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notesSlides/notesSlide30.xml" ContentType="application/vnd.openxmlformats-officedocument.presentationml.notesSlide+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 id="2147483691" r:id="rId3"/>
    <p:sldMasterId id="2147483703" r:id="rId4"/>
  </p:sldMasterIdLst>
  <p:notesMasterIdLst>
    <p:notesMasterId r:id="rId38"/>
  </p:notesMasterIdLst>
  <p:handoutMasterIdLst>
    <p:handoutMasterId r:id="rId39"/>
  </p:handoutMasterIdLst>
  <p:sldIdLst>
    <p:sldId id="492" r:id="rId5"/>
    <p:sldId id="486" r:id="rId6"/>
    <p:sldId id="487" r:id="rId7"/>
    <p:sldId id="434" r:id="rId8"/>
    <p:sldId id="441" r:id="rId9"/>
    <p:sldId id="513" r:id="rId10"/>
    <p:sldId id="510" r:id="rId11"/>
    <p:sldId id="489" r:id="rId12"/>
    <p:sldId id="436" r:id="rId13"/>
    <p:sldId id="507" r:id="rId14"/>
    <p:sldId id="497" r:id="rId15"/>
    <p:sldId id="511" r:id="rId16"/>
    <p:sldId id="512" r:id="rId17"/>
    <p:sldId id="490" r:id="rId18"/>
    <p:sldId id="514" r:id="rId19"/>
    <p:sldId id="440" r:id="rId20"/>
    <p:sldId id="516" r:id="rId21"/>
    <p:sldId id="468" r:id="rId22"/>
    <p:sldId id="518" r:id="rId23"/>
    <p:sldId id="480" r:id="rId24"/>
    <p:sldId id="484" r:id="rId25"/>
    <p:sldId id="522" r:id="rId26"/>
    <p:sldId id="523" r:id="rId27"/>
    <p:sldId id="519" r:id="rId28"/>
    <p:sldId id="524" r:id="rId29"/>
    <p:sldId id="525" r:id="rId30"/>
    <p:sldId id="526" r:id="rId31"/>
    <p:sldId id="527" r:id="rId32"/>
    <p:sldId id="528" r:id="rId33"/>
    <p:sldId id="529" r:id="rId34"/>
    <p:sldId id="530" r:id="rId35"/>
    <p:sldId id="531" r:id="rId36"/>
    <p:sldId id="452" r:id="rId37"/>
  </p:sldIdLst>
  <p:sldSz cx="9144000" cy="5143500" type="screen16x9"/>
  <p:notesSz cx="6858000" cy="9144000"/>
  <p:custDataLst>
    <p:tags r:id="rId4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9" userDrawn="1">
          <p15:clr>
            <a:srgbClr val="A4A3A4"/>
          </p15:clr>
        </p15:guide>
        <p15:guide id="2" pos="340" userDrawn="1">
          <p15:clr>
            <a:srgbClr val="A4A3A4"/>
          </p15:clr>
        </p15:guide>
        <p15:guide id="3" orient="horz" pos="1507" userDrawn="1">
          <p15:clr>
            <a:srgbClr val="A4A3A4"/>
          </p15:clr>
        </p15:guide>
        <p15:guide id="4" pos="2903" userDrawn="1">
          <p15:clr>
            <a:srgbClr val="A4A3A4"/>
          </p15:clr>
        </p15:guide>
        <p15:guide id="5" orient="horz" pos="1688" userDrawn="1">
          <p15:clr>
            <a:srgbClr val="A4A3A4"/>
          </p15:clr>
        </p15:guide>
        <p15:guide id="6" pos="54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D8D"/>
    <a:srgbClr val="A1B4E3"/>
    <a:srgbClr val="FFFFFF"/>
    <a:srgbClr val="063D54"/>
    <a:srgbClr val="074D69"/>
    <a:srgbClr val="F4F4F4"/>
    <a:srgbClr val="F3F4F4"/>
    <a:srgbClr val="2E4864"/>
    <a:srgbClr val="10327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6316" autoAdjust="0"/>
  </p:normalViewPr>
  <p:slideViewPr>
    <p:cSldViewPr snapToGrid="0" showGuides="1">
      <p:cViewPr varScale="1">
        <p:scale>
          <a:sx n="158" d="100"/>
          <a:sy n="158" d="100"/>
        </p:scale>
        <p:origin x="200" y="744"/>
      </p:cViewPr>
      <p:guideLst>
        <p:guide orient="horz" pos="3049"/>
        <p:guide pos="340"/>
        <p:guide orient="horz" pos="1507"/>
        <p:guide pos="2903"/>
        <p:guide orient="horz" pos="1688"/>
        <p:guide pos="542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2227"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ea typeface="微软雅黑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ea typeface="微软雅黑 Light" panose="020B0502040204020203" pitchFamily="34" charset="-122"/>
              </a:rPr>
              <a:t>2023/9/14</a:t>
            </a:fld>
            <a:endParaRPr lang="zh-CN" altLang="en-US" dirty="0">
              <a:ea typeface="微软雅黑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ea typeface="微软雅黑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ea typeface="微软雅黑 Light" panose="020B0502040204020203" pitchFamily="34" charset="-122"/>
              </a:rPr>
              <a:t>‹#›</a:t>
            </a:fld>
            <a:endParaRPr lang="zh-CN" altLang="en-US" dirty="0">
              <a:ea typeface="微软雅黑 Light" panose="020B0502040204020203" pitchFamily="34" charset="-122"/>
            </a:endParaRPr>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Light" panose="020B0502040204020203"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Light" panose="020B0502040204020203" pitchFamily="34" charset="-122"/>
              </a:defRPr>
            </a:lvl1pPr>
          </a:lstStyle>
          <a:p>
            <a:fld id="{10DB2BC2-E36F-4014-826D-67C3AA5D550C}" type="datetimeFigureOut">
              <a:rPr lang="zh-CN" altLang="en-US" smtClean="0"/>
              <a:pPr/>
              <a:t>2023/9/14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Light" panose="020B0502040204020203"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Light" panose="020B0502040204020203" pitchFamily="34" charset="-122"/>
              </a:defRPr>
            </a:lvl1pPr>
          </a:lstStyle>
          <a:p>
            <a:fld id="{0D64EC1F-4C1A-4575-A29E-535B091AA911}" type="slidenum">
              <a:rPr lang="zh-CN" altLang="en-US" smtClean="0"/>
              <a:pPr/>
              <a:t>‹#›</a:t>
            </a:fld>
            <a:endParaRPr lang="zh-CN" altLang="en-US" dirty="0"/>
          </a:p>
        </p:txBody>
      </p:sp>
    </p:spTree>
    <p:extLst>
      <p:ext uri="{BB962C8B-B14F-4D97-AF65-F5344CB8AC3E}">
        <p14:creationId xmlns:p14="http://schemas.microsoft.com/office/powerpoint/2010/main"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Light" panose="020B0502040204020203" pitchFamily="34" charset="-122"/>
        <a:cs typeface="+mn-cs"/>
      </a:defRPr>
    </a:lvl1pPr>
    <a:lvl2pPr marL="457200" algn="l" defTabSz="914400" rtl="0" eaLnBrk="1" latinLnBrk="0" hangingPunct="1">
      <a:defRPr sz="1200" kern="1200">
        <a:solidFill>
          <a:schemeClr val="tx1"/>
        </a:solidFill>
        <a:latin typeface="+mn-lt"/>
        <a:ea typeface="微软雅黑 Light" panose="020B0502040204020203" pitchFamily="34" charset="-122"/>
        <a:cs typeface="+mn-cs"/>
      </a:defRPr>
    </a:lvl2pPr>
    <a:lvl3pPr marL="914400" algn="l" defTabSz="914400" rtl="0" eaLnBrk="1" latinLnBrk="0" hangingPunct="1">
      <a:defRPr sz="1200" kern="1200">
        <a:solidFill>
          <a:schemeClr val="tx1"/>
        </a:solidFill>
        <a:latin typeface="+mn-lt"/>
        <a:ea typeface="微软雅黑 Light" panose="020B0502040204020203" pitchFamily="34" charset="-122"/>
        <a:cs typeface="+mn-cs"/>
      </a:defRPr>
    </a:lvl3pPr>
    <a:lvl4pPr marL="1371600" algn="l" defTabSz="914400" rtl="0" eaLnBrk="1" latinLnBrk="0" hangingPunct="1">
      <a:defRPr sz="1200" kern="1200">
        <a:solidFill>
          <a:schemeClr val="tx1"/>
        </a:solidFill>
        <a:latin typeface="+mn-lt"/>
        <a:ea typeface="微软雅黑 Light" panose="020B0502040204020203" pitchFamily="34" charset="-122"/>
        <a:cs typeface="+mn-cs"/>
      </a:defRPr>
    </a:lvl4pPr>
    <a:lvl5pPr marL="1828800" algn="l" defTabSz="914400" rtl="0" eaLnBrk="1" latinLnBrk="0" hangingPunct="1">
      <a:defRPr sz="1200" kern="1200">
        <a:solidFill>
          <a:schemeClr val="tx1"/>
        </a:solidFill>
        <a:latin typeface="+mn-lt"/>
        <a:ea typeface="微软雅黑 Light" panose="020B0502040204020203"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406389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EB85C5-1ADC-43AA-9DF2-BA30A261534E}" type="slidenum">
              <a:rPr lang="zh-CN" altLang="en-US" smtClean="0"/>
              <a:t>10</a:t>
            </a:fld>
            <a:endParaRPr lang="zh-CN" altLang="en-US"/>
          </a:p>
        </p:txBody>
      </p:sp>
    </p:spTree>
    <p:extLst>
      <p:ext uri="{BB962C8B-B14F-4D97-AF65-F5344CB8AC3E}">
        <p14:creationId xmlns:p14="http://schemas.microsoft.com/office/powerpoint/2010/main" val="342596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54A064-BAC9-4BA4-B181-A8106ED4661D}" type="slidenum">
              <a:rPr lang="zh-CN" altLang="en-US" smtClean="0"/>
              <a:t>11</a:t>
            </a:fld>
            <a:endParaRPr lang="zh-CN" altLang="en-US"/>
          </a:p>
        </p:txBody>
      </p:sp>
    </p:spTree>
    <p:extLst>
      <p:ext uri="{BB962C8B-B14F-4D97-AF65-F5344CB8AC3E}">
        <p14:creationId xmlns:p14="http://schemas.microsoft.com/office/powerpoint/2010/main" val="2202829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12</a:t>
            </a:fld>
            <a:endParaRPr lang="zh-CN" altLang="en-US"/>
          </a:p>
        </p:txBody>
      </p:sp>
    </p:spTree>
    <p:extLst>
      <p:ext uri="{BB962C8B-B14F-4D97-AF65-F5344CB8AC3E}">
        <p14:creationId xmlns:p14="http://schemas.microsoft.com/office/powerpoint/2010/main" val="315118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13</a:t>
            </a:fld>
            <a:endParaRPr lang="zh-CN" altLang="en-US"/>
          </a:p>
        </p:txBody>
      </p:sp>
    </p:spTree>
    <p:extLst>
      <p:ext uri="{BB962C8B-B14F-4D97-AF65-F5344CB8AC3E}">
        <p14:creationId xmlns:p14="http://schemas.microsoft.com/office/powerpoint/2010/main" val="348426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B2E306F1-BABB-4AD7-AB37-C061A49D62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2C02862B-AAD5-4092-82B0-E803B3BE09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a:extLst>
              <a:ext uri="{FF2B5EF4-FFF2-40B4-BE49-F238E27FC236}">
                <a16:creationId xmlns:a16="http://schemas.microsoft.com/office/drawing/2014/main" id="{EAE95149-C3AE-4DFB-8AC9-8E1E60AA5A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81F6061-2F4B-488E-8D92-3753CAD4AFB5}" type="slidenum">
              <a:rPr lang="zh-CN" altLang="en-US" smtClean="0">
                <a:solidFill>
                  <a:prstClr val="black"/>
                </a:solidFill>
                <a:latin typeface="Calibri" panose="020F0502020204030204" pitchFamily="34" charset="0"/>
                <a:ea typeface="微软雅黑 Light" panose="020B0502040204020203" pitchFamily="34" charset="-122"/>
              </a:rPr>
              <a:pPr fontAlgn="base">
                <a:spcBef>
                  <a:spcPct val="0"/>
                </a:spcBef>
                <a:spcAft>
                  <a:spcPct val="0"/>
                </a:spcAft>
              </a:pPr>
              <a:t>14</a:t>
            </a:fld>
            <a:endParaRPr lang="zh-CN" altLang="en-US" dirty="0">
              <a:solidFill>
                <a:prstClr val="black"/>
              </a:solidFill>
              <a:latin typeface="Calibri" panose="020F0502020204030204" pitchFamily="34" charset="0"/>
              <a:ea typeface="微软雅黑 Light" panose="020B0502040204020203" pitchFamily="34" charset="-122"/>
            </a:endParaRPr>
          </a:p>
        </p:txBody>
      </p:sp>
    </p:spTree>
    <p:extLst>
      <p:ext uri="{BB962C8B-B14F-4D97-AF65-F5344CB8AC3E}">
        <p14:creationId xmlns:p14="http://schemas.microsoft.com/office/powerpoint/2010/main" val="1732911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15</a:t>
            </a:fld>
            <a:endParaRPr lang="zh-CN" altLang="en-US"/>
          </a:p>
        </p:txBody>
      </p:sp>
    </p:spTree>
    <p:extLst>
      <p:ext uri="{BB962C8B-B14F-4D97-AF65-F5344CB8AC3E}">
        <p14:creationId xmlns:p14="http://schemas.microsoft.com/office/powerpoint/2010/main" val="512302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16</a:t>
            </a:fld>
            <a:endParaRPr lang="zh-CN" altLang="en-US"/>
          </a:p>
        </p:txBody>
      </p:sp>
    </p:spTree>
    <p:extLst>
      <p:ext uri="{BB962C8B-B14F-4D97-AF65-F5344CB8AC3E}">
        <p14:creationId xmlns:p14="http://schemas.microsoft.com/office/powerpoint/2010/main" val="305177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17</a:t>
            </a:fld>
            <a:endParaRPr lang="zh-CN" altLang="en-US"/>
          </a:p>
        </p:txBody>
      </p:sp>
    </p:spTree>
    <p:extLst>
      <p:ext uri="{BB962C8B-B14F-4D97-AF65-F5344CB8AC3E}">
        <p14:creationId xmlns:p14="http://schemas.microsoft.com/office/powerpoint/2010/main" val="1136308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19</a:t>
            </a:fld>
            <a:endParaRPr lang="zh-CN" altLang="en-US"/>
          </a:p>
        </p:txBody>
      </p:sp>
    </p:spTree>
    <p:extLst>
      <p:ext uri="{BB962C8B-B14F-4D97-AF65-F5344CB8AC3E}">
        <p14:creationId xmlns:p14="http://schemas.microsoft.com/office/powerpoint/2010/main" val="140368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7584D-8746-4D72-BA3A-5A81C8B5466D}" type="slidenum">
              <a:rPr lang="zh-CN" altLang="en-US" smtClean="0">
                <a:solidFill>
                  <a:prstClr val="black"/>
                </a:solidFill>
                <a:latin typeface="等线" panose="020F0502020204030204"/>
              </a:rPr>
              <a:pPr/>
              <a:t>2</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135777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917623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667896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503710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2916058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48699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978184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128813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434306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1501517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50497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B2E306F1-BABB-4AD7-AB37-C061A49D62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2C02862B-AAD5-4092-82B0-E803B3BE09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a:extLst>
              <a:ext uri="{FF2B5EF4-FFF2-40B4-BE49-F238E27FC236}">
                <a16:creationId xmlns:a16="http://schemas.microsoft.com/office/drawing/2014/main" id="{EAE95149-C3AE-4DFB-8AC9-8E1E60AA5A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81F6061-2F4B-488E-8D92-3753CAD4AFB5}" type="slidenum">
              <a:rPr lang="zh-CN" altLang="en-US" smtClean="0">
                <a:solidFill>
                  <a:prstClr val="black"/>
                </a:solidFill>
                <a:latin typeface="Calibri" panose="020F0502020204030204" pitchFamily="34" charset="0"/>
                <a:ea typeface="微软雅黑 Light" panose="020B0502040204020203" pitchFamily="34" charset="-122"/>
              </a:rPr>
              <a:pPr fontAlgn="base">
                <a:spcBef>
                  <a:spcPct val="0"/>
                </a:spcBef>
                <a:spcAft>
                  <a:spcPct val="0"/>
                </a:spcAft>
              </a:pPr>
              <a:t>3</a:t>
            </a:fld>
            <a:endParaRPr lang="zh-CN" altLang="en-US" dirty="0">
              <a:solidFill>
                <a:prstClr val="black"/>
              </a:solidFill>
              <a:latin typeface="Calibri" panose="020F0502020204030204" pitchFamily="34" charset="0"/>
              <a:ea typeface="微软雅黑 Light" panose="020B0502040204020203" pitchFamily="34" charset="-122"/>
            </a:endParaRPr>
          </a:p>
        </p:txBody>
      </p:sp>
    </p:spTree>
    <p:extLst>
      <p:ext uri="{BB962C8B-B14F-4D97-AF65-F5344CB8AC3E}">
        <p14:creationId xmlns:p14="http://schemas.microsoft.com/office/powerpoint/2010/main" val="225213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438379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577047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365710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33</a:t>
            </a:fld>
            <a:endParaRPr lang="zh-CN" altLang="en-US"/>
          </a:p>
        </p:txBody>
      </p:sp>
    </p:spTree>
    <p:extLst>
      <p:ext uri="{BB962C8B-B14F-4D97-AF65-F5344CB8AC3E}">
        <p14:creationId xmlns:p14="http://schemas.microsoft.com/office/powerpoint/2010/main" val="422244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333222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extLst>
      <p:ext uri="{BB962C8B-B14F-4D97-AF65-F5344CB8AC3E}">
        <p14:creationId xmlns:p14="http://schemas.microsoft.com/office/powerpoint/2010/main" val="115796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a:t>
            </a:fld>
            <a:endParaRPr lang="zh-CN" altLang="en-US"/>
          </a:p>
        </p:txBody>
      </p:sp>
    </p:spTree>
    <p:extLst>
      <p:ext uri="{BB962C8B-B14F-4D97-AF65-F5344CB8AC3E}">
        <p14:creationId xmlns:p14="http://schemas.microsoft.com/office/powerpoint/2010/main" val="190680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7</a:t>
            </a:fld>
            <a:endParaRPr lang="zh-CN" altLang="en-US"/>
          </a:p>
        </p:txBody>
      </p:sp>
    </p:spTree>
    <p:extLst>
      <p:ext uri="{BB962C8B-B14F-4D97-AF65-F5344CB8AC3E}">
        <p14:creationId xmlns:p14="http://schemas.microsoft.com/office/powerpoint/2010/main" val="29474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B2E306F1-BABB-4AD7-AB37-C061A49D62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2C02862B-AAD5-4092-82B0-E803B3BE09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a:extLst>
              <a:ext uri="{FF2B5EF4-FFF2-40B4-BE49-F238E27FC236}">
                <a16:creationId xmlns:a16="http://schemas.microsoft.com/office/drawing/2014/main" id="{EAE95149-C3AE-4DFB-8AC9-8E1E60AA5A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81F6061-2F4B-488E-8D92-3753CAD4AFB5}" type="slidenum">
              <a:rPr lang="zh-CN" altLang="en-US" smtClean="0">
                <a:solidFill>
                  <a:prstClr val="black"/>
                </a:solidFill>
                <a:latin typeface="Calibri" panose="020F0502020204030204" pitchFamily="34" charset="0"/>
                <a:ea typeface="微软雅黑 Light" panose="020B0502040204020203" pitchFamily="34" charset="-122"/>
              </a:rPr>
              <a:pPr fontAlgn="base">
                <a:spcBef>
                  <a:spcPct val="0"/>
                </a:spcBef>
                <a:spcAft>
                  <a:spcPct val="0"/>
                </a:spcAft>
              </a:pPr>
              <a:t>8</a:t>
            </a:fld>
            <a:endParaRPr lang="zh-CN" altLang="en-US" dirty="0">
              <a:solidFill>
                <a:prstClr val="black"/>
              </a:solidFill>
              <a:latin typeface="Calibri" panose="020F0502020204030204" pitchFamily="34" charset="0"/>
              <a:ea typeface="微软雅黑 Light" panose="020B0502040204020203" pitchFamily="34" charset="-122"/>
            </a:endParaRPr>
          </a:p>
        </p:txBody>
      </p:sp>
    </p:spTree>
    <p:extLst>
      <p:ext uri="{BB962C8B-B14F-4D97-AF65-F5344CB8AC3E}">
        <p14:creationId xmlns:p14="http://schemas.microsoft.com/office/powerpoint/2010/main" val="395943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9</a:t>
            </a:fld>
            <a:endParaRPr lang="zh-CN" altLang="en-US"/>
          </a:p>
        </p:txBody>
      </p:sp>
    </p:spTree>
    <p:extLst>
      <p:ext uri="{BB962C8B-B14F-4D97-AF65-F5344CB8AC3E}">
        <p14:creationId xmlns:p14="http://schemas.microsoft.com/office/powerpoint/2010/main" val="261658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373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7240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3319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4673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3632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3871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630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2618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741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966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2023/9/14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3825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8C9EF-35E1-4704-989A-ED9B549B0CB8}"/>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D5E58C3F-3E21-4D56-B23B-10A0180B932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4721895-80C6-4091-A182-9FA754146A61}"/>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7AF01E20-1655-425C-B087-9252FDCE3C2C}"/>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A99E815A-189C-4D28-8C1B-138B3F9466F0}"/>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747070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248519-8ADB-4E68-BAFD-96DFFE6EC75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8DAFC00-0AC7-4BF5-A625-FFDB010E48D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2D03772-45E9-4368-B638-8F019CF2E6A2}"/>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2265E712-5F98-4CF3-99F6-FE87C5737F30}"/>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5CCD29FE-228A-466F-8966-D51C103C84A0}"/>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78478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E0DA3-ED27-425C-A302-10C1A21FF9BC}"/>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5F6BF86B-6C80-441B-BECC-0F7753BE9EC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39FAF8E-0959-40B4-BB7A-542F352C47A7}"/>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BC3239D4-F786-44F6-98F2-856934C80E35}"/>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C3BD7541-0BF8-4A5F-981C-5F08CEDDA160}"/>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067973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87EDB-B39D-454B-BE03-9BA3668AFEE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F48E52-E260-47BB-A340-85D21E5FFF50}"/>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05D626E-0CE1-4C0F-A1A0-6081DE4A7912}"/>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D41BDC2-74F9-4262-80C5-E0E4A0223209}"/>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6" name="页脚占位符 5">
            <a:extLst>
              <a:ext uri="{FF2B5EF4-FFF2-40B4-BE49-F238E27FC236}">
                <a16:creationId xmlns:a16="http://schemas.microsoft.com/office/drawing/2014/main" id="{BCD59852-09CA-4351-A7CE-C5819B63E842}"/>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a:extLst>
              <a:ext uri="{FF2B5EF4-FFF2-40B4-BE49-F238E27FC236}">
                <a16:creationId xmlns:a16="http://schemas.microsoft.com/office/drawing/2014/main" id="{5C5E91E3-5274-498E-8404-8BABCFA99AB3}"/>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849603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E697C6-8905-4A13-8846-18F1ADAFF72C}"/>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7F7498-B529-46ED-AC23-804C70F236F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6738D4F8-96CD-41B0-B600-EFE6CCA8AA5F}"/>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CCB70FF-355A-4E44-B09B-FED87724E41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ED12A350-DF98-4A9F-9014-5B8FCCE86FD7}"/>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D6E7744-1613-4F17-BC8D-03707A14B973}"/>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8" name="页脚占位符 7">
            <a:extLst>
              <a:ext uri="{FF2B5EF4-FFF2-40B4-BE49-F238E27FC236}">
                <a16:creationId xmlns:a16="http://schemas.microsoft.com/office/drawing/2014/main" id="{70D88421-40A0-42F1-9FF1-AE4732EC5BA3}"/>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a:extLst>
              <a:ext uri="{FF2B5EF4-FFF2-40B4-BE49-F238E27FC236}">
                <a16:creationId xmlns:a16="http://schemas.microsoft.com/office/drawing/2014/main" id="{AA35BD99-F746-4089-AA38-182F80932A14}"/>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481571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C9CF11-0C01-459E-A9DB-4EA0C444794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5DFB698-D83A-4973-BCE1-8EBA6D0C8E03}"/>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4" name="页脚占位符 3">
            <a:extLst>
              <a:ext uri="{FF2B5EF4-FFF2-40B4-BE49-F238E27FC236}">
                <a16:creationId xmlns:a16="http://schemas.microsoft.com/office/drawing/2014/main" id="{BE687DBB-01D7-450E-AD26-EDDD049BF4B7}"/>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a:extLst>
              <a:ext uri="{FF2B5EF4-FFF2-40B4-BE49-F238E27FC236}">
                <a16:creationId xmlns:a16="http://schemas.microsoft.com/office/drawing/2014/main" id="{4A7977A1-5B3D-4155-B505-82BBE8AD4320}"/>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711244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CFB86A-A4B3-41D7-896C-B1AAF170ABA1}"/>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3" name="页脚占位符 2">
            <a:extLst>
              <a:ext uri="{FF2B5EF4-FFF2-40B4-BE49-F238E27FC236}">
                <a16:creationId xmlns:a16="http://schemas.microsoft.com/office/drawing/2014/main" id="{3DE48D47-F4E5-4BC3-8B93-F8AEDB87B5E7}"/>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a:extLst>
              <a:ext uri="{FF2B5EF4-FFF2-40B4-BE49-F238E27FC236}">
                <a16:creationId xmlns:a16="http://schemas.microsoft.com/office/drawing/2014/main" id="{D514D83C-A030-4768-9BC5-8784D4613076}"/>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538795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F3ABF-6686-4FB5-BCC1-5306FCCCA9CF}"/>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6997E579-0133-4A48-8EEE-4AAC4B65A60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0B0AA31-5E12-423E-A0CD-7DF9B6BF434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BADAC7-07DF-4D5D-A6D6-B30FF837375D}"/>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6" name="页脚占位符 5">
            <a:extLst>
              <a:ext uri="{FF2B5EF4-FFF2-40B4-BE49-F238E27FC236}">
                <a16:creationId xmlns:a16="http://schemas.microsoft.com/office/drawing/2014/main" id="{8CB2AF12-8305-493D-BC08-D0F1F9A30EE3}"/>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a:extLst>
              <a:ext uri="{FF2B5EF4-FFF2-40B4-BE49-F238E27FC236}">
                <a16:creationId xmlns:a16="http://schemas.microsoft.com/office/drawing/2014/main" id="{2EC84228-60D7-4A82-B419-51BF9C001A27}"/>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786510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F3CFF5-8718-40E8-9261-7AA957A1DC85}"/>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6E5E70AE-60CC-419D-B713-A1740259080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66BE1724-5E8F-4B1E-BB7D-47FFA58B3AA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008F98AE-BAF5-439D-99F1-186302D05829}"/>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6" name="页脚占位符 5">
            <a:extLst>
              <a:ext uri="{FF2B5EF4-FFF2-40B4-BE49-F238E27FC236}">
                <a16:creationId xmlns:a16="http://schemas.microsoft.com/office/drawing/2014/main" id="{1A06598B-6212-4F19-A94A-604393CC4220}"/>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a:extLst>
              <a:ext uri="{FF2B5EF4-FFF2-40B4-BE49-F238E27FC236}">
                <a16:creationId xmlns:a16="http://schemas.microsoft.com/office/drawing/2014/main" id="{7EA3B029-B394-4238-96C0-086658E7DE6E}"/>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520727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AF17CD-769A-49ED-A473-72E8B1E686D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44AAEE2-E0AB-4BF0-AA8E-FBB312F36AD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D45D210-8AFF-44AF-9D6D-D2D4886E1936}"/>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F85FAF88-FA82-45E3-824A-BD15673F3E34}"/>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E59E2767-F62A-4E55-BB09-B24585AFAD57}"/>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006941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7022C42-DFA9-4716-AF4A-D3A6790D213A}"/>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4409B41-5A38-4C19-A2A5-6ADD9877F4A4}"/>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F794A8A-9572-4E03-8CDC-09CE43124614}"/>
              </a:ext>
            </a:extLst>
          </p:cNvPr>
          <p:cNvSpPr>
            <a:spLocks noGrp="1"/>
          </p:cNvSpPr>
          <p:nvPr>
            <p:ph type="dt" sz="half" idx="10"/>
          </p:nvPr>
        </p:nvSpPr>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01C23BA1-373D-4381-A2B1-BDC9A111FEF0}"/>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D136FD79-4B6D-4D36-A4B5-434223F65B0C}"/>
              </a:ext>
            </a:extLst>
          </p:cNvPr>
          <p:cNvSpPr>
            <a:spLocks noGrp="1"/>
          </p:cNvSpPr>
          <p:nvPr>
            <p:ph type="sldNum" sz="quarter" idx="12"/>
          </p:nvPr>
        </p:nvSpPr>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665545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703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078896" cy="5143500"/>
          </a:xfrm>
        </p:spPr>
        <p:txBody>
          <a:bodyPr/>
          <a:lstStyle/>
          <a:p>
            <a:endParaRPr lang="id-ID"/>
          </a:p>
        </p:txBody>
      </p:sp>
    </p:spTree>
    <p:extLst>
      <p:ext uri="{BB962C8B-B14F-4D97-AF65-F5344CB8AC3E}">
        <p14:creationId xmlns:p14="http://schemas.microsoft.com/office/powerpoint/2010/main" val="20987748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5873868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976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58672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CFB86A-A4B3-41D7-896C-B1AAF170ABA1}"/>
              </a:ext>
            </a:extLst>
          </p:cNvPr>
          <p:cNvSpPr>
            <a:spLocks noGrp="1"/>
          </p:cNvSpPr>
          <p:nvPr>
            <p:ph type="dt" sz="half" idx="10"/>
          </p:nvPr>
        </p:nvSpPr>
        <p:spPr>
          <a:xfrm>
            <a:off x="628650" y="4767263"/>
            <a:ext cx="2057400" cy="273844"/>
          </a:xfrm>
          <a:prstGeom prst="rect">
            <a:avLst/>
          </a:prstGeom>
        </p:spPr>
        <p:txBody>
          <a:body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3" name="页脚占位符 2">
            <a:extLst>
              <a:ext uri="{FF2B5EF4-FFF2-40B4-BE49-F238E27FC236}">
                <a16:creationId xmlns:a16="http://schemas.microsoft.com/office/drawing/2014/main" id="{3DE48D47-F4E5-4BC3-8B93-F8AEDB87B5E7}"/>
              </a:ext>
            </a:extLst>
          </p:cNvPr>
          <p:cNvSpPr>
            <a:spLocks noGrp="1"/>
          </p:cNvSpPr>
          <p:nvPr>
            <p:ph type="ftr" sz="quarter" idx="11"/>
          </p:nvPr>
        </p:nvSpPr>
        <p:spPr>
          <a:xfrm>
            <a:off x="3028950" y="4767263"/>
            <a:ext cx="3086100" cy="273844"/>
          </a:xfrm>
          <a:prstGeom prst="rect">
            <a:avLst/>
          </a:prstGeom>
        </p:spPr>
        <p:txBody>
          <a:bodyPr/>
          <a:lstStyle/>
          <a:p>
            <a:endParaRPr lang="zh-CN" altLang="en-US">
              <a:solidFill>
                <a:srgbClr val="000000">
                  <a:tint val="75000"/>
                </a:srgbClr>
              </a:solidFill>
            </a:endParaRPr>
          </a:p>
        </p:txBody>
      </p:sp>
      <p:sp>
        <p:nvSpPr>
          <p:cNvPr id="4" name="灯片编号占位符 3">
            <a:extLst>
              <a:ext uri="{FF2B5EF4-FFF2-40B4-BE49-F238E27FC236}">
                <a16:creationId xmlns:a16="http://schemas.microsoft.com/office/drawing/2014/main" id="{D514D83C-A030-4768-9BC5-8784D4613076}"/>
              </a:ext>
            </a:extLst>
          </p:cNvPr>
          <p:cNvSpPr>
            <a:spLocks noGrp="1"/>
          </p:cNvSpPr>
          <p:nvPr>
            <p:ph type="sldNum" sz="quarter" idx="12"/>
          </p:nvPr>
        </p:nvSpPr>
        <p:spPr>
          <a:xfrm>
            <a:off x="6457950" y="4767263"/>
            <a:ext cx="2057400" cy="273844"/>
          </a:xfrm>
          <a:prstGeom prst="rect">
            <a:avLst/>
          </a:prstGeom>
        </p:spPr>
        <p:txBody>
          <a:body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380236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92" y="274335"/>
            <a:ext cx="7886418" cy="99347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792" y="1369418"/>
            <a:ext cx="7886418" cy="326379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792" y="4767561"/>
            <a:ext cx="2056835" cy="273206"/>
          </a:xfrm>
          <a:prstGeom prst="rect">
            <a:avLst/>
          </a:prstGeom>
        </p:spPr>
        <p:txBody>
          <a:bodyPr/>
          <a:lstStyle/>
          <a:p>
            <a:fld id="{6CE9CDA6-EBF6-406F-B3E0-C54727C5BA5C}" type="datetimeFigureOut">
              <a:rPr lang="zh-CN" altLang="en-US" smtClean="0"/>
              <a:t>2023/9/14</a:t>
            </a:fld>
            <a:endParaRPr lang="zh-CN" altLang="en-US"/>
          </a:p>
        </p:txBody>
      </p:sp>
      <p:sp>
        <p:nvSpPr>
          <p:cNvPr id="5" name="页脚占位符 4"/>
          <p:cNvSpPr>
            <a:spLocks noGrp="1"/>
          </p:cNvSpPr>
          <p:nvPr>
            <p:ph type="ftr" sz="quarter" idx="11"/>
          </p:nvPr>
        </p:nvSpPr>
        <p:spPr>
          <a:xfrm>
            <a:off x="3028810" y="4767561"/>
            <a:ext cx="3086382" cy="27320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8375" y="4767561"/>
            <a:ext cx="2056835" cy="273206"/>
          </a:xfrm>
          <a:prstGeom prst="rect">
            <a:avLst/>
          </a:prstGeom>
        </p:spPr>
        <p:txBody>
          <a:bodyPr/>
          <a:lstStyle/>
          <a:p>
            <a:fld id="{1EEBC43A-32FB-4EEB-A6E0-814D95442B88}" type="slidenum">
              <a:rPr lang="zh-CN" altLang="en-US" smtClean="0"/>
              <a:t>‹#›</a:t>
            </a:fld>
            <a:endParaRPr lang="zh-CN" altLang="en-US"/>
          </a:p>
        </p:txBody>
      </p:sp>
    </p:spTree>
    <p:extLst>
      <p:ext uri="{BB962C8B-B14F-4D97-AF65-F5344CB8AC3E}">
        <p14:creationId xmlns:p14="http://schemas.microsoft.com/office/powerpoint/2010/main" val="17856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509232"/>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2023/9/14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4.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21" r:id="rId6"/>
    <p:sldLayoutId id="2147483723" r:id="rId7"/>
    <p:sldLayoutId id="2147483727" r:id="rId8"/>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10F7005-9383-42C0-A374-E507AD6B23EE}" type="datetimeFigureOut">
              <a:rPr lang="zh-CN" altLang="en-US" smtClean="0"/>
              <a:t>2023/9/14</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495EA4E-3D33-45DE-B4D9-3F7D650B895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ea typeface="微软雅黑 Light" panose="020B0502040204020203" pitchFamily="34" charset="-122"/>
              </a:defRPr>
            </a:lvl1pPr>
          </a:lstStyle>
          <a:p>
            <a:fld id="{53B7F2D0-5C61-4ECD-8EF0-7DC153D82996}" type="datetimeFigureOut">
              <a:rPr lang="zh-CN" altLang="en-US" smtClean="0">
                <a:solidFill>
                  <a:prstClr val="black">
                    <a:tint val="75000"/>
                  </a:prstClr>
                </a:solidFill>
              </a:rPr>
              <a:pPr/>
              <a:t>2023/9/14</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ea typeface="微软雅黑 Light" panose="020B0502040204020203" pitchFamily="34" charset="-122"/>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ea typeface="微软雅黑 Light" panose="020B0502040204020203" pitchFamily="34" charset="-122"/>
              </a:defRPr>
            </a:lvl1pPr>
          </a:lstStyle>
          <a:p>
            <a:fld id="{ABC027CB-4B16-4B21-A276-8705E54D5316}"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31670232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微软雅黑 Light" panose="020B0502040204020203"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Light" panose="020B0502040204020203"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Light" panose="020B0502040204020203"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Light" panose="020B0502040204020203"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Light" panose="020B0502040204020203"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Light" panose="020B0502040204020203"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1C80250-CB60-41F5-80EF-EC869C2EA89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65790C0-C5D5-4D77-98B6-432809A61AF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5C4F86D-0E2E-4C8B-B8FF-7D3848121F2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68D6209-B3DA-41BE-87E3-CC78C5062099}" type="datetimeFigureOut">
              <a:rPr lang="zh-CN" altLang="en-US" smtClean="0">
                <a:solidFill>
                  <a:srgbClr val="000000">
                    <a:tint val="75000"/>
                  </a:srgbClr>
                </a:solidFill>
              </a:rPr>
              <a:pPr/>
              <a:t>2023/9/14</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5576CB20-07E1-48E5-86C5-AF8E096BD5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3D091CF7-C75C-4D90-B550-3AC6F6BE153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4341BB1-40C4-4700-B8C2-D06FA29C9A5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3402066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8" r:id="rId14"/>
    <p:sldLayoutId id="2147483719" r:id="rId15"/>
    <p:sldLayoutId id="2147483720" r:id="rId1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32.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30.xml"/><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notesSlide" Target="../notesSlides/notesSlide14.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48.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 Target="slide3.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hemeOverride" Target="../theme/themeOverride1.xml"/><Relationship Id="rId6" Type="http://schemas.openxmlformats.org/officeDocument/2006/relationships/tags" Target="../tags/tag10.xml"/><Relationship Id="rId11" Type="http://schemas.openxmlformats.org/officeDocument/2006/relationships/slideLayout" Target="../slideLayouts/slideLayout37.xml"/><Relationship Id="rId5" Type="http://schemas.openxmlformats.org/officeDocument/2006/relationships/tags" Target="../tags/tag9.xml"/><Relationship Id="rId15" Type="http://schemas.openxmlformats.org/officeDocument/2006/relationships/slide" Target="slide1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5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5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3.xml"/><Relationship Id="rId7" Type="http://schemas.openxmlformats.org/officeDocument/2006/relationships/image" Target="../media/image38.png"/><Relationship Id="rId2" Type="http://schemas.openxmlformats.org/officeDocument/2006/relationships/slideLayout" Target="../slideLayouts/slideLayout20.xml"/><Relationship Id="rId1" Type="http://schemas.openxmlformats.org/officeDocument/2006/relationships/tags" Target="../tags/tag5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5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55.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56.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ags" Target="../tags/tag57.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58.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5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notesSlide" Target="../notesSlides/notesSlide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37.xml"/><Relationship Id="rId5" Type="http://schemas.openxmlformats.org/officeDocument/2006/relationships/tags" Target="../tags/tag19.xml"/><Relationship Id="rId4" Type="http://schemas.openxmlformats.org/officeDocument/2006/relationships/tags" Target="../tags/tag1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60.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61.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xml"/><Relationship Id="rId1" Type="http://schemas.openxmlformats.org/officeDocument/2006/relationships/tags" Target="../tags/tag62.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33.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notesSlide" Target="../notesSlides/notesSlide8.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6.xml"/><Relationship Id="rId5" Type="http://schemas.openxmlformats.org/officeDocument/2006/relationships/tags" Target="../tags/tag28.xml"/><Relationship Id="rId4"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568143" y="4173183"/>
            <a:ext cx="781622" cy="781622"/>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99050" y="4252037"/>
            <a:ext cx="781622" cy="781622"/>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545235" y="1174944"/>
            <a:ext cx="2967980" cy="2967980"/>
          </a:xfrm>
          <a:prstGeom prst="ellipse">
            <a:avLst/>
          </a:prstGeom>
          <a:solidFill>
            <a:schemeClr val="bg1">
              <a:lumMod val="95000"/>
            </a:schemeClr>
          </a:solidFill>
          <a:ln>
            <a:noFill/>
          </a:ln>
          <a:effectLst>
            <a:outerShdw blurRad="127000" dist="1270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矩形 28"/>
          <p:cNvSpPr/>
          <p:nvPr>
            <p:custDataLst>
              <p:tags r:id="rId1"/>
            </p:custDataLst>
          </p:nvPr>
        </p:nvSpPr>
        <p:spPr>
          <a:xfrm>
            <a:off x="4993944" y="2973214"/>
            <a:ext cx="3875314" cy="361637"/>
          </a:xfrm>
          <a:prstGeom prst="rect">
            <a:avLst/>
          </a:prstGeom>
          <a:ln>
            <a:noFill/>
          </a:ln>
        </p:spPr>
        <p:txBody>
          <a:bodyPr wrap="square">
            <a:spAutoFit/>
          </a:bodyPr>
          <a:lstStyle/>
          <a:p>
            <a:pPr algn="ctr"/>
            <a:r>
              <a:rPr lang="pt-BR" altLang="zh-CN" sz="100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MAIPU MCC</a:t>
            </a:r>
            <a:r>
              <a:rPr lang="zh-CN" altLang="en-US" sz="100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迈普移动业务云控制平台</a:t>
            </a:r>
            <a:endParaRPr lang="pt-BR" altLang="zh-CN" sz="100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BR" altLang="zh-CN" sz="75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PA_矩形 29"/>
          <p:cNvSpPr/>
          <p:nvPr>
            <p:custDataLst>
              <p:tags r:id="rId2"/>
            </p:custDataLst>
          </p:nvPr>
        </p:nvSpPr>
        <p:spPr>
          <a:xfrm>
            <a:off x="4816930" y="2130574"/>
            <a:ext cx="3875314" cy="707886"/>
          </a:xfrm>
          <a:prstGeom prst="rect">
            <a:avLst/>
          </a:prstGeom>
          <a:ln>
            <a:noFill/>
          </a:ln>
        </p:spPr>
        <p:txBody>
          <a:bodyPr wrap="square">
            <a:spAutoFit/>
          </a:bodyPr>
          <a:lstStyle/>
          <a:p>
            <a:pPr algn="ctr"/>
            <a:r>
              <a:rPr lang="zh-CN" altLang="en-US" sz="4000" dirty="0">
                <a:solidFill>
                  <a:srgbClr val="063D8D"/>
                </a:solidFill>
                <a:latin typeface="方正兰亭黑_GBK" panose="02000000000000000000" pitchFamily="2" charset="-122"/>
                <a:ea typeface="方正兰亭黑_GBK" panose="02000000000000000000" pitchFamily="2" charset="-122"/>
                <a:cs typeface="Open Sans" panose="020B0606030504020204" pitchFamily="34" charset="0"/>
              </a:rPr>
              <a:t>平台日常运维</a:t>
            </a:r>
          </a:p>
        </p:txBody>
      </p:sp>
      <p:sp>
        <p:nvSpPr>
          <p:cNvPr id="10" name="PA_矩形 30"/>
          <p:cNvSpPr/>
          <p:nvPr>
            <p:custDataLst>
              <p:tags r:id="rId3"/>
            </p:custDataLst>
          </p:nvPr>
        </p:nvSpPr>
        <p:spPr>
          <a:xfrm>
            <a:off x="4647255" y="1519639"/>
            <a:ext cx="4336566" cy="707886"/>
          </a:xfrm>
          <a:prstGeom prst="rect">
            <a:avLst/>
          </a:prstGeom>
          <a:ln>
            <a:noFill/>
          </a:ln>
        </p:spPr>
        <p:txBody>
          <a:bodyPr wrap="square">
            <a:spAutoFit/>
          </a:bodyPr>
          <a:lstStyle/>
          <a:p>
            <a:pPr algn="ctr"/>
            <a:r>
              <a:rPr lang="en-US" altLang="zh-CN" sz="4000" dirty="0">
                <a:solidFill>
                  <a:srgbClr val="063D8D"/>
                </a:solidFill>
                <a:latin typeface="Open Sans" panose="020B0606030504020204" pitchFamily="34" charset="0"/>
                <a:ea typeface="Open Sans" panose="020B0606030504020204" pitchFamily="34" charset="0"/>
                <a:cs typeface="Open Sans" panose="020B0606030504020204" pitchFamily="34" charset="0"/>
              </a:rPr>
              <a:t>E4G</a:t>
            </a:r>
            <a:r>
              <a:rPr lang="zh-CN" altLang="en-US" sz="4000" dirty="0">
                <a:solidFill>
                  <a:srgbClr val="063D8D"/>
                </a:solidFill>
                <a:latin typeface="Open Sans" panose="020B0606030504020204" pitchFamily="34" charset="0"/>
                <a:ea typeface="Open Sans" panose="020B0606030504020204" pitchFamily="34" charset="0"/>
                <a:cs typeface="Open Sans" panose="020B0606030504020204" pitchFamily="34" charset="0"/>
              </a:rPr>
              <a:t>综合业务管理</a:t>
            </a:r>
            <a:endParaRPr lang="zh-CN" altLang="en-US" sz="4000" dirty="0">
              <a:solidFill>
                <a:srgbClr val="063D8D"/>
              </a:solidFill>
              <a:latin typeface="Open Sans" panose="020B0606030504020204" pitchFamily="34" charset="0"/>
              <a:cs typeface="Open Sans" panose="020B0606030504020204" pitchFamily="34" charset="0"/>
            </a:endParaRPr>
          </a:p>
        </p:txBody>
      </p:sp>
      <p:sp>
        <p:nvSpPr>
          <p:cNvPr id="11" name="PA_圆角矩形 31"/>
          <p:cNvSpPr/>
          <p:nvPr>
            <p:custDataLst>
              <p:tags r:id="rId4"/>
            </p:custDataLst>
          </p:nvPr>
        </p:nvSpPr>
        <p:spPr>
          <a:xfrm>
            <a:off x="5980674" y="3357451"/>
            <a:ext cx="1901854" cy="227878"/>
          </a:xfrm>
          <a:prstGeom prst="roundRect">
            <a:avLst>
              <a:gd name="adj" fmla="val 50000"/>
            </a:avLst>
          </a:prstGeom>
          <a:solidFill>
            <a:srgbClr val="063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prstClr val="white"/>
                </a:solidFill>
                <a:latin typeface="微软雅黑" panose="020B0503020204020204" pitchFamily="34" charset="-122"/>
                <a:ea typeface="微软雅黑" panose="020B0503020204020204" pitchFamily="34" charset="-122"/>
              </a:rPr>
              <a:t>迈普通信技术股份有限公司</a:t>
            </a:r>
          </a:p>
        </p:txBody>
      </p:sp>
      <p:sp>
        <p:nvSpPr>
          <p:cNvPr id="12" name="椭圆 11"/>
          <p:cNvSpPr/>
          <p:nvPr/>
        </p:nvSpPr>
        <p:spPr>
          <a:xfrm>
            <a:off x="1121473" y="781299"/>
            <a:ext cx="1001226" cy="1001226"/>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91490" y="2566275"/>
            <a:ext cx="1017270" cy="1017270"/>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413796" y="3552518"/>
            <a:ext cx="781622" cy="781622"/>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841425" y="4321575"/>
            <a:ext cx="559125" cy="559125"/>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91490" y="228600"/>
            <a:ext cx="1017270" cy="1017270"/>
          </a:xfrm>
          <a:prstGeom prst="ellipse">
            <a:avLst/>
          </a:prstGeom>
          <a:solidFill>
            <a:srgbClr val="063D8D"/>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898154" y="804159"/>
            <a:ext cx="765036" cy="765036"/>
          </a:xfrm>
          <a:prstGeom prst="ellipse">
            <a:avLst/>
          </a:prstGeom>
          <a:solidFill>
            <a:srgbClr val="063D8D"/>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39850" y="4218903"/>
            <a:ext cx="871729" cy="871729"/>
          </a:xfrm>
          <a:prstGeom prst="ellipse">
            <a:avLst/>
          </a:prstGeom>
          <a:solidFill>
            <a:srgbClr val="063D8D"/>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146860" y="3669085"/>
            <a:ext cx="781622" cy="781622"/>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32878" y="3930764"/>
            <a:ext cx="781622" cy="781622"/>
          </a:xfrm>
          <a:prstGeom prst="ellipse">
            <a:avLst/>
          </a:prstGeom>
          <a:solidFill>
            <a:srgbClr val="063D8D"/>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1B495426-4C86-4FD7-D5C3-E6A18B3F7D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9050" y="2351468"/>
            <a:ext cx="3042796" cy="765036"/>
          </a:xfrm>
          <a:prstGeom prst="rect">
            <a:avLst/>
          </a:prstGeom>
        </p:spPr>
      </p:pic>
    </p:spTree>
    <p:extLst>
      <p:ext uri="{BB962C8B-B14F-4D97-AF65-F5344CB8AC3E}">
        <p14:creationId xmlns:p14="http://schemas.microsoft.com/office/powerpoint/2010/main" val="33481600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 presetClass="entr" presetSubtype="9"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12"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5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par>
                          <p:cTn id="61" fill="hold">
                            <p:stCondLst>
                              <p:cond delay="2250"/>
                            </p:stCondLst>
                            <p:childTnLst>
                              <p:par>
                                <p:cTn id="62" presetID="53"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childTnLst>
                                </p:cTn>
                              </p:par>
                            </p:childTnLst>
                          </p:cTn>
                        </p:par>
                        <p:par>
                          <p:cTn id="67" fill="hold">
                            <p:stCondLst>
                              <p:cond delay="2750"/>
                            </p:stCondLst>
                            <p:childTnLst>
                              <p:par>
                                <p:cTn id="68" presetID="22" presetClass="entr" presetSubtype="8"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par>
                          <p:cTn id="71" fill="hold">
                            <p:stCondLst>
                              <p:cond delay="3250"/>
                            </p:stCondLst>
                            <p:childTnLst>
                              <p:par>
                                <p:cTn id="72" presetID="22" presetClass="entr" presetSubtype="8"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left)">
                                      <p:cBhvr>
                                        <p:cTn id="74" dur="500"/>
                                        <p:tgtEl>
                                          <p:spTgt spid="8"/>
                                        </p:tgtEl>
                                      </p:cBhvr>
                                    </p:animEffect>
                                  </p:childTnLst>
                                </p:cTn>
                              </p:par>
                            </p:childTnLst>
                          </p:cTn>
                        </p:par>
                        <p:par>
                          <p:cTn id="75" fill="hold">
                            <p:stCondLst>
                              <p:cond delay="3750"/>
                            </p:stCondLst>
                            <p:childTnLst>
                              <p:par>
                                <p:cTn id="76" presetID="53" presetClass="entr" presetSubtype="16"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Effect transition="in" filter="fade">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0" grpId="0"/>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C1EC14D8-BC5F-4A12-A647-E6BBD73FEC05}"/>
              </a:ext>
            </a:extLst>
          </p:cNvPr>
          <p:cNvSpPr/>
          <p:nvPr/>
        </p:nvSpPr>
        <p:spPr>
          <a:xfrm rot="16200000">
            <a:off x="4458004" y="-500837"/>
            <a:ext cx="4184231" cy="5187760"/>
          </a:xfrm>
          <a:prstGeom prst="triangle">
            <a:avLst>
              <a:gd name="adj" fmla="val 10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solidFill>
                <a:srgbClr val="063D8D"/>
              </a:solidFill>
            </a:endParaRPr>
          </a:p>
        </p:txBody>
      </p:sp>
      <p:sp>
        <p:nvSpPr>
          <p:cNvPr id="21" name="TextBox 20">
            <a:extLst>
              <a:ext uri="{FF2B5EF4-FFF2-40B4-BE49-F238E27FC236}">
                <a16:creationId xmlns:a16="http://schemas.microsoft.com/office/drawing/2014/main" id="{3607174B-7CD8-4286-864A-DFE8159F3A47}"/>
              </a:ext>
            </a:extLst>
          </p:cNvPr>
          <p:cNvSpPr txBox="1"/>
          <p:nvPr/>
        </p:nvSpPr>
        <p:spPr>
          <a:xfrm>
            <a:off x="450207" y="958341"/>
            <a:ext cx="4504569" cy="1477328"/>
          </a:xfrm>
          <a:prstGeom prst="rect">
            <a:avLst/>
          </a:prstGeom>
          <a:noFill/>
        </p:spPr>
        <p:txBody>
          <a:bodyPr wrap="square" rtlCol="0">
            <a:spAutoFit/>
          </a:bodyPr>
          <a:lstStyle/>
          <a:p>
            <a:pPr>
              <a:lnSpc>
                <a:spcPct val="150000"/>
              </a:lnSpc>
            </a:pPr>
            <a:r>
              <a:rPr lang="zh-CN" altLang="en-US" sz="1200" b="1" dirty="0">
                <a:solidFill>
                  <a:schemeClr val="tx1">
                    <a:lumMod val="65000"/>
                    <a:lumOff val="35000"/>
                  </a:schemeClr>
                </a:solidFill>
                <a:latin typeface="+mn-ea"/>
                <a:cs typeface="Lato Heavy" panose="020F0902020204030203" pitchFamily="34" charset="0"/>
              </a:rPr>
              <a:t>系统层面登录：在运维终端上直接</a:t>
            </a:r>
            <a:r>
              <a:rPr lang="en-US" altLang="zh-CN" sz="1200" b="1" dirty="0">
                <a:solidFill>
                  <a:schemeClr val="tx1">
                    <a:lumMod val="65000"/>
                    <a:lumOff val="35000"/>
                  </a:schemeClr>
                </a:solidFill>
                <a:latin typeface="+mn-ea"/>
                <a:cs typeface="Lato Heavy" panose="020F0902020204030203" pitchFamily="34" charset="0"/>
              </a:rPr>
              <a:t>SSH</a:t>
            </a:r>
            <a:r>
              <a:rPr lang="zh-CN" altLang="en-US" sz="1200" b="1" dirty="0">
                <a:solidFill>
                  <a:schemeClr val="tx1">
                    <a:lumMod val="65000"/>
                    <a:lumOff val="35000"/>
                  </a:schemeClr>
                </a:solidFill>
                <a:latin typeface="+mn-ea"/>
                <a:cs typeface="Lato Heavy" panose="020F0902020204030203" pitchFamily="34" charset="0"/>
              </a:rPr>
              <a:t>登录或通过</a:t>
            </a:r>
            <a:r>
              <a:rPr lang="en-US" altLang="zh-CN" sz="1200" b="1" dirty="0">
                <a:solidFill>
                  <a:schemeClr val="tx1">
                    <a:lumMod val="65000"/>
                    <a:lumOff val="35000"/>
                  </a:schemeClr>
                </a:solidFill>
                <a:latin typeface="+mn-ea"/>
                <a:cs typeface="Lato Heavy" panose="020F0902020204030203" pitchFamily="34" charset="0"/>
              </a:rPr>
              <a:t>CTR</a:t>
            </a:r>
            <a:r>
              <a:rPr lang="zh-CN" altLang="en-US" sz="1200" b="1" dirty="0">
                <a:solidFill>
                  <a:schemeClr val="tx1">
                    <a:lumMod val="65000"/>
                    <a:lumOff val="35000"/>
                  </a:schemeClr>
                </a:solidFill>
                <a:latin typeface="+mn-ea"/>
                <a:cs typeface="Lato Heavy" panose="020F0902020204030203" pitchFamily="34" charset="0"/>
              </a:rPr>
              <a:t>，</a:t>
            </a:r>
            <a:r>
              <a:rPr lang="en-US" altLang="zh-CN" sz="1200" b="1" dirty="0">
                <a:solidFill>
                  <a:schemeClr val="tx1">
                    <a:lumMod val="65000"/>
                    <a:lumOff val="35000"/>
                  </a:schemeClr>
                </a:solidFill>
                <a:latin typeface="+mn-ea"/>
                <a:cs typeface="Lato Heavy" panose="020F0902020204030203" pitchFamily="34" charset="0"/>
              </a:rPr>
              <a:t>XSHELL</a:t>
            </a:r>
            <a:r>
              <a:rPr lang="zh-CN" altLang="en-US" sz="1200" b="1" dirty="0">
                <a:solidFill>
                  <a:schemeClr val="tx1">
                    <a:lumMod val="65000"/>
                    <a:lumOff val="35000"/>
                  </a:schemeClr>
                </a:solidFill>
                <a:latin typeface="+mn-ea"/>
                <a:cs typeface="Lato Heavy" panose="020F0902020204030203" pitchFamily="34" charset="0"/>
              </a:rPr>
              <a:t>等软件进行登录</a:t>
            </a:r>
          </a:p>
          <a:p>
            <a:pPr>
              <a:lnSpc>
                <a:spcPct val="150000"/>
              </a:lnSpc>
            </a:pPr>
            <a:r>
              <a:rPr lang="zh-CN" altLang="en-US" sz="1200" b="1" dirty="0">
                <a:solidFill>
                  <a:schemeClr val="tx1">
                    <a:lumMod val="65000"/>
                    <a:lumOff val="35000"/>
                  </a:schemeClr>
                </a:solidFill>
                <a:latin typeface="+mn-ea"/>
                <a:cs typeface="Lato Heavy" panose="020F0902020204030203" pitchFamily="34" charset="0"/>
              </a:rPr>
              <a:t>默认情况下，服务器的</a:t>
            </a:r>
            <a:r>
              <a:rPr lang="en-US" altLang="zh-CN" sz="1200" b="1" dirty="0">
                <a:solidFill>
                  <a:schemeClr val="tx1">
                    <a:lumMod val="65000"/>
                    <a:lumOff val="35000"/>
                  </a:schemeClr>
                </a:solidFill>
                <a:latin typeface="+mn-ea"/>
                <a:cs typeface="Lato Heavy" panose="020F0902020204030203" pitchFamily="34" charset="0"/>
              </a:rPr>
              <a:t>SSH</a:t>
            </a:r>
            <a:r>
              <a:rPr lang="zh-CN" altLang="en-US" sz="1200" b="1" dirty="0">
                <a:solidFill>
                  <a:schemeClr val="tx1">
                    <a:lumMod val="65000"/>
                    <a:lumOff val="35000"/>
                  </a:schemeClr>
                </a:solidFill>
                <a:latin typeface="+mn-ea"/>
                <a:cs typeface="Lato Heavy" panose="020F0902020204030203" pitchFamily="34" charset="0"/>
              </a:rPr>
              <a:t>端口为</a:t>
            </a:r>
            <a:r>
              <a:rPr lang="en-US" altLang="zh-CN" sz="1200" b="1" dirty="0">
                <a:solidFill>
                  <a:schemeClr val="tx1">
                    <a:lumMod val="65000"/>
                    <a:lumOff val="35000"/>
                  </a:schemeClr>
                </a:solidFill>
                <a:latin typeface="+mn-ea"/>
                <a:cs typeface="Lato Heavy" panose="020F0902020204030203" pitchFamily="34" charset="0"/>
              </a:rPr>
              <a:t>22</a:t>
            </a:r>
            <a:r>
              <a:rPr lang="zh-CN" altLang="en-US" sz="1200" b="1" dirty="0">
                <a:solidFill>
                  <a:schemeClr val="tx1">
                    <a:lumMod val="65000"/>
                    <a:lumOff val="35000"/>
                  </a:schemeClr>
                </a:solidFill>
                <a:latin typeface="+mn-ea"/>
                <a:cs typeface="Lato Heavy" panose="020F0902020204030203" pitchFamily="34" charset="0"/>
              </a:rPr>
              <a:t>，若进行过修改则使用修改后的端口进行登录</a:t>
            </a:r>
          </a:p>
          <a:p>
            <a:endParaRPr lang="zh-CN" altLang="en-US" sz="1800" dirty="0">
              <a:solidFill>
                <a:srgbClr val="063D54"/>
              </a:solidFill>
              <a:latin typeface="+mn-ea"/>
              <a:cs typeface="Lato Heavy" panose="020F0902020204030203" pitchFamily="34" charset="0"/>
            </a:endParaRPr>
          </a:p>
        </p:txBody>
      </p:sp>
      <p:sp>
        <p:nvSpPr>
          <p:cNvPr id="24" name="Rectangle 23">
            <a:extLst>
              <a:ext uri="{FF2B5EF4-FFF2-40B4-BE49-F238E27FC236}">
                <a16:creationId xmlns:a16="http://schemas.microsoft.com/office/drawing/2014/main" id="{A6A7F7E5-F15C-4199-97F2-1696EE824CFD}"/>
              </a:ext>
            </a:extLst>
          </p:cNvPr>
          <p:cNvSpPr/>
          <p:nvPr/>
        </p:nvSpPr>
        <p:spPr>
          <a:xfrm>
            <a:off x="450207" y="2107868"/>
            <a:ext cx="5187759" cy="1171731"/>
          </a:xfrm>
          <a:prstGeom prst="rect">
            <a:avLst/>
          </a:prstGeom>
        </p:spPr>
        <p:txBody>
          <a:bodyPr wrap="square">
            <a:spAutoFit/>
          </a:bodyPr>
          <a:lstStyle/>
          <a:p>
            <a:pPr>
              <a:lnSpc>
                <a:spcPct val="150000"/>
              </a:lnSpc>
            </a:pPr>
            <a:r>
              <a:rPr lang="zh-CN" altLang="en-US" sz="1200" b="1" dirty="0">
                <a:solidFill>
                  <a:srgbClr val="063D8D"/>
                </a:solidFill>
              </a:rPr>
              <a:t>例如在</a:t>
            </a:r>
            <a:r>
              <a:rPr lang="en-US" altLang="zh-CN" sz="1200" b="1" dirty="0">
                <a:solidFill>
                  <a:srgbClr val="063D8D"/>
                </a:solidFill>
              </a:rPr>
              <a:t>win10 </a:t>
            </a:r>
            <a:r>
              <a:rPr lang="en-US" altLang="zh-CN" sz="1200" b="1" dirty="0" err="1">
                <a:solidFill>
                  <a:srgbClr val="063D8D"/>
                </a:solidFill>
              </a:rPr>
              <a:t>cmd</a:t>
            </a:r>
            <a:r>
              <a:rPr lang="en-US" altLang="zh-CN" sz="1200" b="1" dirty="0">
                <a:solidFill>
                  <a:srgbClr val="063D8D"/>
                </a:solidFill>
              </a:rPr>
              <a:t> </a:t>
            </a:r>
            <a:r>
              <a:rPr lang="zh-CN" altLang="en-US" sz="1200" b="1" dirty="0">
                <a:solidFill>
                  <a:srgbClr val="063D8D"/>
                </a:solidFill>
              </a:rPr>
              <a:t>命令行下登录</a:t>
            </a:r>
          </a:p>
          <a:p>
            <a:pPr>
              <a:lnSpc>
                <a:spcPct val="150000"/>
              </a:lnSpc>
            </a:pPr>
            <a:r>
              <a:rPr lang="en-US" altLang="zh-CN" sz="1200" b="1" dirty="0">
                <a:solidFill>
                  <a:srgbClr val="063D8D"/>
                </a:solidFill>
              </a:rPr>
              <a:t>C:\Users\admin&gt;ssh root@192.168.1.1</a:t>
            </a:r>
          </a:p>
          <a:p>
            <a:pPr>
              <a:lnSpc>
                <a:spcPct val="150000"/>
              </a:lnSpc>
            </a:pPr>
            <a:r>
              <a:rPr lang="en-US" altLang="zh-CN" sz="1200" b="1" dirty="0">
                <a:solidFill>
                  <a:srgbClr val="063D8D"/>
                </a:solidFill>
              </a:rPr>
              <a:t>root@192.168.1.1's password:</a:t>
            </a:r>
          </a:p>
          <a:p>
            <a:pPr>
              <a:lnSpc>
                <a:spcPct val="150000"/>
              </a:lnSpc>
            </a:pPr>
            <a:r>
              <a:rPr lang="en-US" altLang="zh-CN" sz="1200" b="1" dirty="0">
                <a:solidFill>
                  <a:srgbClr val="063D8D"/>
                </a:solidFill>
              </a:rPr>
              <a:t>root:~ #</a:t>
            </a:r>
          </a:p>
        </p:txBody>
      </p:sp>
      <p:sp>
        <p:nvSpPr>
          <p:cNvPr id="8" name="PA_文本框 1">
            <a:extLst>
              <a:ext uri="{FF2B5EF4-FFF2-40B4-BE49-F238E27FC236}">
                <a16:creationId xmlns:a16="http://schemas.microsoft.com/office/drawing/2014/main" id="{4E6FDFD9-14D7-98F7-E806-DADF33789C41}"/>
              </a:ext>
            </a:extLst>
          </p:cNvPr>
          <p:cNvSpPr txBox="1"/>
          <p:nvPr>
            <p:custDataLst>
              <p:tags r:id="rId1"/>
            </p:custDataLst>
          </p:nvPr>
        </p:nvSpPr>
        <p:spPr>
          <a:xfrm>
            <a:off x="349800" y="270568"/>
            <a:ext cx="2967159"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2.2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系统层面登录方式</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pic>
        <p:nvPicPr>
          <p:cNvPr id="9" name="图片 8">
            <a:extLst>
              <a:ext uri="{FF2B5EF4-FFF2-40B4-BE49-F238E27FC236}">
                <a16:creationId xmlns:a16="http://schemas.microsoft.com/office/drawing/2014/main" id="{81EA86BE-5E2E-BCB8-5C70-5C27088B609A}"/>
              </a:ext>
            </a:extLst>
          </p:cNvPr>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r="4119" b="14820"/>
          <a:stretch/>
        </p:blipFill>
        <p:spPr>
          <a:xfrm>
            <a:off x="508103" y="3330177"/>
            <a:ext cx="4521097" cy="1222765"/>
          </a:xfrm>
          <a:prstGeom prst="rect">
            <a:avLst/>
          </a:prstGeom>
        </p:spPr>
      </p:pic>
      <p:grpSp>
        <p:nvGrpSpPr>
          <p:cNvPr id="16" name="组合 15">
            <a:extLst>
              <a:ext uri="{FF2B5EF4-FFF2-40B4-BE49-F238E27FC236}">
                <a16:creationId xmlns:a16="http://schemas.microsoft.com/office/drawing/2014/main" id="{624ECB66-BB6C-6274-AF68-26240103FEC0}"/>
              </a:ext>
            </a:extLst>
          </p:cNvPr>
          <p:cNvGrpSpPr/>
          <p:nvPr/>
        </p:nvGrpSpPr>
        <p:grpSpPr>
          <a:xfrm>
            <a:off x="5914850" y="1009447"/>
            <a:ext cx="1337094" cy="2808583"/>
            <a:chOff x="5914850" y="1009447"/>
            <a:chExt cx="1337094" cy="2808583"/>
          </a:xfrm>
        </p:grpSpPr>
        <p:sp>
          <p:nvSpPr>
            <p:cNvPr id="6" name="Freeform: Shape 5">
              <a:extLst>
                <a:ext uri="{FF2B5EF4-FFF2-40B4-BE49-F238E27FC236}">
                  <a16:creationId xmlns:a16="http://schemas.microsoft.com/office/drawing/2014/main" id="{2F9B0799-AD0B-4BAF-BE9E-C52DA2EE9526}"/>
                </a:ext>
              </a:extLst>
            </p:cNvPr>
            <p:cNvSpPr/>
            <p:nvPr/>
          </p:nvSpPr>
          <p:spPr>
            <a:xfrm flipH="1">
              <a:off x="5914850" y="1009447"/>
              <a:ext cx="1337094" cy="28085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flip="none" rotWithShape="1">
              <a:gsLst>
                <a:gs pos="0">
                  <a:schemeClr val="bg1"/>
                </a:gs>
                <a:gs pos="100000">
                  <a:schemeClr val="bg1">
                    <a:lumMod val="85000"/>
                  </a:schemeClr>
                </a:gs>
              </a:gsLst>
              <a:lin ang="2700000" scaled="1"/>
              <a:tileRect/>
            </a:gradFill>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450" tIns="595116" rIns="309451" bIns="595115" numCol="1" spcCol="1270" anchor="ctr" anchorCtr="0">
              <a:noAutofit/>
            </a:bodyPr>
            <a:lstStyle/>
            <a:p>
              <a:pPr algn="ctr" defTabSz="2166143">
                <a:lnSpc>
                  <a:spcPct val="90000"/>
                </a:lnSpc>
                <a:spcBef>
                  <a:spcPct val="0"/>
                </a:spcBef>
                <a:spcAft>
                  <a:spcPct val="35000"/>
                </a:spcAft>
              </a:pPr>
              <a:r>
                <a:rPr lang="en-US" sz="4873">
                  <a:solidFill>
                    <a:schemeClr val="tx1">
                      <a:lumMod val="65000"/>
                      <a:lumOff val="35000"/>
                    </a:schemeClr>
                  </a:solidFill>
                </a:rPr>
                <a:t> </a:t>
              </a:r>
            </a:p>
          </p:txBody>
        </p:sp>
        <p:sp>
          <p:nvSpPr>
            <p:cNvPr id="12" name="文本框 11">
              <a:extLst>
                <a:ext uri="{FF2B5EF4-FFF2-40B4-BE49-F238E27FC236}">
                  <a16:creationId xmlns:a16="http://schemas.microsoft.com/office/drawing/2014/main" id="{931D89EC-2AB0-5EF6-45C3-8F1E843301ED}"/>
                </a:ext>
              </a:extLst>
            </p:cNvPr>
            <p:cNvSpPr txBox="1"/>
            <p:nvPr/>
          </p:nvSpPr>
          <p:spPr>
            <a:xfrm>
              <a:off x="6142567" y="1607141"/>
              <a:ext cx="1019609" cy="1723036"/>
            </a:xfrm>
            <a:prstGeom prst="rect">
              <a:avLst/>
            </a:prstGeom>
            <a:noFill/>
          </p:spPr>
          <p:txBody>
            <a:bodyPr wrap="square">
              <a:spAutoFit/>
            </a:bodyPr>
            <a:lstStyle/>
            <a:p>
              <a:pPr>
                <a:lnSpc>
                  <a:spcPct val="150000"/>
                </a:lnSpc>
              </a:pPr>
              <a:r>
                <a:rPr lang="zh-CN" altLang="en-US" sz="1200" b="1" dirty="0">
                  <a:solidFill>
                    <a:schemeClr val="tx1">
                      <a:lumMod val="65000"/>
                      <a:lumOff val="35000"/>
                    </a:schemeClr>
                  </a:solidFill>
                  <a:latin typeface="Montserrat" panose="00000500000000000000" pitchFamily="50" charset="0"/>
                  <a:cs typeface="Segoe UI Light" panose="020B0502040204020203" pitchFamily="34" charset="0"/>
                </a:rPr>
                <a:t>前提条件①设备配置管理地址，运维终端与设备之间路由可达</a:t>
              </a:r>
            </a:p>
          </p:txBody>
        </p:sp>
      </p:grpSp>
      <p:grpSp>
        <p:nvGrpSpPr>
          <p:cNvPr id="17" name="组合 16">
            <a:extLst>
              <a:ext uri="{FF2B5EF4-FFF2-40B4-BE49-F238E27FC236}">
                <a16:creationId xmlns:a16="http://schemas.microsoft.com/office/drawing/2014/main" id="{6F40B3BE-E336-6D06-AA39-C86EBCC91A4E}"/>
              </a:ext>
            </a:extLst>
          </p:cNvPr>
          <p:cNvGrpSpPr/>
          <p:nvPr/>
        </p:nvGrpSpPr>
        <p:grpSpPr>
          <a:xfrm>
            <a:off x="7419631" y="1643044"/>
            <a:ext cx="1337094" cy="2808583"/>
            <a:chOff x="7419631" y="1643044"/>
            <a:chExt cx="1337094" cy="2808583"/>
          </a:xfrm>
        </p:grpSpPr>
        <p:sp>
          <p:nvSpPr>
            <p:cNvPr id="5" name="Freeform: Shape 4">
              <a:extLst>
                <a:ext uri="{FF2B5EF4-FFF2-40B4-BE49-F238E27FC236}">
                  <a16:creationId xmlns:a16="http://schemas.microsoft.com/office/drawing/2014/main" id="{6BE96C98-B444-4A74-8A44-57E6949FD489}"/>
                </a:ext>
              </a:extLst>
            </p:cNvPr>
            <p:cNvSpPr/>
            <p:nvPr/>
          </p:nvSpPr>
          <p:spPr>
            <a:xfrm flipH="1">
              <a:off x="7419631" y="1643044"/>
              <a:ext cx="1337094" cy="28085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flip="none" rotWithShape="1">
              <a:gsLst>
                <a:gs pos="0">
                  <a:schemeClr val="bg1"/>
                </a:gs>
                <a:gs pos="100000">
                  <a:schemeClr val="bg1">
                    <a:lumMod val="85000"/>
                  </a:schemeClr>
                </a:gs>
              </a:gsLst>
              <a:lin ang="2700000" scaled="1"/>
              <a:tileRect/>
            </a:gradFill>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450" tIns="595116" rIns="309451" bIns="595115" numCol="1" spcCol="1270" anchor="ctr" anchorCtr="0">
              <a:noAutofit/>
            </a:bodyPr>
            <a:lstStyle/>
            <a:p>
              <a:pPr algn="ctr" defTabSz="2166143">
                <a:lnSpc>
                  <a:spcPct val="90000"/>
                </a:lnSpc>
                <a:spcBef>
                  <a:spcPct val="0"/>
                </a:spcBef>
                <a:spcAft>
                  <a:spcPct val="35000"/>
                </a:spcAft>
              </a:pPr>
              <a:r>
                <a:rPr lang="en-US" sz="4873">
                  <a:solidFill>
                    <a:schemeClr val="tx1">
                      <a:lumMod val="65000"/>
                      <a:lumOff val="35000"/>
                    </a:schemeClr>
                  </a:solidFill>
                </a:rPr>
                <a:t> </a:t>
              </a:r>
            </a:p>
          </p:txBody>
        </p:sp>
        <p:sp>
          <p:nvSpPr>
            <p:cNvPr id="14" name="文本框 13">
              <a:extLst>
                <a:ext uri="{FF2B5EF4-FFF2-40B4-BE49-F238E27FC236}">
                  <a16:creationId xmlns:a16="http://schemas.microsoft.com/office/drawing/2014/main" id="{A81B350E-6AFB-D31F-DF74-C4B77C6C21D2}"/>
                </a:ext>
              </a:extLst>
            </p:cNvPr>
            <p:cNvSpPr txBox="1"/>
            <p:nvPr/>
          </p:nvSpPr>
          <p:spPr>
            <a:xfrm>
              <a:off x="7626898" y="2266391"/>
              <a:ext cx="950291" cy="2000099"/>
            </a:xfrm>
            <a:prstGeom prst="rect">
              <a:avLst/>
            </a:prstGeom>
            <a:noFill/>
          </p:spPr>
          <p:txBody>
            <a:bodyPr wrap="square">
              <a:spAutoFit/>
            </a:bodyPr>
            <a:lstStyle/>
            <a:p>
              <a:pPr>
                <a:lnSpc>
                  <a:spcPct val="150000"/>
                </a:lnSpc>
              </a:pPr>
              <a:r>
                <a:rPr lang="zh-CN" altLang="en-US" sz="1200" b="1" dirty="0">
                  <a:solidFill>
                    <a:schemeClr val="tx1">
                      <a:lumMod val="65000"/>
                      <a:lumOff val="35000"/>
                    </a:schemeClr>
                  </a:solidFill>
                  <a:latin typeface="Montserrat" panose="00000500000000000000" pitchFamily="50" charset="0"/>
                  <a:cs typeface="Segoe UI Light" panose="020B0502040204020203" pitchFamily="34" charset="0"/>
                </a:rPr>
                <a:t>前提条件②双向放通</a:t>
              </a:r>
              <a:r>
                <a:rPr lang="en-US" altLang="zh-CN" sz="1200" b="1" dirty="0">
                  <a:solidFill>
                    <a:schemeClr val="tx1">
                      <a:lumMod val="65000"/>
                      <a:lumOff val="35000"/>
                    </a:schemeClr>
                  </a:solidFill>
                  <a:latin typeface="Montserrat" panose="00000500000000000000" pitchFamily="50" charset="0"/>
                  <a:cs typeface="Segoe UI Light" panose="020B0502040204020203" pitchFamily="34" charset="0"/>
                </a:rPr>
                <a:t>MCC</a:t>
              </a:r>
              <a:r>
                <a:rPr lang="zh-CN" altLang="en-US" sz="1200" b="1" dirty="0">
                  <a:solidFill>
                    <a:schemeClr val="tx1">
                      <a:lumMod val="65000"/>
                      <a:lumOff val="35000"/>
                    </a:schemeClr>
                  </a:solidFill>
                  <a:latin typeface="Montserrat" panose="00000500000000000000" pitchFamily="50" charset="0"/>
                  <a:cs typeface="Segoe UI Light" panose="020B0502040204020203" pitchFamily="34" charset="0"/>
                </a:rPr>
                <a:t>设备与运维终端之间的</a:t>
              </a:r>
              <a:r>
                <a:rPr lang="en-US" altLang="zh-CN" sz="1200" b="1" dirty="0">
                  <a:solidFill>
                    <a:schemeClr val="tx1">
                      <a:lumMod val="65000"/>
                      <a:lumOff val="35000"/>
                    </a:schemeClr>
                  </a:solidFill>
                  <a:latin typeface="Montserrat" panose="00000500000000000000" pitchFamily="50" charset="0"/>
                  <a:cs typeface="Segoe UI Light" panose="020B0502040204020203" pitchFamily="34" charset="0"/>
                </a:rPr>
                <a:t>22</a:t>
              </a:r>
              <a:r>
                <a:rPr lang="zh-CN" altLang="en-US" sz="1200" b="1" dirty="0">
                  <a:solidFill>
                    <a:schemeClr val="tx1">
                      <a:lumMod val="65000"/>
                      <a:lumOff val="35000"/>
                    </a:schemeClr>
                  </a:solidFill>
                  <a:latin typeface="Montserrat" panose="00000500000000000000" pitchFamily="50" charset="0"/>
                  <a:cs typeface="Segoe UI Light" panose="020B0502040204020203" pitchFamily="34" charset="0"/>
                </a:rPr>
                <a:t>端口</a:t>
              </a:r>
            </a:p>
            <a:p>
              <a:pPr>
                <a:lnSpc>
                  <a:spcPct val="150000"/>
                </a:lnSpc>
              </a:pPr>
              <a:endParaRPr lang="zh-CN" altLang="en-US" sz="1200" b="1" dirty="0">
                <a:solidFill>
                  <a:schemeClr val="tx1">
                    <a:lumMod val="65000"/>
                    <a:lumOff val="35000"/>
                  </a:schemeClr>
                </a:solidFill>
                <a:latin typeface="Montserrat" panose="00000500000000000000" pitchFamily="50" charset="0"/>
                <a:cs typeface="Segoe UI Light" panose="020B0502040204020203" pitchFamily="34" charset="0"/>
              </a:endParaRPr>
            </a:p>
          </p:txBody>
        </p:sp>
      </p:grpSp>
    </p:spTree>
    <p:extLst>
      <p:ext uri="{BB962C8B-B14F-4D97-AF65-F5344CB8AC3E}">
        <p14:creationId xmlns:p14="http://schemas.microsoft.com/office/powerpoint/2010/main" val="8681661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7"/>
          <p:cNvSpPr>
            <a:spLocks noEditPoints="1"/>
          </p:cNvSpPr>
          <p:nvPr/>
        </p:nvSpPr>
        <p:spPr bwMode="auto">
          <a:xfrm>
            <a:off x="1793614" y="2288401"/>
            <a:ext cx="27928" cy="27930"/>
          </a:xfrm>
          <a:custGeom>
            <a:avLst/>
            <a:gdLst/>
            <a:ahLst/>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solidFill>
            <a:schemeClr val="bg1"/>
          </a:solidFill>
          <a:ln w="9525">
            <a:noFill/>
            <a:round/>
          </a:ln>
        </p:spPr>
        <p:txBody>
          <a:bodyPr vert="horz" wrap="square" lIns="68580" tIns="34290" rIns="68580" bIns="34290" numCol="1" anchor="t" anchorCtr="0" compatLnSpc="1"/>
          <a:lstStyle/>
          <a:p>
            <a:endParaRPr lang="en-US" sz="1000">
              <a:latin typeface="+mj-ea"/>
              <a:ea typeface="+mj-ea"/>
              <a:sym typeface="Arial" panose="020B0604020202020204"/>
            </a:endParaRPr>
          </a:p>
        </p:txBody>
      </p:sp>
      <p:grpSp>
        <p:nvGrpSpPr>
          <p:cNvPr id="39" name="组合 38">
            <a:extLst>
              <a:ext uri="{FF2B5EF4-FFF2-40B4-BE49-F238E27FC236}">
                <a16:creationId xmlns:a16="http://schemas.microsoft.com/office/drawing/2014/main" id="{6D54939A-C5A9-4CEC-0B2D-38FA23014732}"/>
              </a:ext>
            </a:extLst>
          </p:cNvPr>
          <p:cNvGrpSpPr/>
          <p:nvPr/>
        </p:nvGrpSpPr>
        <p:grpSpPr>
          <a:xfrm>
            <a:off x="618013" y="3259995"/>
            <a:ext cx="1422739" cy="1042290"/>
            <a:chOff x="618013" y="3251528"/>
            <a:chExt cx="1422739" cy="1042290"/>
          </a:xfrm>
        </p:grpSpPr>
        <p:sp>
          <p:nvSpPr>
            <p:cNvPr id="9" name="Rounded Rectangle 23"/>
            <p:cNvSpPr/>
            <p:nvPr/>
          </p:nvSpPr>
          <p:spPr>
            <a:xfrm>
              <a:off x="725031" y="3984837"/>
              <a:ext cx="1208705" cy="308981"/>
            </a:xfrm>
            <a:prstGeom prst="roundRect">
              <a:avLst/>
            </a:prstGeom>
            <a:solidFill>
              <a:srgbClr val="063D8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000" b="1" dirty="0">
                <a:solidFill>
                  <a:schemeClr val="bg1"/>
                </a:solidFill>
                <a:latin typeface="+mj-ea"/>
                <a:ea typeface="+mj-ea"/>
                <a:sym typeface="Arial" panose="020B0604020202020204"/>
              </a:endParaRPr>
            </a:p>
          </p:txBody>
        </p:sp>
        <p:grpSp>
          <p:nvGrpSpPr>
            <p:cNvPr id="38" name="组合 37">
              <a:extLst>
                <a:ext uri="{FF2B5EF4-FFF2-40B4-BE49-F238E27FC236}">
                  <a16:creationId xmlns:a16="http://schemas.microsoft.com/office/drawing/2014/main" id="{018FCB77-CA6E-DF2D-3F8B-004753F857B2}"/>
                </a:ext>
              </a:extLst>
            </p:cNvPr>
            <p:cNvGrpSpPr/>
            <p:nvPr/>
          </p:nvGrpSpPr>
          <p:grpSpPr>
            <a:xfrm>
              <a:off x="618013" y="3251528"/>
              <a:ext cx="1422739" cy="1019230"/>
              <a:chOff x="1184064" y="3072406"/>
              <a:chExt cx="1422739" cy="1019230"/>
            </a:xfrm>
          </p:grpSpPr>
          <p:sp>
            <p:nvSpPr>
              <p:cNvPr id="46" name="TextBox 76"/>
              <p:cNvSpPr txBox="1"/>
              <p:nvPr/>
            </p:nvSpPr>
            <p:spPr>
              <a:xfrm>
                <a:off x="1291082" y="3845415"/>
                <a:ext cx="1208705" cy="246221"/>
              </a:xfrm>
              <a:prstGeom prst="rect">
                <a:avLst/>
              </a:prstGeom>
              <a:solidFill>
                <a:srgbClr val="063D8D"/>
              </a:solidFill>
            </p:spPr>
            <p:txBody>
              <a:bodyPr wrap="square" rtlCol="0">
                <a:spAutoFit/>
              </a:bodyPr>
              <a:lstStyle/>
              <a:p>
                <a:pPr algn="ctr"/>
                <a:r>
                  <a:rPr lang="en-US" altLang="zh-CN" sz="1000" b="1" dirty="0">
                    <a:solidFill>
                      <a:schemeClr val="bg1"/>
                    </a:solidFill>
                    <a:latin typeface="+mj-ea"/>
                    <a:ea typeface="+mj-ea"/>
                  </a:rPr>
                  <a:t>LINUX</a:t>
                </a:r>
                <a:r>
                  <a:rPr lang="zh-CN" altLang="en-US" sz="1000" b="1" dirty="0">
                    <a:solidFill>
                      <a:schemeClr val="bg1"/>
                    </a:solidFill>
                    <a:latin typeface="+mj-ea"/>
                    <a:ea typeface="+mj-ea"/>
                  </a:rPr>
                  <a:t>系统</a:t>
                </a:r>
              </a:p>
            </p:txBody>
          </p:sp>
          <p:sp>
            <p:nvSpPr>
              <p:cNvPr id="5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184064" y="3072406"/>
                <a:ext cx="1422739" cy="577081"/>
              </a:xfrm>
              <a:prstGeom prst="rect">
                <a:avLst/>
              </a:prstGeom>
            </p:spPr>
            <p:txBody>
              <a:bodyPr wrap="square">
                <a:spAutoFit/>
              </a:bodyPr>
              <a:lstStyle/>
              <a:p>
                <a:pPr marL="228600" indent="-228600" algn="ctr">
                  <a:buFont typeface="Wingdings" panose="05000000000000000000" pitchFamily="2" charset="2"/>
                  <a:buChar char="u"/>
                </a:pP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Top</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（查看服务启动态</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CPU,</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内存，硬盘使用情况）</a:t>
                </a:r>
                <a:endParaRPr lang="en-US" sz="788"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7" name="TextBox 76"/>
          <p:cNvSpPr txBox="1"/>
          <p:nvPr/>
        </p:nvSpPr>
        <p:spPr>
          <a:xfrm>
            <a:off x="3220890" y="3845415"/>
            <a:ext cx="818621" cy="246221"/>
          </a:xfrm>
          <a:prstGeom prst="rect">
            <a:avLst/>
          </a:prstGeom>
          <a:noFill/>
        </p:spPr>
        <p:txBody>
          <a:bodyPr wrap="square" rtlCol="0">
            <a:spAutoFit/>
          </a:bodyPr>
          <a:lstStyle/>
          <a:p>
            <a:pPr algn="ctr"/>
            <a:r>
              <a:rPr lang="en-US" altLang="zh-CN" sz="1000" dirty="0">
                <a:solidFill>
                  <a:schemeClr val="bg1"/>
                </a:solidFill>
                <a:latin typeface="+mj-ea"/>
                <a:ea typeface="+mj-ea"/>
              </a:rPr>
              <a:t>MCC</a:t>
            </a:r>
            <a:r>
              <a:rPr lang="zh-CN" altLang="en-US" sz="1000" dirty="0">
                <a:solidFill>
                  <a:schemeClr val="bg1"/>
                </a:solidFill>
                <a:latin typeface="+mj-ea"/>
                <a:ea typeface="+mj-ea"/>
              </a:rPr>
              <a:t>系统</a:t>
            </a:r>
          </a:p>
        </p:txBody>
      </p:sp>
      <p:sp>
        <p:nvSpPr>
          <p:cNvPr id="2" name="PA_文本框 1">
            <a:extLst>
              <a:ext uri="{FF2B5EF4-FFF2-40B4-BE49-F238E27FC236}">
                <a16:creationId xmlns:a16="http://schemas.microsoft.com/office/drawing/2014/main" id="{59536540-D5BC-1C8F-261A-A4D21FD6D888}"/>
              </a:ext>
            </a:extLst>
          </p:cNvPr>
          <p:cNvSpPr txBox="1"/>
          <p:nvPr>
            <p:custDataLst>
              <p:tags r:id="rId1"/>
            </p:custDataLst>
          </p:nvPr>
        </p:nvSpPr>
        <p:spPr>
          <a:xfrm>
            <a:off x="349800" y="270568"/>
            <a:ext cx="5745163"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2.3 E4G</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综合业务管理平台运行</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shell</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命令集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4" name="文本框 3">
            <a:extLst>
              <a:ext uri="{FF2B5EF4-FFF2-40B4-BE49-F238E27FC236}">
                <a16:creationId xmlns:a16="http://schemas.microsoft.com/office/drawing/2014/main" id="{997D97E8-D5D7-2E5D-7C9B-5A79900C6A69}"/>
              </a:ext>
            </a:extLst>
          </p:cNvPr>
          <p:cNvSpPr txBox="1"/>
          <p:nvPr/>
        </p:nvSpPr>
        <p:spPr>
          <a:xfrm>
            <a:off x="502781" y="819211"/>
            <a:ext cx="10192966" cy="378565"/>
          </a:xfrm>
          <a:prstGeom prst="rect">
            <a:avLst/>
          </a:prstGeom>
          <a:noFill/>
        </p:spPr>
        <p:txBody>
          <a:bodyPr wrap="square">
            <a:spAutoFit/>
          </a:bodyPr>
          <a:lstStyle/>
          <a:p>
            <a:pPr indent="-266700">
              <a:lnSpc>
                <a:spcPct val="150000"/>
              </a:lnSpc>
              <a:spcAft>
                <a:spcPts val="1300"/>
              </a:spcAft>
            </a:pPr>
            <a:r>
              <a:rPr lang="zh-CN" altLang="en-US" sz="1400" dirty="0">
                <a:solidFill>
                  <a:srgbClr val="063D8D"/>
                </a:solidFill>
                <a:latin typeface="+mj-ea"/>
                <a:ea typeface="+mj-ea"/>
              </a:rPr>
              <a:t>保证</a:t>
            </a:r>
            <a:r>
              <a:rPr lang="en-US" altLang="zh-CN" sz="1400" dirty="0">
                <a:solidFill>
                  <a:srgbClr val="063D8D"/>
                </a:solidFill>
                <a:latin typeface="+mj-ea"/>
                <a:ea typeface="+mj-ea"/>
              </a:rPr>
              <a:t>MCC</a:t>
            </a:r>
            <a:r>
              <a:rPr lang="zh-CN" altLang="en-US" sz="1400" dirty="0">
                <a:solidFill>
                  <a:srgbClr val="063D8D"/>
                </a:solidFill>
                <a:latin typeface="+mj-ea"/>
                <a:ea typeface="+mj-ea"/>
              </a:rPr>
              <a:t>的正常运行需要确保以下几个服务的状态为正常的，在 </a:t>
            </a:r>
            <a:r>
              <a:rPr lang="en-US" altLang="zh-CN" sz="1400" dirty="0">
                <a:solidFill>
                  <a:srgbClr val="063D8D"/>
                </a:solidFill>
                <a:latin typeface="+mj-ea"/>
                <a:ea typeface="+mj-ea"/>
              </a:rPr>
              <a:t>Linux </a:t>
            </a:r>
            <a:r>
              <a:rPr lang="zh-CN" altLang="en-US" sz="1400" dirty="0">
                <a:solidFill>
                  <a:srgbClr val="063D8D"/>
                </a:solidFill>
                <a:latin typeface="+mj-ea"/>
                <a:ea typeface="+mj-ea"/>
              </a:rPr>
              <a:t>服务器命令行终端进行执行。</a:t>
            </a:r>
            <a:r>
              <a:rPr lang="en-US" altLang="zh-CN" sz="1400" dirty="0">
                <a:solidFill>
                  <a:srgbClr val="063D8D"/>
                </a:solidFill>
                <a:latin typeface="+mj-ea"/>
                <a:ea typeface="+mj-ea"/>
              </a:rPr>
              <a:t> </a:t>
            </a:r>
            <a:endParaRPr lang="zh-CN" altLang="zh-CN" sz="1400" dirty="0">
              <a:solidFill>
                <a:srgbClr val="063D8D"/>
              </a:solidFill>
              <a:latin typeface="+mj-ea"/>
              <a:ea typeface="+mj-ea"/>
            </a:endParaRPr>
          </a:p>
        </p:txBody>
      </p:sp>
      <p:grpSp>
        <p:nvGrpSpPr>
          <p:cNvPr id="37" name="组合 36">
            <a:extLst>
              <a:ext uri="{FF2B5EF4-FFF2-40B4-BE49-F238E27FC236}">
                <a16:creationId xmlns:a16="http://schemas.microsoft.com/office/drawing/2014/main" id="{2792466A-BA1B-59B8-651D-DA115CF56D02}"/>
              </a:ext>
            </a:extLst>
          </p:cNvPr>
          <p:cNvGrpSpPr/>
          <p:nvPr/>
        </p:nvGrpSpPr>
        <p:grpSpPr>
          <a:xfrm>
            <a:off x="2586649" y="1540360"/>
            <a:ext cx="1514275" cy="2755348"/>
            <a:chOff x="2994902" y="1359647"/>
            <a:chExt cx="1514275" cy="2755348"/>
          </a:xfrm>
        </p:grpSpPr>
        <p:sp>
          <p:nvSpPr>
            <p:cNvPr id="18" name="Rounded Rectangle 34"/>
            <p:cNvSpPr/>
            <p:nvPr/>
          </p:nvSpPr>
          <p:spPr>
            <a:xfrm>
              <a:off x="3118985" y="3806014"/>
              <a:ext cx="1208705" cy="308981"/>
            </a:xfrm>
            <a:prstGeom prst="roundRect">
              <a:avLst/>
            </a:prstGeom>
            <a:solidFill>
              <a:srgbClr val="063D8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000" b="1" dirty="0">
                  <a:solidFill>
                    <a:schemeClr val="bg1"/>
                  </a:solidFill>
                  <a:latin typeface="+mj-ea"/>
                  <a:ea typeface="+mj-ea"/>
                  <a:sym typeface="Arial" panose="020B0604020202020204"/>
                </a:rPr>
                <a:t>MCC</a:t>
              </a:r>
              <a:r>
                <a:rPr lang="zh-CN" altLang="en-US" sz="1000" b="1" dirty="0">
                  <a:solidFill>
                    <a:schemeClr val="bg1"/>
                  </a:solidFill>
                  <a:latin typeface="+mj-ea"/>
                  <a:ea typeface="+mj-ea"/>
                  <a:sym typeface="Arial" panose="020B0604020202020204"/>
                </a:rPr>
                <a:t>系统</a:t>
              </a:r>
              <a:endParaRPr lang="en-US" sz="1000" b="1" dirty="0">
                <a:solidFill>
                  <a:schemeClr val="bg1"/>
                </a:solidFill>
                <a:latin typeface="+mj-ea"/>
                <a:ea typeface="+mj-ea"/>
                <a:sym typeface="Arial" panose="020B0604020202020204"/>
              </a:endParaRPr>
            </a:p>
          </p:txBody>
        </p:sp>
        <p:sp>
          <p:nvSpPr>
            <p:cNvPr id="5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2994904" y="1359647"/>
              <a:ext cx="1422739" cy="577081"/>
            </a:xfrm>
            <a:prstGeom prst="rect">
              <a:avLst/>
            </a:prstGeom>
          </p:spPr>
          <p:txBody>
            <a:bodyPr wrap="square">
              <a:spAutoFit/>
            </a:bodyPr>
            <a:lstStyle/>
            <a:p>
              <a:pPr marL="171450" indent="-171450">
                <a:buFont typeface="Wingdings" panose="05000000000000000000" pitchFamily="2" charset="2"/>
                <a:buChar char="u"/>
              </a:pP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systemctl</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start e4g.service</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（启动</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MCC</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服务）</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a:extLst>
                <a:ext uri="{FF2B5EF4-FFF2-40B4-BE49-F238E27FC236}">
                  <a16:creationId xmlns:a16="http://schemas.microsoft.com/office/drawing/2014/main" id="{B81A7EA9-0182-E5C7-9459-C366D4E32FA9}"/>
                </a:ext>
              </a:extLst>
            </p:cNvPr>
            <p:cNvSpPr/>
            <p:nvPr/>
          </p:nvSpPr>
          <p:spPr>
            <a:xfrm>
              <a:off x="2994903" y="1891567"/>
              <a:ext cx="1422739" cy="577081"/>
            </a:xfrm>
            <a:prstGeom prst="rect">
              <a:avLst/>
            </a:prstGeom>
          </p:spPr>
          <p:txBody>
            <a:bodyPr wrap="square">
              <a:spAutoFit/>
            </a:bodyPr>
            <a:lstStyle/>
            <a:p>
              <a:pPr marL="171450" indent="-171450">
                <a:buFont typeface="Wingdings" panose="05000000000000000000" pitchFamily="2" charset="2"/>
                <a:buChar char="u"/>
              </a:pP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systemctl</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stop e4g.service(</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停止</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MCC</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服务）</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a:extLst>
                <a:ext uri="{FF2B5EF4-FFF2-40B4-BE49-F238E27FC236}">
                  <a16:creationId xmlns:a16="http://schemas.microsoft.com/office/drawing/2014/main" id="{D40274A2-D0F4-CB6F-BEB9-6953335CBDD9}"/>
                </a:ext>
              </a:extLst>
            </p:cNvPr>
            <p:cNvSpPr/>
            <p:nvPr/>
          </p:nvSpPr>
          <p:spPr>
            <a:xfrm>
              <a:off x="2994903" y="2513441"/>
              <a:ext cx="1514274" cy="577081"/>
            </a:xfrm>
            <a:prstGeom prst="rect">
              <a:avLst/>
            </a:prstGeom>
          </p:spPr>
          <p:txBody>
            <a:bodyPr wrap="square">
              <a:spAutoFit/>
            </a:bodyPr>
            <a:lstStyle/>
            <a:p>
              <a:pPr marL="171450" indent="-171450">
                <a:buFont typeface="Wingdings" panose="05000000000000000000" pitchFamily="2" charset="2"/>
                <a:buChar char="u"/>
              </a:pP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systemctl</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restart e4g.service(</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重启</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MCC</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服务）</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a:extLst>
                <a:ext uri="{FF2B5EF4-FFF2-40B4-BE49-F238E27FC236}">
                  <a16:creationId xmlns:a16="http://schemas.microsoft.com/office/drawing/2014/main" id="{53E35AB9-C8E9-8A65-84F8-8D1670FC264A}"/>
                </a:ext>
              </a:extLst>
            </p:cNvPr>
            <p:cNvSpPr/>
            <p:nvPr/>
          </p:nvSpPr>
          <p:spPr>
            <a:xfrm>
              <a:off x="2994902" y="3100253"/>
              <a:ext cx="1514274" cy="577081"/>
            </a:xfrm>
            <a:prstGeom prst="rect">
              <a:avLst/>
            </a:prstGeom>
          </p:spPr>
          <p:txBody>
            <a:bodyPr wrap="square">
              <a:spAutoFit/>
            </a:bodyPr>
            <a:lstStyle/>
            <a:p>
              <a:pPr marL="171450" indent="-171450">
                <a:buFont typeface="Wingdings" panose="05000000000000000000" pitchFamily="2" charset="2"/>
                <a:buChar char="u"/>
              </a:pP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systemctl</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status e4g.service(</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查看</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MCC</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服务）</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组合 35">
            <a:extLst>
              <a:ext uri="{FF2B5EF4-FFF2-40B4-BE49-F238E27FC236}">
                <a16:creationId xmlns:a16="http://schemas.microsoft.com/office/drawing/2014/main" id="{1407B3D1-EEBC-47DC-41CD-E7C78753A778}"/>
              </a:ext>
            </a:extLst>
          </p:cNvPr>
          <p:cNvGrpSpPr/>
          <p:nvPr/>
        </p:nvGrpSpPr>
        <p:grpSpPr>
          <a:xfrm>
            <a:off x="4646821" y="1545921"/>
            <a:ext cx="1709746" cy="2755348"/>
            <a:chOff x="4672222" y="1359647"/>
            <a:chExt cx="1709746" cy="2755348"/>
          </a:xfrm>
        </p:grpSpPr>
        <p:sp>
          <p:nvSpPr>
            <p:cNvPr id="25" name="Rounded Rectangle 48"/>
            <p:cNvSpPr/>
            <p:nvPr/>
          </p:nvSpPr>
          <p:spPr>
            <a:xfrm>
              <a:off x="4819883" y="3806014"/>
              <a:ext cx="1208705" cy="308981"/>
            </a:xfrm>
            <a:prstGeom prst="roundRect">
              <a:avLst/>
            </a:prstGeom>
            <a:solidFill>
              <a:srgbClr val="063D8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000" b="1" dirty="0">
                <a:solidFill>
                  <a:schemeClr val="bg1"/>
                </a:solidFill>
                <a:latin typeface="+mj-ea"/>
                <a:ea typeface="+mj-ea"/>
                <a:sym typeface="Arial" panose="020B0604020202020204"/>
              </a:endParaRPr>
            </a:p>
          </p:txBody>
        </p:sp>
        <p:sp>
          <p:nvSpPr>
            <p:cNvPr id="48" name="TextBox 76"/>
            <p:cNvSpPr txBox="1"/>
            <p:nvPr/>
          </p:nvSpPr>
          <p:spPr>
            <a:xfrm>
              <a:off x="4828348" y="3845415"/>
              <a:ext cx="1208707" cy="246221"/>
            </a:xfrm>
            <a:prstGeom prst="rect">
              <a:avLst/>
            </a:prstGeom>
            <a:solidFill>
              <a:srgbClr val="063D8D"/>
            </a:solidFill>
          </p:spPr>
          <p:txBody>
            <a:bodyPr wrap="square" rtlCol="0">
              <a:spAutoFit/>
            </a:bodyPr>
            <a:lstStyle/>
            <a:p>
              <a:pPr algn="ctr"/>
              <a:r>
                <a:rPr lang="en-US" altLang="zh-CN" sz="1000" b="1" dirty="0">
                  <a:solidFill>
                    <a:schemeClr val="bg1"/>
                  </a:solidFill>
                  <a:latin typeface="+mj-ea"/>
                  <a:ea typeface="+mj-ea"/>
                </a:rPr>
                <a:t>Monitor</a:t>
              </a:r>
              <a:r>
                <a:rPr lang="zh-CN" altLang="en-US" sz="1000" b="1" dirty="0">
                  <a:solidFill>
                    <a:schemeClr val="bg1"/>
                  </a:solidFill>
                  <a:latin typeface="+mj-ea"/>
                  <a:ea typeface="+mj-ea"/>
                </a:rPr>
                <a:t>系统</a:t>
              </a:r>
            </a:p>
          </p:txBody>
        </p:sp>
        <p:sp>
          <p:nvSpPr>
            <p:cNvPr id="2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a:extLst>
                <a:ext uri="{FF2B5EF4-FFF2-40B4-BE49-F238E27FC236}">
                  <a16:creationId xmlns:a16="http://schemas.microsoft.com/office/drawing/2014/main" id="{BF8B9260-9C8E-E4B9-91E7-97E8115BB979}"/>
                </a:ext>
              </a:extLst>
            </p:cNvPr>
            <p:cNvSpPr/>
            <p:nvPr/>
          </p:nvSpPr>
          <p:spPr>
            <a:xfrm>
              <a:off x="4672224" y="1359647"/>
              <a:ext cx="1709744" cy="577081"/>
            </a:xfrm>
            <a:prstGeom prst="rect">
              <a:avLst/>
            </a:prstGeom>
          </p:spPr>
          <p:txBody>
            <a:bodyPr wrap="square">
              <a:spAutoFit/>
            </a:bodyPr>
            <a:lstStyle/>
            <a:p>
              <a:pPr marL="171450" indent="-171450">
                <a:buFont typeface="Wingdings" panose="05000000000000000000" pitchFamily="2" charset="2"/>
                <a:buChar char="u"/>
              </a:pP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systemctl</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start e4gmonitor.service</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（启动</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monitor</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服务）</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a:extLst>
                <a:ext uri="{FF2B5EF4-FFF2-40B4-BE49-F238E27FC236}">
                  <a16:creationId xmlns:a16="http://schemas.microsoft.com/office/drawing/2014/main" id="{6D42E2F3-D5E5-A935-04F4-7A62C7F91F76}"/>
                </a:ext>
              </a:extLst>
            </p:cNvPr>
            <p:cNvSpPr/>
            <p:nvPr/>
          </p:nvSpPr>
          <p:spPr>
            <a:xfrm>
              <a:off x="4672223" y="1891567"/>
              <a:ext cx="1593110" cy="577081"/>
            </a:xfrm>
            <a:prstGeom prst="rect">
              <a:avLst/>
            </a:prstGeom>
          </p:spPr>
          <p:txBody>
            <a:bodyPr wrap="square">
              <a:spAutoFit/>
            </a:bodyPr>
            <a:lstStyle/>
            <a:p>
              <a:pPr marL="171450" indent="-171450">
                <a:buFont typeface="Wingdings" panose="05000000000000000000" pitchFamily="2" charset="2"/>
                <a:buChar char="u"/>
              </a:pP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systemctl</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stop e4gmonitor.service(</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停止</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monitor</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服务）</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a:extLst>
                <a:ext uri="{FF2B5EF4-FFF2-40B4-BE49-F238E27FC236}">
                  <a16:creationId xmlns:a16="http://schemas.microsoft.com/office/drawing/2014/main" id="{599EA326-30DB-75BC-325C-0DE38DE1D5BD}"/>
                </a:ext>
              </a:extLst>
            </p:cNvPr>
            <p:cNvSpPr/>
            <p:nvPr/>
          </p:nvSpPr>
          <p:spPr>
            <a:xfrm>
              <a:off x="4672223" y="2513441"/>
              <a:ext cx="1628121" cy="577081"/>
            </a:xfrm>
            <a:prstGeom prst="rect">
              <a:avLst/>
            </a:prstGeom>
          </p:spPr>
          <p:txBody>
            <a:bodyPr wrap="square">
              <a:spAutoFit/>
            </a:bodyPr>
            <a:lstStyle/>
            <a:p>
              <a:pPr marL="171450" indent="-171450">
                <a:buFont typeface="Wingdings" panose="05000000000000000000" pitchFamily="2" charset="2"/>
                <a:buChar char="u"/>
              </a:pP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systemctl</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restart e4gmonitor.service(</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重启</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monitor</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服务）</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a:extLst>
                <a:ext uri="{FF2B5EF4-FFF2-40B4-BE49-F238E27FC236}">
                  <a16:creationId xmlns:a16="http://schemas.microsoft.com/office/drawing/2014/main" id="{5932ABC8-14CF-3980-F1AF-94CE73698942}"/>
                </a:ext>
              </a:extLst>
            </p:cNvPr>
            <p:cNvSpPr/>
            <p:nvPr/>
          </p:nvSpPr>
          <p:spPr>
            <a:xfrm>
              <a:off x="4672222" y="3100253"/>
              <a:ext cx="1593110" cy="577081"/>
            </a:xfrm>
            <a:prstGeom prst="rect">
              <a:avLst/>
            </a:prstGeom>
          </p:spPr>
          <p:txBody>
            <a:bodyPr wrap="square">
              <a:spAutoFit/>
            </a:bodyPr>
            <a:lstStyle/>
            <a:p>
              <a:pPr marL="171450" indent="-171450">
                <a:buFont typeface="Wingdings" panose="05000000000000000000" pitchFamily="2" charset="2"/>
                <a:buChar char="u"/>
              </a:pP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systemctl</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status e4gmonitor.service(</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查看</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monitor</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服务）</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组合 39">
            <a:extLst>
              <a:ext uri="{FF2B5EF4-FFF2-40B4-BE49-F238E27FC236}">
                <a16:creationId xmlns:a16="http://schemas.microsoft.com/office/drawing/2014/main" id="{4BC4387D-69AB-7C02-4146-D02BB0928851}"/>
              </a:ext>
            </a:extLst>
          </p:cNvPr>
          <p:cNvGrpSpPr/>
          <p:nvPr/>
        </p:nvGrpSpPr>
        <p:grpSpPr>
          <a:xfrm>
            <a:off x="6766625" y="2701837"/>
            <a:ext cx="1603020" cy="1602548"/>
            <a:chOff x="6758158" y="2701837"/>
            <a:chExt cx="1603020" cy="1602548"/>
          </a:xfrm>
        </p:grpSpPr>
        <p:sp>
          <p:nvSpPr>
            <p:cNvPr id="31" name="Rounded Rectangle 59"/>
            <p:cNvSpPr/>
            <p:nvPr/>
          </p:nvSpPr>
          <p:spPr>
            <a:xfrm>
              <a:off x="6871568" y="3995404"/>
              <a:ext cx="1208705" cy="308981"/>
            </a:xfrm>
            <a:prstGeom prst="roundRect">
              <a:avLst/>
            </a:prstGeom>
            <a:solidFill>
              <a:srgbClr val="063D8D"/>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000" b="1" dirty="0">
                <a:solidFill>
                  <a:schemeClr val="bg1"/>
                </a:solidFill>
                <a:latin typeface="+mj-ea"/>
                <a:ea typeface="+mj-ea"/>
                <a:sym typeface="+mn-ea"/>
              </a:endParaRPr>
            </a:p>
          </p:txBody>
        </p:sp>
        <p:grpSp>
          <p:nvGrpSpPr>
            <p:cNvPr id="35" name="组合 34">
              <a:extLst>
                <a:ext uri="{FF2B5EF4-FFF2-40B4-BE49-F238E27FC236}">
                  <a16:creationId xmlns:a16="http://schemas.microsoft.com/office/drawing/2014/main" id="{A2860D4F-2D6F-9BE4-3773-8E52C2A5810D}"/>
                </a:ext>
              </a:extLst>
            </p:cNvPr>
            <p:cNvGrpSpPr/>
            <p:nvPr/>
          </p:nvGrpSpPr>
          <p:grpSpPr>
            <a:xfrm>
              <a:off x="6758158" y="2701837"/>
              <a:ext cx="1603020" cy="1579189"/>
              <a:chOff x="6381968" y="2512447"/>
              <a:chExt cx="1603020" cy="1579189"/>
            </a:xfrm>
          </p:grpSpPr>
          <p:sp>
            <p:nvSpPr>
              <p:cNvPr id="49" name="TextBox 76"/>
              <p:cNvSpPr txBox="1"/>
              <p:nvPr/>
            </p:nvSpPr>
            <p:spPr>
              <a:xfrm>
                <a:off x="6495378" y="3845415"/>
                <a:ext cx="1208705" cy="246221"/>
              </a:xfrm>
              <a:prstGeom prst="rect">
                <a:avLst/>
              </a:prstGeom>
              <a:noFill/>
            </p:spPr>
            <p:txBody>
              <a:bodyPr wrap="square" rtlCol="0">
                <a:spAutoFit/>
              </a:bodyPr>
              <a:lstStyle/>
              <a:p>
                <a:pPr algn="ctr"/>
                <a:r>
                  <a:rPr lang="en-US" altLang="zh-CN" sz="1000" b="1" dirty="0">
                    <a:solidFill>
                      <a:schemeClr val="bg1"/>
                    </a:solidFill>
                    <a:latin typeface="+mj-ea"/>
                    <a:ea typeface="+mj-ea"/>
                  </a:rPr>
                  <a:t>MCC </a:t>
                </a:r>
                <a:r>
                  <a:rPr lang="en-US" altLang="zh-CN" sz="1000" b="1" dirty="0" err="1">
                    <a:solidFill>
                      <a:schemeClr val="bg1"/>
                    </a:solidFill>
                    <a:latin typeface="+mj-ea"/>
                    <a:ea typeface="+mj-ea"/>
                  </a:rPr>
                  <a:t>Ibs</a:t>
                </a:r>
                <a:r>
                  <a:rPr lang="zh-CN" altLang="en-US" sz="1000" b="1" dirty="0">
                    <a:solidFill>
                      <a:schemeClr val="bg1"/>
                    </a:solidFill>
                    <a:latin typeface="+mj-ea"/>
                    <a:ea typeface="+mj-ea"/>
                  </a:rPr>
                  <a:t>系统</a:t>
                </a:r>
              </a:p>
            </p:txBody>
          </p:sp>
          <p:sp>
            <p:nvSpPr>
              <p:cNvPr id="2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a:extLst>
                  <a:ext uri="{FF2B5EF4-FFF2-40B4-BE49-F238E27FC236}">
                    <a16:creationId xmlns:a16="http://schemas.microsoft.com/office/drawing/2014/main" id="{F7A2AA3D-D232-2A49-86B4-31BEC1552879}"/>
                  </a:ext>
                </a:extLst>
              </p:cNvPr>
              <p:cNvSpPr/>
              <p:nvPr/>
            </p:nvSpPr>
            <p:spPr>
              <a:xfrm>
                <a:off x="6381968" y="2512447"/>
                <a:ext cx="1514274" cy="577081"/>
              </a:xfrm>
              <a:prstGeom prst="rect">
                <a:avLst/>
              </a:prstGeom>
            </p:spPr>
            <p:txBody>
              <a:bodyPr wrap="square">
                <a:spAutoFit/>
              </a:bodyPr>
              <a:lstStyle/>
              <a:p>
                <a:pPr marL="171450" indent="-171450">
                  <a:buFont typeface="Wingdings" panose="05000000000000000000" pitchFamily="2" charset="2"/>
                  <a:buChar char="u"/>
                </a:pP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systemctl</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status </a:t>
                </a: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lbs</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查看基站服务</a:t>
                </a: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lbs</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的状态）</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a:extLst>
                  <a:ext uri="{FF2B5EF4-FFF2-40B4-BE49-F238E27FC236}">
                    <a16:creationId xmlns:a16="http://schemas.microsoft.com/office/drawing/2014/main" id="{B986239D-D940-E527-F903-2DDC8784B39C}"/>
                  </a:ext>
                </a:extLst>
              </p:cNvPr>
              <p:cNvSpPr/>
              <p:nvPr/>
            </p:nvSpPr>
            <p:spPr>
              <a:xfrm>
                <a:off x="6391878" y="3127106"/>
                <a:ext cx="1593110" cy="577081"/>
              </a:xfrm>
              <a:prstGeom prst="rect">
                <a:avLst/>
              </a:prstGeom>
            </p:spPr>
            <p:txBody>
              <a:bodyPr wrap="square">
                <a:spAutoFit/>
              </a:bodyPr>
              <a:lstStyle/>
              <a:p>
                <a:pPr marL="171450" indent="-171450">
                  <a:buFont typeface="Wingdings" panose="05000000000000000000" pitchFamily="2" charset="2"/>
                  <a:buChar char="u"/>
                </a:pP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systemctl</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restart </a:t>
                </a: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lbs</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重启基站服务</a:t>
                </a:r>
                <a:r>
                  <a:rPr lang="en-US" altLang="zh-CN" sz="1050" b="1"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lbs</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805913703"/>
      </p:ext>
    </p:extLst>
  </p:cSld>
  <p:clrMapOvr>
    <a:masterClrMapping/>
  </p:clrMapOvr>
  <p:transition spd="slow">
    <p:push/>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1000" fill="hold"/>
                                        <p:tgtEl>
                                          <p:spTgt spid="3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anim calcmode="lin" valueType="num">
                                      <p:cBhvr>
                                        <p:cTn id="27" dur="1000" fill="hold"/>
                                        <p:tgtEl>
                                          <p:spTgt spid="40"/>
                                        </p:tgtEl>
                                        <p:attrNameLst>
                                          <p:attrName>ppt_x</p:attrName>
                                        </p:attrNameLst>
                                      </p:cBhvr>
                                      <p:tavLst>
                                        <p:tav tm="0">
                                          <p:val>
                                            <p:strVal val="#ppt_x"/>
                                          </p:val>
                                        </p:tav>
                                        <p:tav tm="100000">
                                          <p:val>
                                            <p:strVal val="#ppt_x"/>
                                          </p:val>
                                        </p:tav>
                                      </p:tavLst>
                                    </p:anim>
                                    <p:anim calcmode="lin" valueType="num">
                                      <p:cBhvr>
                                        <p:cTn id="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p:blipFill>
        <p:spPr>
          <a:xfrm>
            <a:off x="573059" y="1775895"/>
            <a:ext cx="7930776" cy="2351842"/>
          </a:xfrm>
        </p:spPr>
      </p:pic>
      <p:sp>
        <p:nvSpPr>
          <p:cNvPr id="51" name="矩形 50"/>
          <p:cNvSpPr/>
          <p:nvPr/>
        </p:nvSpPr>
        <p:spPr>
          <a:xfrm>
            <a:off x="488173" y="867163"/>
            <a:ext cx="8655827" cy="704552"/>
          </a:xfrm>
          <a:prstGeom prst="rect">
            <a:avLst/>
          </a:prstGeom>
        </p:spPr>
        <p:txBody>
          <a:bodyPr wrap="square">
            <a:spAutoFit/>
          </a:bodyPr>
          <a:lstStyle/>
          <a:p>
            <a:pPr>
              <a:lnSpc>
                <a:spcPct val="150000"/>
              </a:lnSpc>
            </a:pPr>
            <a:r>
              <a:rPr lang="zh-CN" altLang="en-US" sz="1400" dirty="0">
                <a:solidFill>
                  <a:srgbClr val="063D8D"/>
                </a:solidFill>
                <a:latin typeface="+mj-ea"/>
                <a:ea typeface="+mj-ea"/>
              </a:rPr>
              <a:t>查看服务全为</a:t>
            </a:r>
            <a:r>
              <a:rPr lang="en-US" altLang="zh-CN" sz="1400" dirty="0">
                <a:solidFill>
                  <a:srgbClr val="063D8D"/>
                </a:solidFill>
                <a:latin typeface="+mj-ea"/>
                <a:ea typeface="+mj-ea"/>
              </a:rPr>
              <a:t>service {</a:t>
            </a:r>
            <a:r>
              <a:rPr lang="en-US" altLang="zh-CN" sz="1400" dirty="0" err="1">
                <a:solidFill>
                  <a:srgbClr val="063D8D"/>
                </a:solidFill>
                <a:latin typeface="+mj-ea"/>
                <a:ea typeface="+mj-ea"/>
              </a:rPr>
              <a:t>srv_name</a:t>
            </a:r>
            <a:r>
              <a:rPr lang="en-US" altLang="zh-CN" sz="1400" dirty="0">
                <a:solidFill>
                  <a:srgbClr val="063D8D"/>
                </a:solidFill>
                <a:latin typeface="+mj-ea"/>
                <a:ea typeface="+mj-ea"/>
              </a:rPr>
              <a:t>}  is (active)running </a:t>
            </a:r>
            <a:r>
              <a:rPr lang="zh-CN" altLang="en-US" sz="1400" dirty="0">
                <a:solidFill>
                  <a:srgbClr val="063D8D"/>
                </a:solidFill>
                <a:latin typeface="+mj-ea"/>
                <a:ea typeface="+mj-ea"/>
              </a:rPr>
              <a:t>时代表服务已正常开启</a:t>
            </a:r>
            <a:endParaRPr lang="en-US" altLang="zh-CN" sz="1400" dirty="0">
              <a:solidFill>
                <a:srgbClr val="063D8D"/>
              </a:solidFill>
              <a:latin typeface="+mj-ea"/>
              <a:ea typeface="+mj-ea"/>
            </a:endParaRPr>
          </a:p>
          <a:p>
            <a:pPr>
              <a:lnSpc>
                <a:spcPct val="150000"/>
              </a:lnSpc>
            </a:pPr>
            <a:r>
              <a:rPr lang="zh-CN" altLang="en-US" sz="1400" dirty="0">
                <a:solidFill>
                  <a:srgbClr val="063D8D"/>
                </a:solidFill>
                <a:latin typeface="+mj-ea"/>
                <a:ea typeface="+mj-ea"/>
              </a:rPr>
              <a:t>如下图：</a:t>
            </a:r>
            <a:r>
              <a:rPr lang="zh-CN" altLang="zh-CN" sz="1400" dirty="0">
                <a:solidFill>
                  <a:srgbClr val="063D8D"/>
                </a:solidFill>
                <a:latin typeface="+mj-ea"/>
                <a:ea typeface="+mj-ea"/>
              </a:rPr>
              <a:t>查看</a:t>
            </a:r>
            <a:r>
              <a:rPr lang="en-US" altLang="zh-CN" sz="1400" dirty="0">
                <a:solidFill>
                  <a:srgbClr val="063D8D"/>
                </a:solidFill>
                <a:latin typeface="+mj-ea"/>
                <a:ea typeface="+mj-ea"/>
              </a:rPr>
              <a:t>MCC</a:t>
            </a:r>
            <a:r>
              <a:rPr lang="zh-CN" altLang="zh-CN" sz="1400" dirty="0">
                <a:solidFill>
                  <a:srgbClr val="063D8D"/>
                </a:solidFill>
                <a:latin typeface="+mj-ea"/>
                <a:ea typeface="+mj-ea"/>
              </a:rPr>
              <a:t>服务状态</a:t>
            </a:r>
            <a:r>
              <a:rPr lang="zh-CN" altLang="en-US" sz="1400" dirty="0">
                <a:solidFill>
                  <a:srgbClr val="063D8D"/>
                </a:solidFill>
                <a:latin typeface="+mj-ea"/>
                <a:ea typeface="+mj-ea"/>
              </a:rPr>
              <a:t>出现</a:t>
            </a:r>
            <a:r>
              <a:rPr lang="en-US" altLang="zh-CN" sz="1400" dirty="0">
                <a:solidFill>
                  <a:srgbClr val="063D8D"/>
                </a:solidFill>
                <a:latin typeface="+mj-ea"/>
                <a:ea typeface="+mj-ea"/>
              </a:rPr>
              <a:t>active</a:t>
            </a:r>
            <a:r>
              <a:rPr lang="zh-CN" altLang="en-US" sz="1400" dirty="0">
                <a:solidFill>
                  <a:srgbClr val="063D8D"/>
                </a:solidFill>
                <a:latin typeface="+mj-ea"/>
                <a:ea typeface="+mj-ea"/>
              </a:rPr>
              <a:t>（</a:t>
            </a:r>
            <a:r>
              <a:rPr lang="en-US" altLang="zh-CN" sz="1400" dirty="0">
                <a:solidFill>
                  <a:srgbClr val="063D8D"/>
                </a:solidFill>
                <a:latin typeface="+mj-ea"/>
                <a:ea typeface="+mj-ea"/>
              </a:rPr>
              <a:t>running</a:t>
            </a:r>
            <a:r>
              <a:rPr lang="zh-CN" altLang="en-US" sz="1400" dirty="0">
                <a:solidFill>
                  <a:srgbClr val="063D8D"/>
                </a:solidFill>
                <a:latin typeface="+mj-ea"/>
                <a:ea typeface="+mj-ea"/>
              </a:rPr>
              <a:t>）代表</a:t>
            </a:r>
            <a:r>
              <a:rPr lang="en-US" altLang="zh-CN" sz="1400" dirty="0">
                <a:solidFill>
                  <a:srgbClr val="063D8D"/>
                </a:solidFill>
                <a:latin typeface="+mj-ea"/>
                <a:ea typeface="+mj-ea"/>
              </a:rPr>
              <a:t>MCC</a:t>
            </a:r>
            <a:r>
              <a:rPr lang="zh-CN" altLang="en-US" sz="1400" dirty="0">
                <a:solidFill>
                  <a:srgbClr val="063D8D"/>
                </a:solidFill>
                <a:latin typeface="+mj-ea"/>
                <a:ea typeface="+mj-ea"/>
              </a:rPr>
              <a:t>服务已经启动</a:t>
            </a:r>
            <a:endParaRPr lang="en-US" altLang="zh-CN" sz="1400" dirty="0">
              <a:solidFill>
                <a:srgbClr val="063D8D"/>
              </a:solidFill>
              <a:latin typeface="+mj-ea"/>
              <a:ea typeface="+mj-ea"/>
            </a:endParaRPr>
          </a:p>
        </p:txBody>
      </p:sp>
      <p:sp>
        <p:nvSpPr>
          <p:cNvPr id="2" name="PA_文本框 1">
            <a:extLst>
              <a:ext uri="{FF2B5EF4-FFF2-40B4-BE49-F238E27FC236}">
                <a16:creationId xmlns:a16="http://schemas.microsoft.com/office/drawing/2014/main" id="{CE47E543-F570-FAFD-C06F-8B79645DA699}"/>
              </a:ext>
            </a:extLst>
          </p:cNvPr>
          <p:cNvSpPr txBox="1"/>
          <p:nvPr>
            <p:custDataLst>
              <p:tags r:id="rId1"/>
            </p:custDataLst>
          </p:nvPr>
        </p:nvSpPr>
        <p:spPr>
          <a:xfrm>
            <a:off x="349800" y="270568"/>
            <a:ext cx="4188647"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2.4 E4G</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综合业务管理平台运维</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Tree>
    <p:extLst>
      <p:ext uri="{BB962C8B-B14F-4D97-AF65-F5344CB8AC3E}">
        <p14:creationId xmlns:p14="http://schemas.microsoft.com/office/powerpoint/2010/main" val="14893111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p:blipFill>
        <p:spPr>
          <a:xfrm>
            <a:off x="540300" y="1714270"/>
            <a:ext cx="8159376" cy="2419632"/>
          </a:xfrm>
        </p:spPr>
      </p:pic>
      <p:sp>
        <p:nvSpPr>
          <p:cNvPr id="51" name="矩形 50"/>
          <p:cNvSpPr/>
          <p:nvPr/>
        </p:nvSpPr>
        <p:spPr>
          <a:xfrm>
            <a:off x="488173" y="662983"/>
            <a:ext cx="8655827" cy="987065"/>
          </a:xfrm>
          <a:prstGeom prst="rect">
            <a:avLst/>
          </a:prstGeom>
        </p:spPr>
        <p:txBody>
          <a:bodyPr wrap="square">
            <a:spAutoFit/>
          </a:bodyPr>
          <a:lstStyle/>
          <a:p>
            <a:pPr>
              <a:lnSpc>
                <a:spcPct val="150000"/>
              </a:lnSpc>
            </a:pPr>
            <a:endParaRPr lang="en-US" altLang="zh-CN" sz="1400" dirty="0">
              <a:solidFill>
                <a:srgbClr val="063D8D"/>
              </a:solidFill>
              <a:latin typeface="+mj-ea"/>
              <a:ea typeface="+mj-ea"/>
            </a:endParaRPr>
          </a:p>
          <a:p>
            <a:pPr>
              <a:lnSpc>
                <a:spcPct val="150000"/>
              </a:lnSpc>
            </a:pPr>
            <a:r>
              <a:rPr lang="zh-CN" altLang="en-US" sz="1400" dirty="0">
                <a:solidFill>
                  <a:srgbClr val="063D8D"/>
                </a:solidFill>
                <a:latin typeface="+mj-ea"/>
                <a:ea typeface="+mj-ea"/>
              </a:rPr>
              <a:t>查看</a:t>
            </a:r>
            <a:r>
              <a:rPr lang="en-US" altLang="zh-CN" sz="1400" dirty="0">
                <a:solidFill>
                  <a:srgbClr val="063D8D"/>
                </a:solidFill>
                <a:latin typeface="+mj-ea"/>
                <a:ea typeface="+mj-ea"/>
              </a:rPr>
              <a:t>MCC  monitor</a:t>
            </a:r>
            <a:r>
              <a:rPr lang="zh-CN" altLang="en-US" sz="1400" dirty="0">
                <a:solidFill>
                  <a:srgbClr val="063D8D"/>
                </a:solidFill>
                <a:latin typeface="+mj-ea"/>
                <a:ea typeface="+mj-ea"/>
              </a:rPr>
              <a:t>状态出现</a:t>
            </a:r>
            <a:r>
              <a:rPr lang="en-US" altLang="zh-CN" sz="1400" dirty="0">
                <a:solidFill>
                  <a:srgbClr val="063D8D"/>
                </a:solidFill>
                <a:latin typeface="+mj-ea"/>
                <a:ea typeface="+mj-ea"/>
              </a:rPr>
              <a:t>active</a:t>
            </a:r>
            <a:r>
              <a:rPr lang="zh-CN" altLang="en-US" sz="1400" dirty="0">
                <a:solidFill>
                  <a:srgbClr val="063D8D"/>
                </a:solidFill>
                <a:latin typeface="+mj-ea"/>
                <a:ea typeface="+mj-ea"/>
              </a:rPr>
              <a:t>（</a:t>
            </a:r>
            <a:r>
              <a:rPr lang="en-US" altLang="zh-CN" sz="1400" dirty="0">
                <a:solidFill>
                  <a:srgbClr val="063D8D"/>
                </a:solidFill>
                <a:latin typeface="+mj-ea"/>
                <a:ea typeface="+mj-ea"/>
              </a:rPr>
              <a:t>running</a:t>
            </a:r>
            <a:r>
              <a:rPr lang="zh-CN" altLang="en-US" sz="1400" dirty="0">
                <a:solidFill>
                  <a:srgbClr val="063D8D"/>
                </a:solidFill>
                <a:latin typeface="+mj-ea"/>
                <a:ea typeface="+mj-ea"/>
              </a:rPr>
              <a:t>）代表</a:t>
            </a:r>
            <a:r>
              <a:rPr lang="en-US" altLang="zh-CN" sz="1400" dirty="0">
                <a:solidFill>
                  <a:srgbClr val="063D8D"/>
                </a:solidFill>
                <a:latin typeface="+mj-ea"/>
                <a:ea typeface="+mj-ea"/>
              </a:rPr>
              <a:t>MCC</a:t>
            </a:r>
            <a:r>
              <a:rPr lang="zh-CN" altLang="en-US" sz="1400" dirty="0">
                <a:solidFill>
                  <a:srgbClr val="063D8D"/>
                </a:solidFill>
                <a:latin typeface="+mj-ea"/>
                <a:ea typeface="+mj-ea"/>
              </a:rPr>
              <a:t>服务已经启动</a:t>
            </a:r>
          </a:p>
          <a:p>
            <a:pPr>
              <a:lnSpc>
                <a:spcPct val="150000"/>
              </a:lnSpc>
            </a:pPr>
            <a:endParaRPr lang="en-US" altLang="zh-CN" sz="1200" dirty="0">
              <a:solidFill>
                <a:srgbClr val="063D8D"/>
              </a:solidFill>
            </a:endParaRPr>
          </a:p>
        </p:txBody>
      </p:sp>
      <p:sp>
        <p:nvSpPr>
          <p:cNvPr id="2" name="PA_文本框 1">
            <a:extLst>
              <a:ext uri="{FF2B5EF4-FFF2-40B4-BE49-F238E27FC236}">
                <a16:creationId xmlns:a16="http://schemas.microsoft.com/office/drawing/2014/main" id="{CE47E543-F570-FAFD-C06F-8B79645DA699}"/>
              </a:ext>
            </a:extLst>
          </p:cNvPr>
          <p:cNvSpPr txBox="1"/>
          <p:nvPr>
            <p:custDataLst>
              <p:tags r:id="rId1"/>
            </p:custDataLst>
          </p:nvPr>
        </p:nvSpPr>
        <p:spPr>
          <a:xfrm>
            <a:off x="349800" y="270568"/>
            <a:ext cx="4188647"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2.4 E4G</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综合业务管理平台运维</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Tree>
    <p:extLst>
      <p:ext uri="{BB962C8B-B14F-4D97-AF65-F5344CB8AC3E}">
        <p14:creationId xmlns:p14="http://schemas.microsoft.com/office/powerpoint/2010/main" val="10350941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
            <a:extLst>
              <a:ext uri="{FF2B5EF4-FFF2-40B4-BE49-F238E27FC236}">
                <a16:creationId xmlns:a16="http://schemas.microsoft.com/office/drawing/2014/main" id="{DE7714CF-4288-4227-BA0F-A241C26A7CF5}"/>
              </a:ext>
            </a:extLst>
          </p:cNvPr>
          <p:cNvSpPr/>
          <p:nvPr>
            <p:custDataLst>
              <p:tags r:id="rId2"/>
            </p:custDataLst>
          </p:nvPr>
        </p:nvSpPr>
        <p:spPr>
          <a:xfrm>
            <a:off x="1143001" y="1980248"/>
            <a:ext cx="1179910" cy="1152525"/>
          </a:xfrm>
          <a:prstGeom prst="rect">
            <a:avLst/>
          </a:prstGeom>
          <a:solidFill>
            <a:srgbClr val="063D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sz="4500" dirty="0">
                <a:solidFill>
                  <a:srgbClr val="FCFCFC"/>
                </a:solidFill>
                <a:latin typeface="Gungsuh" panose="02030600000101010101" pitchFamily="18" charset="-127"/>
              </a:rPr>
              <a:t>03</a:t>
            </a:r>
            <a:endParaRPr lang="zh-CN" altLang="en-US" sz="4500" dirty="0">
              <a:solidFill>
                <a:srgbClr val="FCFCFC"/>
              </a:solidFill>
              <a:latin typeface="Gungsuh" panose="02030600000101010101" pitchFamily="18" charset="-127"/>
            </a:endParaRPr>
          </a:p>
        </p:txBody>
      </p:sp>
      <p:sp>
        <p:nvSpPr>
          <p:cNvPr id="4" name="PA_文本框 3">
            <a:extLst>
              <a:ext uri="{FF2B5EF4-FFF2-40B4-BE49-F238E27FC236}">
                <a16:creationId xmlns:a16="http://schemas.microsoft.com/office/drawing/2014/main" id="{92CF3A66-E572-4B18-A5C8-065820B5702B}"/>
              </a:ext>
            </a:extLst>
          </p:cNvPr>
          <p:cNvSpPr txBox="1"/>
          <p:nvPr>
            <p:custDataLst>
              <p:tags r:id="rId3"/>
            </p:custDataLst>
          </p:nvPr>
        </p:nvSpPr>
        <p:spPr>
          <a:xfrm>
            <a:off x="1095376" y="1992154"/>
            <a:ext cx="1227535" cy="300038"/>
          </a:xfrm>
          <a:prstGeom prst="rect">
            <a:avLst/>
          </a:prstGeom>
          <a:noFill/>
        </p:spPr>
        <p:txBody>
          <a:bodyPr lIns="0" rIns="0"/>
          <a:lstStyle/>
          <a:p>
            <a:pPr algn="r">
              <a:defRPr/>
            </a:pPr>
            <a:r>
              <a:rPr lang="en-US" altLang="zh-CN" sz="1500" spc="375" dirty="0">
                <a:solidFill>
                  <a:srgbClr val="FCFCFC"/>
                </a:solidFill>
                <a:latin typeface="Gungsuh" panose="02030600000101010101" pitchFamily="18" charset="-127"/>
              </a:rPr>
              <a:t>PART</a:t>
            </a:r>
            <a:endParaRPr lang="zh-CN" altLang="en-US" sz="1500" spc="375" dirty="0">
              <a:solidFill>
                <a:srgbClr val="FCFCFC"/>
              </a:solidFill>
              <a:latin typeface="Gungsuh" panose="02030600000101010101" pitchFamily="18" charset="-127"/>
            </a:endParaRPr>
          </a:p>
        </p:txBody>
      </p:sp>
      <p:sp>
        <p:nvSpPr>
          <p:cNvPr id="5" name="PA_文本框 4">
            <a:extLst>
              <a:ext uri="{FF2B5EF4-FFF2-40B4-BE49-F238E27FC236}">
                <a16:creationId xmlns:a16="http://schemas.microsoft.com/office/drawing/2014/main" id="{B1ACFA47-5D0F-4092-9710-34F09863DC97}"/>
              </a:ext>
            </a:extLst>
          </p:cNvPr>
          <p:cNvSpPr txBox="1"/>
          <p:nvPr>
            <p:custDataLst>
              <p:tags r:id="rId4"/>
            </p:custDataLst>
          </p:nvPr>
        </p:nvSpPr>
        <p:spPr>
          <a:xfrm>
            <a:off x="2322911" y="2143363"/>
            <a:ext cx="5678090" cy="852488"/>
          </a:xfrm>
          <a:prstGeom prst="rect">
            <a:avLst/>
          </a:prstGeom>
          <a:noFill/>
        </p:spPr>
        <p:txBody>
          <a:bodyPr rIns="270000">
            <a:normAutofit/>
          </a:bodyPr>
          <a:lstStyle/>
          <a:p>
            <a:pPr>
              <a:defRPr/>
            </a:pPr>
            <a:r>
              <a:rPr lang="zh-CN" altLang="en-US" sz="4000" b="1" dirty="0">
                <a:solidFill>
                  <a:srgbClr val="063D8D"/>
                </a:solidFill>
                <a:latin typeface="华文细黑" panose="02010600040101010101" pitchFamily="2" charset="-122"/>
                <a:ea typeface="华文细黑" panose="02010600040101010101" pitchFamily="2" charset="-122"/>
              </a:rPr>
              <a:t>  功 能 介 绍</a:t>
            </a:r>
          </a:p>
        </p:txBody>
      </p:sp>
      <p:cxnSp>
        <p:nvCxnSpPr>
          <p:cNvPr id="10" name="PA_直接连接符 9">
            <a:extLst>
              <a:ext uri="{FF2B5EF4-FFF2-40B4-BE49-F238E27FC236}">
                <a16:creationId xmlns:a16="http://schemas.microsoft.com/office/drawing/2014/main" id="{561E68A9-2C5E-454D-BB49-D6BFF6B5B250}"/>
              </a:ext>
            </a:extLst>
          </p:cNvPr>
          <p:cNvCxnSpPr>
            <a:cxnSpLocks/>
          </p:cNvCxnSpPr>
          <p:nvPr>
            <p:custDataLst>
              <p:tags r:id="rId5"/>
            </p:custDataLst>
          </p:nvPr>
        </p:nvCxnSpPr>
        <p:spPr>
          <a:xfrm>
            <a:off x="2612572" y="2832735"/>
            <a:ext cx="538842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PA_文本框 4">
            <a:extLst>
              <a:ext uri="{FF2B5EF4-FFF2-40B4-BE49-F238E27FC236}">
                <a16:creationId xmlns:a16="http://schemas.microsoft.com/office/drawing/2014/main" id="{AD96D2D1-805E-95F6-FF60-7580E6076A46}"/>
              </a:ext>
            </a:extLst>
          </p:cNvPr>
          <p:cNvSpPr txBox="1"/>
          <p:nvPr>
            <p:custDataLst>
              <p:tags r:id="rId6"/>
            </p:custDataLst>
          </p:nvPr>
        </p:nvSpPr>
        <p:spPr>
          <a:xfrm>
            <a:off x="5894786" y="1120618"/>
            <a:ext cx="2506264" cy="419099"/>
          </a:xfrm>
          <a:prstGeom prst="rect">
            <a:avLst/>
          </a:prstGeom>
          <a:noFill/>
        </p:spPr>
        <p:txBody>
          <a:bodyPr rIns="270000">
            <a:normAutofit/>
          </a:bodyPr>
          <a:lstStyle/>
          <a:p>
            <a:pPr>
              <a:defRPr/>
            </a:pPr>
            <a:r>
              <a:rPr lang="zh-CN" altLang="en-US" sz="2000" b="1" dirty="0">
                <a:solidFill>
                  <a:schemeClr val="tx1">
                    <a:lumMod val="50000"/>
                    <a:lumOff val="50000"/>
                  </a:schemeClr>
                </a:solidFill>
                <a:latin typeface="华文细黑" panose="02010600040101010101" pitchFamily="2" charset="-122"/>
                <a:ea typeface="华文细黑" panose="02010600040101010101" pitchFamily="2" charset="-122"/>
              </a:rPr>
              <a:t>资源管理功能</a:t>
            </a:r>
          </a:p>
        </p:txBody>
      </p:sp>
      <p:sp>
        <p:nvSpPr>
          <p:cNvPr id="7" name="PA_文本框 4">
            <a:extLst>
              <a:ext uri="{FF2B5EF4-FFF2-40B4-BE49-F238E27FC236}">
                <a16:creationId xmlns:a16="http://schemas.microsoft.com/office/drawing/2014/main" id="{F9B6D952-C133-B918-92D5-D29A667210C8}"/>
              </a:ext>
            </a:extLst>
          </p:cNvPr>
          <p:cNvSpPr txBox="1"/>
          <p:nvPr>
            <p:custDataLst>
              <p:tags r:id="rId7"/>
            </p:custDataLst>
          </p:nvPr>
        </p:nvSpPr>
        <p:spPr>
          <a:xfrm>
            <a:off x="5894786" y="1685349"/>
            <a:ext cx="2506264" cy="419099"/>
          </a:xfrm>
          <a:prstGeom prst="rect">
            <a:avLst/>
          </a:prstGeom>
          <a:noFill/>
        </p:spPr>
        <p:txBody>
          <a:bodyPr rIns="270000">
            <a:normAutofit/>
          </a:bodyPr>
          <a:lstStyle/>
          <a:p>
            <a:pPr>
              <a:defRPr/>
            </a:pPr>
            <a:r>
              <a:rPr lang="zh-CN" altLang="en-US" sz="2000" b="1" dirty="0">
                <a:solidFill>
                  <a:schemeClr val="tx1">
                    <a:lumMod val="50000"/>
                    <a:lumOff val="50000"/>
                  </a:schemeClr>
                </a:solidFill>
                <a:latin typeface="华文细黑" panose="02010600040101010101" pitchFamily="2" charset="-122"/>
                <a:ea typeface="华文细黑" panose="02010600040101010101" pitchFamily="2" charset="-122"/>
              </a:rPr>
              <a:t>配置管理功能</a:t>
            </a:r>
          </a:p>
        </p:txBody>
      </p:sp>
      <p:sp>
        <p:nvSpPr>
          <p:cNvPr id="8" name="PA_文本框 4">
            <a:extLst>
              <a:ext uri="{FF2B5EF4-FFF2-40B4-BE49-F238E27FC236}">
                <a16:creationId xmlns:a16="http://schemas.microsoft.com/office/drawing/2014/main" id="{01880543-EA83-8CEB-1AAC-6850865D4664}"/>
              </a:ext>
            </a:extLst>
          </p:cNvPr>
          <p:cNvSpPr txBox="1"/>
          <p:nvPr>
            <p:custDataLst>
              <p:tags r:id="rId8"/>
            </p:custDataLst>
          </p:nvPr>
        </p:nvSpPr>
        <p:spPr>
          <a:xfrm>
            <a:off x="5894786" y="2253497"/>
            <a:ext cx="2506264" cy="419099"/>
          </a:xfrm>
          <a:prstGeom prst="rect">
            <a:avLst/>
          </a:prstGeom>
          <a:noFill/>
        </p:spPr>
        <p:txBody>
          <a:bodyPr rIns="270000">
            <a:normAutofit/>
          </a:bodyPr>
          <a:lstStyle/>
          <a:p>
            <a:pPr>
              <a:defRPr/>
            </a:pPr>
            <a:r>
              <a:rPr lang="zh-CN" altLang="en-US" sz="2000" b="1" dirty="0">
                <a:solidFill>
                  <a:schemeClr val="tx1">
                    <a:lumMod val="50000"/>
                    <a:lumOff val="50000"/>
                  </a:schemeClr>
                </a:solidFill>
                <a:latin typeface="华文细黑" panose="02010600040101010101" pitchFamily="2" charset="-122"/>
                <a:ea typeface="华文细黑" panose="02010600040101010101" pitchFamily="2" charset="-122"/>
              </a:rPr>
              <a:t>业务管理功能</a:t>
            </a:r>
          </a:p>
        </p:txBody>
      </p:sp>
      <p:sp>
        <p:nvSpPr>
          <p:cNvPr id="9" name="PA_文本框 4">
            <a:extLst>
              <a:ext uri="{FF2B5EF4-FFF2-40B4-BE49-F238E27FC236}">
                <a16:creationId xmlns:a16="http://schemas.microsoft.com/office/drawing/2014/main" id="{9C4EB2DE-EC48-C391-B433-C30BB79881EE}"/>
              </a:ext>
            </a:extLst>
          </p:cNvPr>
          <p:cNvSpPr txBox="1"/>
          <p:nvPr>
            <p:custDataLst>
              <p:tags r:id="rId9"/>
            </p:custDataLst>
          </p:nvPr>
        </p:nvSpPr>
        <p:spPr>
          <a:xfrm>
            <a:off x="5894786" y="3035786"/>
            <a:ext cx="2506264" cy="419099"/>
          </a:xfrm>
          <a:prstGeom prst="rect">
            <a:avLst/>
          </a:prstGeom>
          <a:noFill/>
        </p:spPr>
        <p:txBody>
          <a:bodyPr rIns="270000">
            <a:normAutofit/>
          </a:bodyPr>
          <a:lstStyle/>
          <a:p>
            <a:pPr>
              <a:defRPr/>
            </a:pPr>
            <a:r>
              <a:rPr lang="zh-CN" altLang="en-US" sz="2000" b="1" dirty="0">
                <a:solidFill>
                  <a:schemeClr val="tx1">
                    <a:lumMod val="50000"/>
                    <a:lumOff val="50000"/>
                  </a:schemeClr>
                </a:solidFill>
                <a:latin typeface="华文细黑" panose="02010600040101010101" pitchFamily="2" charset="-122"/>
                <a:ea typeface="华文细黑" panose="02010600040101010101" pitchFamily="2" charset="-122"/>
              </a:rPr>
              <a:t>告警管理功能</a:t>
            </a:r>
          </a:p>
        </p:txBody>
      </p:sp>
      <p:sp>
        <p:nvSpPr>
          <p:cNvPr id="11" name="PA_文本框 4">
            <a:extLst>
              <a:ext uri="{FF2B5EF4-FFF2-40B4-BE49-F238E27FC236}">
                <a16:creationId xmlns:a16="http://schemas.microsoft.com/office/drawing/2014/main" id="{3755D0AA-72D4-C6B0-E3F2-D76A1DCDE9D5}"/>
              </a:ext>
            </a:extLst>
          </p:cNvPr>
          <p:cNvSpPr txBox="1"/>
          <p:nvPr>
            <p:custDataLst>
              <p:tags r:id="rId10"/>
            </p:custDataLst>
          </p:nvPr>
        </p:nvSpPr>
        <p:spPr>
          <a:xfrm>
            <a:off x="5894786" y="3599497"/>
            <a:ext cx="2506264" cy="419099"/>
          </a:xfrm>
          <a:prstGeom prst="rect">
            <a:avLst/>
          </a:prstGeom>
          <a:noFill/>
        </p:spPr>
        <p:txBody>
          <a:bodyPr rIns="270000">
            <a:normAutofit/>
          </a:bodyPr>
          <a:lstStyle/>
          <a:p>
            <a:pPr>
              <a:defRPr/>
            </a:pPr>
            <a:r>
              <a:rPr lang="zh-CN" altLang="en-US" sz="2000" b="1" dirty="0">
                <a:solidFill>
                  <a:schemeClr val="tx1">
                    <a:lumMod val="50000"/>
                    <a:lumOff val="50000"/>
                  </a:schemeClr>
                </a:solidFill>
                <a:latin typeface="华文细黑" panose="02010600040101010101" pitchFamily="2" charset="-122"/>
                <a:ea typeface="华文细黑" panose="02010600040101010101" pitchFamily="2" charset="-122"/>
              </a:rPr>
              <a:t>报表统计功能</a:t>
            </a:r>
          </a:p>
        </p:txBody>
      </p:sp>
      <p:sp>
        <p:nvSpPr>
          <p:cNvPr id="12" name="PA_文本框 4">
            <a:extLst>
              <a:ext uri="{FF2B5EF4-FFF2-40B4-BE49-F238E27FC236}">
                <a16:creationId xmlns:a16="http://schemas.microsoft.com/office/drawing/2014/main" id="{9D75878E-56C8-58AE-EE84-1EA2421D3FC9}"/>
              </a:ext>
            </a:extLst>
          </p:cNvPr>
          <p:cNvSpPr txBox="1"/>
          <p:nvPr>
            <p:custDataLst>
              <p:tags r:id="rId11"/>
            </p:custDataLst>
          </p:nvPr>
        </p:nvSpPr>
        <p:spPr>
          <a:xfrm>
            <a:off x="5894786" y="4163208"/>
            <a:ext cx="2506264" cy="419099"/>
          </a:xfrm>
          <a:prstGeom prst="rect">
            <a:avLst/>
          </a:prstGeom>
          <a:noFill/>
        </p:spPr>
        <p:txBody>
          <a:bodyPr rIns="270000">
            <a:normAutofit/>
          </a:bodyPr>
          <a:lstStyle/>
          <a:p>
            <a:pPr>
              <a:defRPr/>
            </a:pPr>
            <a:r>
              <a:rPr lang="zh-CN" altLang="en-US" sz="2000" b="1" dirty="0">
                <a:solidFill>
                  <a:schemeClr val="tx1">
                    <a:lumMod val="50000"/>
                    <a:lumOff val="50000"/>
                  </a:schemeClr>
                </a:solidFill>
                <a:latin typeface="华文细黑" panose="02010600040101010101" pitchFamily="2" charset="-122"/>
                <a:ea typeface="华文细黑" panose="02010600040101010101" pitchFamily="2" charset="-122"/>
              </a:rPr>
              <a:t>系统管理功能</a:t>
            </a:r>
          </a:p>
        </p:txBody>
      </p:sp>
    </p:spTree>
    <p:custDataLst>
      <p:tags r:id="rId1"/>
    </p:custDataLst>
    <p:extLst>
      <p:ext uri="{BB962C8B-B14F-4D97-AF65-F5344CB8AC3E}">
        <p14:creationId xmlns:p14="http://schemas.microsoft.com/office/powerpoint/2010/main" val="37228802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strVal val="#ppt_x"/>
                                          </p:val>
                                        </p:tav>
                                        <p:tav tm="100000">
                                          <p:val>
                                            <p:strVal val="#ppt_x"/>
                                          </p:val>
                                        </p:tav>
                                      </p:tavLst>
                                    </p:anim>
                                    <p:anim calcmode="lin" valueType="num">
                                      <p:cBhvr>
                                        <p:cTn id="52" dur="5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anim calcmode="lin" valueType="num">
                                      <p:cBhvr>
                                        <p:cTn id="57" dur="500" fill="hold"/>
                                        <p:tgtEl>
                                          <p:spTgt spid="12"/>
                                        </p:tgtEl>
                                        <p:attrNameLst>
                                          <p:attrName>ppt_x</p:attrName>
                                        </p:attrNameLst>
                                      </p:cBhvr>
                                      <p:tavLst>
                                        <p:tav tm="0">
                                          <p:val>
                                            <p:strVal val="#ppt_x"/>
                                          </p:val>
                                        </p:tav>
                                        <p:tav tm="100000">
                                          <p:val>
                                            <p:strVal val="#ppt_x"/>
                                          </p:val>
                                        </p:tav>
                                      </p:tavLst>
                                    </p:anim>
                                    <p:anim calcmode="lin" valueType="num">
                                      <p:cBhvr>
                                        <p:cTn id="5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p:bldP spid="5" grpId="0" animBg="1" autoUpdateAnimBg="0"/>
      <p:bldP spid="6" grpId="0"/>
      <p:bldP spid="7" grpId="0"/>
      <p:bldP spid="8" grpId="0"/>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a:extLst>
              <a:ext uri="{FF2B5EF4-FFF2-40B4-BE49-F238E27FC236}">
                <a16:creationId xmlns:a16="http://schemas.microsoft.com/office/drawing/2014/main" id="{CE47E543-F570-FAFD-C06F-8B79645DA699}"/>
              </a:ext>
            </a:extLst>
          </p:cNvPr>
          <p:cNvSpPr txBox="1"/>
          <p:nvPr>
            <p:custDataLst>
              <p:tags r:id="rId1"/>
            </p:custDataLst>
          </p:nvPr>
        </p:nvSpPr>
        <p:spPr>
          <a:xfrm>
            <a:off x="349800" y="270568"/>
            <a:ext cx="3685304"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3.1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资源管理功能</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设备管理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5" name="文本框 5">
            <a:extLst>
              <a:ext uri="{FF2B5EF4-FFF2-40B4-BE49-F238E27FC236}">
                <a16:creationId xmlns:a16="http://schemas.microsoft.com/office/drawing/2014/main" id="{C33DBB23-C150-087E-F050-62AC793F88B7}"/>
              </a:ext>
            </a:extLst>
          </p:cNvPr>
          <p:cNvSpPr txBox="1">
            <a:spLocks noChangeArrowheads="1"/>
          </p:cNvSpPr>
          <p:nvPr/>
        </p:nvSpPr>
        <p:spPr bwMode="auto">
          <a:xfrm>
            <a:off x="873551" y="1125753"/>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dirty="0">
                <a:solidFill>
                  <a:srgbClr val="063D8D"/>
                </a:solidFill>
                <a:latin typeface="方正兰亭黑_GBK"/>
                <a:ea typeface="方正兰亭黑_GBK"/>
              </a:rPr>
              <a:t>设备管理</a:t>
            </a:r>
          </a:p>
        </p:txBody>
      </p:sp>
      <p:sp>
        <p:nvSpPr>
          <p:cNvPr id="6" name="矩形 5">
            <a:extLst>
              <a:ext uri="{FF2B5EF4-FFF2-40B4-BE49-F238E27FC236}">
                <a16:creationId xmlns:a16="http://schemas.microsoft.com/office/drawing/2014/main" id="{919BBA32-9E99-A7DB-E687-61184BD30C08}"/>
              </a:ext>
            </a:extLst>
          </p:cNvPr>
          <p:cNvSpPr/>
          <p:nvPr/>
        </p:nvSpPr>
        <p:spPr>
          <a:xfrm>
            <a:off x="873551" y="1625984"/>
            <a:ext cx="3309829" cy="856517"/>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菜单栏中选择</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资源管理</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设备管理</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，设备管理菜单下设设备管理和设备分类管理两个子菜单</a:t>
            </a:r>
          </a:p>
          <a:p>
            <a:pPr marL="171450" indent="-171450">
              <a:lnSpc>
                <a:spcPct val="150000"/>
              </a:lnSpc>
              <a:buFont typeface="Arial" panose="020B0604020202020204" pitchFamily="34" charset="0"/>
              <a:buChar char="•"/>
            </a:pPr>
            <a:endParaRPr lang="zh-CN" altLang="en-US" dirty="0">
              <a:solidFill>
                <a:schemeClr val="tx1">
                  <a:lumMod val="85000"/>
                  <a:lumOff val="15000"/>
                </a:schemeClr>
              </a:solidFill>
            </a:endParaRPr>
          </a:p>
        </p:txBody>
      </p:sp>
      <p:pic>
        <p:nvPicPr>
          <p:cNvPr id="8" name="图片占位符 11">
            <a:extLst>
              <a:ext uri="{FF2B5EF4-FFF2-40B4-BE49-F238E27FC236}">
                <a16:creationId xmlns:a16="http://schemas.microsoft.com/office/drawing/2014/main" id="{E9F53B57-C06A-F805-194D-22F9EEEF3E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71241" y="1016773"/>
            <a:ext cx="1986943" cy="1986366"/>
          </a:xfrm>
          <a:prstGeom prst="rect">
            <a:avLst/>
          </a:prstGeom>
        </p:spPr>
      </p:pic>
      <p:pic>
        <p:nvPicPr>
          <p:cNvPr id="10" name="图片占位符 13">
            <a:extLst>
              <a:ext uri="{FF2B5EF4-FFF2-40B4-BE49-F238E27FC236}">
                <a16:creationId xmlns:a16="http://schemas.microsoft.com/office/drawing/2014/main" id="{E0F6EAC7-B367-0F21-FC55-8CDBA65746E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572000" y="3072757"/>
            <a:ext cx="4103561" cy="1771179"/>
          </a:xfrm>
          <a:prstGeom prst="rect">
            <a:avLst/>
          </a:prstGeom>
        </p:spPr>
      </p:pic>
      <p:pic>
        <p:nvPicPr>
          <p:cNvPr id="11" name="图片占位符 8">
            <a:extLst>
              <a:ext uri="{FF2B5EF4-FFF2-40B4-BE49-F238E27FC236}">
                <a16:creationId xmlns:a16="http://schemas.microsoft.com/office/drawing/2014/main" id="{F46DD92A-18F5-4CEE-4B36-CA38F56B0341}"/>
              </a:ext>
            </a:extLst>
          </p:cNvPr>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a:stretch/>
        </p:blipFill>
        <p:spPr>
          <a:xfrm>
            <a:off x="4572000" y="1051561"/>
            <a:ext cx="2016796" cy="1951578"/>
          </a:xfrm>
        </p:spPr>
      </p:pic>
      <p:cxnSp>
        <p:nvCxnSpPr>
          <p:cNvPr id="12" name="直接连接符 11">
            <a:extLst>
              <a:ext uri="{FF2B5EF4-FFF2-40B4-BE49-F238E27FC236}">
                <a16:creationId xmlns:a16="http://schemas.microsoft.com/office/drawing/2014/main" id="{7A4674FD-0BBA-8D50-3E72-F70BBBF49A03}"/>
              </a:ext>
            </a:extLst>
          </p:cNvPr>
          <p:cNvCxnSpPr/>
          <p:nvPr/>
        </p:nvCxnSpPr>
        <p:spPr>
          <a:xfrm>
            <a:off x="971828" y="1592637"/>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08C0C919-B08E-B098-CD3A-7B9D033B7D76}"/>
              </a:ext>
            </a:extLst>
          </p:cNvPr>
          <p:cNvSpPr/>
          <p:nvPr/>
        </p:nvSpPr>
        <p:spPr>
          <a:xfrm>
            <a:off x="873551" y="2287707"/>
            <a:ext cx="3309829" cy="856517"/>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rgbClr val="063D8D"/>
                </a:solidFill>
              </a:rPr>
              <a:t>双击设备管理，将跳转出对设备进行增删改查的控制界面，可在此处快速过滤查找对应设备</a:t>
            </a:r>
            <a:endParaRPr lang="zh-CN" altLang="zh-CN" sz="1050" dirty="0">
              <a:solidFill>
                <a:srgbClr val="063D8D"/>
              </a:solidFill>
            </a:endParaRPr>
          </a:p>
          <a:p>
            <a:pPr marL="171450" indent="-171450">
              <a:lnSpc>
                <a:spcPct val="150000"/>
              </a:lnSpc>
              <a:buFont typeface="Arial" panose="020B0604020202020204" pitchFamily="34" charset="0"/>
              <a:buChar char="•"/>
            </a:pPr>
            <a:endParaRPr lang="zh-CN" altLang="en-US" dirty="0">
              <a:solidFill>
                <a:schemeClr val="tx1">
                  <a:lumMod val="85000"/>
                  <a:lumOff val="15000"/>
                </a:schemeClr>
              </a:solidFill>
            </a:endParaRPr>
          </a:p>
        </p:txBody>
      </p:sp>
    </p:spTree>
    <p:extLst>
      <p:ext uri="{BB962C8B-B14F-4D97-AF65-F5344CB8AC3E}">
        <p14:creationId xmlns:p14="http://schemas.microsoft.com/office/powerpoint/2010/main" val="18269868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1084246" y="3324519"/>
            <a:ext cx="3211453" cy="551498"/>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新增设备时设备名称、型号、</a:t>
            </a:r>
            <a:r>
              <a:rPr lang="en-US" altLang="zh-CN" sz="1050" dirty="0">
                <a:solidFill>
                  <a:schemeClr val="tx1">
                    <a:lumMod val="85000"/>
                    <a:lumOff val="15000"/>
                  </a:schemeClr>
                </a:solidFill>
              </a:rPr>
              <a:t>MCC IP</a:t>
            </a:r>
            <a:r>
              <a:rPr lang="zh-CN" altLang="en-US" sz="1050" dirty="0">
                <a:solidFill>
                  <a:schemeClr val="tx1">
                    <a:lumMod val="85000"/>
                    <a:lumOff val="15000"/>
                  </a:schemeClr>
                </a:solidFill>
              </a:rPr>
              <a:t>、所属机构、主 </a:t>
            </a:r>
            <a:r>
              <a:rPr lang="en-US" altLang="zh-CN" sz="1050" dirty="0">
                <a:solidFill>
                  <a:schemeClr val="tx1">
                    <a:lumMod val="85000"/>
                    <a:lumOff val="15000"/>
                  </a:schemeClr>
                </a:solidFill>
              </a:rPr>
              <a:t>SIM </a:t>
            </a:r>
            <a:r>
              <a:rPr lang="zh-CN" altLang="en-US" sz="1050" dirty="0">
                <a:solidFill>
                  <a:schemeClr val="tx1">
                    <a:lumMod val="85000"/>
                    <a:lumOff val="15000"/>
                  </a:schemeClr>
                </a:solidFill>
              </a:rPr>
              <a:t>卡默认为必选项 </a:t>
            </a:r>
            <a:r>
              <a:rPr lang="en-US" altLang="zh-CN" sz="1050" dirty="0">
                <a:solidFill>
                  <a:schemeClr val="tx1">
                    <a:lumMod val="85000"/>
                    <a:lumOff val="15000"/>
                  </a:schemeClr>
                </a:solidFill>
              </a:rPr>
              <a:t> </a:t>
            </a:r>
            <a:endParaRPr lang="zh-CN" altLang="en-US" sz="1050" dirty="0">
              <a:solidFill>
                <a:schemeClr val="tx1">
                  <a:lumMod val="85000"/>
                  <a:lumOff val="15000"/>
                </a:schemeClr>
              </a:solidFill>
            </a:endParaRPr>
          </a:p>
        </p:txBody>
      </p:sp>
      <p:cxnSp>
        <p:nvCxnSpPr>
          <p:cNvPr id="75" name="直接连接符 74"/>
          <p:cNvCxnSpPr/>
          <p:nvPr/>
        </p:nvCxnSpPr>
        <p:spPr>
          <a:xfrm>
            <a:off x="1177642" y="334291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322423" y="3407558"/>
            <a:ext cx="3066880" cy="309124"/>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新增修改设备时可根据使用场景指定所属分类</a:t>
            </a:r>
            <a:endParaRPr lang="zh-CN" altLang="en-US" dirty="0">
              <a:solidFill>
                <a:schemeClr val="tx1">
                  <a:lumMod val="85000"/>
                  <a:lumOff val="15000"/>
                </a:schemeClr>
              </a:solidFill>
            </a:endParaRPr>
          </a:p>
        </p:txBody>
      </p:sp>
      <p:cxnSp>
        <p:nvCxnSpPr>
          <p:cNvPr id="84" name="直接连接符 83"/>
          <p:cNvCxnSpPr/>
          <p:nvPr/>
        </p:nvCxnSpPr>
        <p:spPr>
          <a:xfrm>
            <a:off x="5442132" y="336014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1062388" y="3790414"/>
            <a:ext cx="3211453" cy="793872"/>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新增移动终端设备时，主 </a:t>
            </a:r>
            <a:r>
              <a:rPr lang="en-US" altLang="zh-CN" sz="1050" dirty="0">
                <a:solidFill>
                  <a:schemeClr val="tx1">
                    <a:lumMod val="85000"/>
                    <a:lumOff val="15000"/>
                  </a:schemeClr>
                </a:solidFill>
              </a:rPr>
              <a:t>SIM </a:t>
            </a:r>
            <a:r>
              <a:rPr lang="zh-CN" altLang="en-US" sz="1050" dirty="0">
                <a:solidFill>
                  <a:schemeClr val="tx1">
                    <a:lumMod val="85000"/>
                    <a:lumOff val="15000"/>
                  </a:schemeClr>
                </a:solidFill>
              </a:rPr>
              <a:t>卡和序列号必须至少选择一个点击配置项新增按钮时， 弹出批量配置窗口，为设备添加配置</a:t>
            </a:r>
          </a:p>
        </p:txBody>
      </p:sp>
      <p:sp>
        <p:nvSpPr>
          <p:cNvPr id="87" name="矩形 86"/>
          <p:cNvSpPr/>
          <p:nvPr/>
        </p:nvSpPr>
        <p:spPr>
          <a:xfrm>
            <a:off x="5322423" y="3661849"/>
            <a:ext cx="3066880" cy="793872"/>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可点击过滤按钮打开过滤框，根据设备名称、型号、所属机构进行过滤查询，也可 以选择模糊查询</a:t>
            </a:r>
            <a:endParaRPr lang="en-US" altLang="zh-CN" sz="1050" dirty="0">
              <a:solidFill>
                <a:schemeClr val="tx1">
                  <a:lumMod val="85000"/>
                  <a:lumOff val="15000"/>
                </a:schemeClr>
              </a:solidFill>
            </a:endParaRPr>
          </a:p>
        </p:txBody>
      </p:sp>
      <p:sp>
        <p:nvSpPr>
          <p:cNvPr id="2" name="PA_文本框 1">
            <a:extLst>
              <a:ext uri="{FF2B5EF4-FFF2-40B4-BE49-F238E27FC236}">
                <a16:creationId xmlns:a16="http://schemas.microsoft.com/office/drawing/2014/main" id="{85186614-DEB8-3A58-29EA-AC62A21FB5CA}"/>
              </a:ext>
            </a:extLst>
          </p:cNvPr>
          <p:cNvSpPr txBox="1"/>
          <p:nvPr>
            <p:custDataLst>
              <p:tags r:id="rId1"/>
            </p:custDataLst>
          </p:nvPr>
        </p:nvSpPr>
        <p:spPr>
          <a:xfrm>
            <a:off x="349800" y="270568"/>
            <a:ext cx="3730188"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3.1</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资源管理功能</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设备管理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pic>
        <p:nvPicPr>
          <p:cNvPr id="3" name="图片 2">
            <a:extLst>
              <a:ext uri="{FF2B5EF4-FFF2-40B4-BE49-F238E27FC236}">
                <a16:creationId xmlns:a16="http://schemas.microsoft.com/office/drawing/2014/main" id="{8520ECD1-80B6-A93F-E294-A5DB14750C25}"/>
              </a:ext>
            </a:extLst>
          </p:cNvPr>
          <p:cNvPicPr>
            <a:picLocks noChangeAspect="1"/>
          </p:cNvPicPr>
          <p:nvPr/>
        </p:nvPicPr>
        <p:blipFill>
          <a:blip r:embed="rId4"/>
          <a:stretch>
            <a:fillRect/>
          </a:stretch>
        </p:blipFill>
        <p:spPr>
          <a:xfrm>
            <a:off x="1578860" y="847403"/>
            <a:ext cx="2222224" cy="2227446"/>
          </a:xfrm>
          <a:prstGeom prst="rect">
            <a:avLst/>
          </a:prstGeom>
        </p:spPr>
      </p:pic>
      <p:sp>
        <p:nvSpPr>
          <p:cNvPr id="4" name="矩形 3">
            <a:extLst>
              <a:ext uri="{FF2B5EF4-FFF2-40B4-BE49-F238E27FC236}">
                <a16:creationId xmlns:a16="http://schemas.microsoft.com/office/drawing/2014/main" id="{75A09573-C56E-77C4-B5CE-65CD1723AB6A}"/>
              </a:ext>
            </a:extLst>
          </p:cNvPr>
          <p:cNvSpPr/>
          <p:nvPr/>
        </p:nvSpPr>
        <p:spPr>
          <a:xfrm>
            <a:off x="5323624" y="4382101"/>
            <a:ext cx="2982176" cy="309124"/>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将设备信息填写完成后保存即可添加设备</a:t>
            </a:r>
            <a:endParaRPr lang="en-US" altLang="zh-CN" sz="1050" dirty="0">
              <a:solidFill>
                <a:schemeClr val="tx1">
                  <a:lumMod val="85000"/>
                  <a:lumOff val="15000"/>
                </a:schemeClr>
              </a:solidFill>
            </a:endParaRPr>
          </a:p>
        </p:txBody>
      </p:sp>
      <p:grpSp>
        <p:nvGrpSpPr>
          <p:cNvPr id="7" name="组合 6">
            <a:extLst>
              <a:ext uri="{FF2B5EF4-FFF2-40B4-BE49-F238E27FC236}">
                <a16:creationId xmlns:a16="http://schemas.microsoft.com/office/drawing/2014/main" id="{AF55F71D-B597-1B78-66BB-19710F8FEE22}"/>
              </a:ext>
            </a:extLst>
          </p:cNvPr>
          <p:cNvGrpSpPr/>
          <p:nvPr/>
        </p:nvGrpSpPr>
        <p:grpSpPr>
          <a:xfrm>
            <a:off x="729449" y="3123772"/>
            <a:ext cx="401495" cy="401494"/>
            <a:chOff x="2296988" y="1185155"/>
            <a:chExt cx="401495" cy="401494"/>
          </a:xfrm>
        </p:grpSpPr>
        <p:sp>
          <p:nvSpPr>
            <p:cNvPr id="69" name="Oval 6"/>
            <p:cNvSpPr/>
            <p:nvPr/>
          </p:nvSpPr>
          <p:spPr>
            <a:xfrm>
              <a:off x="2296988" y="1185155"/>
              <a:ext cx="401495" cy="401494"/>
            </a:xfrm>
            <a:prstGeom prst="ellipse">
              <a:avLst/>
            </a:prstGeom>
            <a:solidFill>
              <a:srgbClr val="063D8D"/>
            </a:soli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6" name="图形 5" descr="网络">
              <a:extLst>
                <a:ext uri="{FF2B5EF4-FFF2-40B4-BE49-F238E27FC236}">
                  <a16:creationId xmlns:a16="http://schemas.microsoft.com/office/drawing/2014/main" id="{B288F11A-8991-8521-EC97-58AF6A62FE7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33445" y="1200861"/>
              <a:ext cx="330980" cy="330980"/>
            </a:xfrm>
            <a:prstGeom prst="rect">
              <a:avLst/>
            </a:prstGeom>
          </p:spPr>
        </p:pic>
      </p:grpSp>
      <p:pic>
        <p:nvPicPr>
          <p:cNvPr id="8" name="图片 7">
            <a:extLst>
              <a:ext uri="{FF2B5EF4-FFF2-40B4-BE49-F238E27FC236}">
                <a16:creationId xmlns:a16="http://schemas.microsoft.com/office/drawing/2014/main" id="{51F6D244-F7E6-FB28-3E7E-938E246E813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744751" y="847403"/>
            <a:ext cx="2222224" cy="2227446"/>
          </a:xfrm>
          <a:prstGeom prst="rect">
            <a:avLst/>
          </a:prstGeom>
          <a:ln w="127000" cap="sq">
            <a:noFill/>
            <a:miter lim="800000"/>
          </a:ln>
          <a:effectLst>
            <a:outerShdw blurRad="57150" dist="50800" dir="2700000" algn="tl" rotWithShape="0">
              <a:srgbClr val="000000">
                <a:alpha val="40000"/>
              </a:srgbClr>
            </a:outerShdw>
          </a:effectLst>
        </p:spPr>
      </p:pic>
      <p:grpSp>
        <p:nvGrpSpPr>
          <p:cNvPr id="11" name="组合 10">
            <a:extLst>
              <a:ext uri="{FF2B5EF4-FFF2-40B4-BE49-F238E27FC236}">
                <a16:creationId xmlns:a16="http://schemas.microsoft.com/office/drawing/2014/main" id="{A746B9DF-FC8A-BE53-2CE4-A49A083F423B}"/>
              </a:ext>
            </a:extLst>
          </p:cNvPr>
          <p:cNvGrpSpPr/>
          <p:nvPr/>
        </p:nvGrpSpPr>
        <p:grpSpPr>
          <a:xfrm>
            <a:off x="4848302" y="3124393"/>
            <a:ext cx="401495" cy="401494"/>
            <a:chOff x="4848302" y="3124393"/>
            <a:chExt cx="401495" cy="401494"/>
          </a:xfrm>
        </p:grpSpPr>
        <p:sp>
          <p:nvSpPr>
            <p:cNvPr id="70" name="Oval 6"/>
            <p:cNvSpPr/>
            <p:nvPr/>
          </p:nvSpPr>
          <p:spPr>
            <a:xfrm>
              <a:off x="4848302" y="3124393"/>
              <a:ext cx="401495" cy="401494"/>
            </a:xfrm>
            <a:prstGeom prst="ellipse">
              <a:avLst/>
            </a:prstGeom>
            <a:solidFill>
              <a:srgbClr val="063D8D"/>
            </a:soli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图形 9" descr="共享">
              <a:extLst>
                <a:ext uri="{FF2B5EF4-FFF2-40B4-BE49-F238E27FC236}">
                  <a16:creationId xmlns:a16="http://schemas.microsoft.com/office/drawing/2014/main" id="{A2AFF3DA-49BD-14EB-EFB4-83C5561139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5908" y="3140099"/>
              <a:ext cx="339089" cy="339089"/>
            </a:xfrm>
            <a:prstGeom prst="rect">
              <a:avLst/>
            </a:prstGeom>
          </p:spPr>
        </p:pic>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1000" fill="hold"/>
                                        <p:tgtEl>
                                          <p:spTgt spid="7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1000"/>
                                        <p:tgtEl>
                                          <p:spTgt spid="75"/>
                                        </p:tgtEl>
                                      </p:cBhvr>
                                    </p:animEffect>
                                    <p:anim calcmode="lin" valueType="num">
                                      <p:cBhvr>
                                        <p:cTn id="22" dur="1000" fill="hold"/>
                                        <p:tgtEl>
                                          <p:spTgt spid="75"/>
                                        </p:tgtEl>
                                        <p:attrNameLst>
                                          <p:attrName>ppt_x</p:attrName>
                                        </p:attrNameLst>
                                      </p:cBhvr>
                                      <p:tavLst>
                                        <p:tav tm="0">
                                          <p:val>
                                            <p:strVal val="#ppt_x"/>
                                          </p:val>
                                        </p:tav>
                                        <p:tav tm="100000">
                                          <p:val>
                                            <p:strVal val="#ppt_x"/>
                                          </p:val>
                                        </p:tav>
                                      </p:tavLst>
                                    </p:anim>
                                    <p:anim calcmode="lin" valueType="num">
                                      <p:cBhvr>
                                        <p:cTn id="23" dur="1000" fill="hold"/>
                                        <p:tgtEl>
                                          <p:spTgt spid="7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4" presetClass="entr" presetSubtype="1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1000"/>
                                        <p:tgtEl>
                                          <p:spTgt spid="82"/>
                                        </p:tgtEl>
                                      </p:cBhvr>
                                    </p:animEffect>
                                    <p:anim calcmode="lin" valueType="num">
                                      <p:cBhvr>
                                        <p:cTn id="42" dur="1000" fill="hold"/>
                                        <p:tgtEl>
                                          <p:spTgt spid="82"/>
                                        </p:tgtEl>
                                        <p:attrNameLst>
                                          <p:attrName>ppt_x</p:attrName>
                                        </p:attrNameLst>
                                      </p:cBhvr>
                                      <p:tavLst>
                                        <p:tav tm="0">
                                          <p:val>
                                            <p:strVal val="#ppt_x"/>
                                          </p:val>
                                        </p:tav>
                                        <p:tav tm="100000">
                                          <p:val>
                                            <p:strVal val="#ppt_x"/>
                                          </p:val>
                                        </p:tav>
                                      </p:tavLst>
                                    </p:anim>
                                    <p:anim calcmode="lin" valueType="num">
                                      <p:cBhvr>
                                        <p:cTn id="43" dur="1000" fill="hold"/>
                                        <p:tgtEl>
                                          <p:spTgt spid="8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1000"/>
                                        <p:tgtEl>
                                          <p:spTgt spid="84"/>
                                        </p:tgtEl>
                                      </p:cBhvr>
                                    </p:animEffect>
                                    <p:anim calcmode="lin" valueType="num">
                                      <p:cBhvr>
                                        <p:cTn id="47" dur="1000" fill="hold"/>
                                        <p:tgtEl>
                                          <p:spTgt spid="84"/>
                                        </p:tgtEl>
                                        <p:attrNameLst>
                                          <p:attrName>ppt_x</p:attrName>
                                        </p:attrNameLst>
                                      </p:cBhvr>
                                      <p:tavLst>
                                        <p:tav tm="0">
                                          <p:val>
                                            <p:strVal val="#ppt_x"/>
                                          </p:val>
                                        </p:tav>
                                        <p:tav tm="100000">
                                          <p:val>
                                            <p:strVal val="#ppt_x"/>
                                          </p:val>
                                        </p:tav>
                                      </p:tavLst>
                                    </p:anim>
                                    <p:anim calcmode="lin" valueType="num">
                                      <p:cBhvr>
                                        <p:cTn id="48" dur="1000" fill="hold"/>
                                        <p:tgtEl>
                                          <p:spTgt spid="8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1000"/>
                                        <p:tgtEl>
                                          <p:spTgt spid="87"/>
                                        </p:tgtEl>
                                      </p:cBhvr>
                                    </p:animEffect>
                                    <p:anim calcmode="lin" valueType="num">
                                      <p:cBhvr>
                                        <p:cTn id="52" dur="1000" fill="hold"/>
                                        <p:tgtEl>
                                          <p:spTgt spid="87"/>
                                        </p:tgtEl>
                                        <p:attrNameLst>
                                          <p:attrName>ppt_x</p:attrName>
                                        </p:attrNameLst>
                                      </p:cBhvr>
                                      <p:tavLst>
                                        <p:tav tm="0">
                                          <p:val>
                                            <p:strVal val="#ppt_x"/>
                                          </p:val>
                                        </p:tav>
                                        <p:tav tm="100000">
                                          <p:val>
                                            <p:strVal val="#ppt_x"/>
                                          </p:val>
                                        </p:tav>
                                      </p:tavLst>
                                    </p:anim>
                                    <p:anim calcmode="lin" valueType="num">
                                      <p:cBhvr>
                                        <p:cTn id="53" dur="1000" fill="hold"/>
                                        <p:tgtEl>
                                          <p:spTgt spid="8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2" grpId="0"/>
      <p:bldP spid="85" grpId="0"/>
      <p:bldP spid="8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p:blipFill>
        <p:spPr>
          <a:xfrm>
            <a:off x="503238" y="1672705"/>
            <a:ext cx="8159376" cy="2419632"/>
          </a:xfrm>
        </p:spPr>
      </p:pic>
      <p:sp>
        <p:nvSpPr>
          <p:cNvPr id="51" name="矩形 50"/>
          <p:cNvSpPr/>
          <p:nvPr/>
        </p:nvSpPr>
        <p:spPr>
          <a:xfrm>
            <a:off x="488173" y="857638"/>
            <a:ext cx="7798577" cy="1264064"/>
          </a:xfrm>
          <a:prstGeom prst="rect">
            <a:avLst/>
          </a:prstGeom>
        </p:spPr>
        <p:txBody>
          <a:bodyPr wrap="square">
            <a:spAutoFit/>
          </a:bodyPr>
          <a:lstStyle/>
          <a:p>
            <a:pPr>
              <a:lnSpc>
                <a:spcPct val="150000"/>
              </a:lnSpc>
            </a:pPr>
            <a:r>
              <a:rPr lang="zh-CN" altLang="en-US" sz="1400" dirty="0">
                <a:solidFill>
                  <a:srgbClr val="063D8D"/>
                </a:solidFill>
                <a:latin typeface="+mn-ea"/>
              </a:rPr>
              <a:t>点击</a:t>
            </a:r>
            <a:r>
              <a:rPr lang="en-US" altLang="zh-CN" sz="1400" dirty="0">
                <a:solidFill>
                  <a:srgbClr val="063D8D"/>
                </a:solidFill>
                <a:latin typeface="+mn-ea"/>
              </a:rPr>
              <a:t>【</a:t>
            </a:r>
            <a:r>
              <a:rPr lang="zh-CN" altLang="en-US" sz="1400" dirty="0">
                <a:solidFill>
                  <a:srgbClr val="063D8D"/>
                </a:solidFill>
                <a:latin typeface="+mn-ea"/>
              </a:rPr>
              <a:t>资源配置</a:t>
            </a:r>
            <a:r>
              <a:rPr lang="en-US" altLang="zh-CN" sz="1400" dirty="0">
                <a:solidFill>
                  <a:srgbClr val="063D8D"/>
                </a:solidFill>
                <a:latin typeface="+mn-ea"/>
              </a:rPr>
              <a:t>】-【</a:t>
            </a:r>
            <a:r>
              <a:rPr lang="zh-CN" altLang="en-US" sz="1400" dirty="0">
                <a:solidFill>
                  <a:srgbClr val="063D8D"/>
                </a:solidFill>
                <a:latin typeface="+mn-ea"/>
              </a:rPr>
              <a:t>设备管理</a:t>
            </a:r>
            <a:r>
              <a:rPr lang="en-US" altLang="zh-CN" sz="1400" dirty="0">
                <a:solidFill>
                  <a:srgbClr val="063D8D"/>
                </a:solidFill>
                <a:latin typeface="+mn-ea"/>
              </a:rPr>
              <a:t>】</a:t>
            </a:r>
            <a:r>
              <a:rPr lang="zh-CN" altLang="en-US" sz="1400" dirty="0">
                <a:solidFill>
                  <a:srgbClr val="063D8D"/>
                </a:solidFill>
                <a:latin typeface="+mn-ea"/>
              </a:rPr>
              <a:t>对未注册上的设备进行操作对注册信息进行确认或者删除未注册上的设备进行重现添加即可</a:t>
            </a:r>
            <a:r>
              <a:rPr lang="zh-CN" altLang="en-US" sz="1200" dirty="0">
                <a:solidFill>
                  <a:srgbClr val="063D8D"/>
                </a:solidFill>
                <a:latin typeface="+mn-ea"/>
              </a:rPr>
              <a:t>。</a:t>
            </a:r>
          </a:p>
          <a:p>
            <a:pPr>
              <a:lnSpc>
                <a:spcPct val="150000"/>
              </a:lnSpc>
            </a:pPr>
            <a:endParaRPr lang="zh-CN" altLang="en-US" sz="1200" dirty="0">
              <a:solidFill>
                <a:srgbClr val="063D8D"/>
              </a:solidFill>
            </a:endParaRPr>
          </a:p>
          <a:p>
            <a:pPr>
              <a:lnSpc>
                <a:spcPct val="150000"/>
              </a:lnSpc>
            </a:pPr>
            <a:endParaRPr lang="en-US" altLang="zh-CN" sz="1200" dirty="0">
              <a:solidFill>
                <a:srgbClr val="063D8D"/>
              </a:solidFill>
            </a:endParaRPr>
          </a:p>
        </p:txBody>
      </p:sp>
      <p:sp>
        <p:nvSpPr>
          <p:cNvPr id="2" name="PA_文本框 1">
            <a:extLst>
              <a:ext uri="{FF2B5EF4-FFF2-40B4-BE49-F238E27FC236}">
                <a16:creationId xmlns:a16="http://schemas.microsoft.com/office/drawing/2014/main" id="{CE47E543-F570-FAFD-C06F-8B79645DA699}"/>
              </a:ext>
            </a:extLst>
          </p:cNvPr>
          <p:cNvSpPr txBox="1"/>
          <p:nvPr>
            <p:custDataLst>
              <p:tags r:id="rId1"/>
            </p:custDataLst>
          </p:nvPr>
        </p:nvSpPr>
        <p:spPr>
          <a:xfrm>
            <a:off x="349800" y="270568"/>
            <a:ext cx="3685304"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3.1</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资源管理功能</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设备管理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Tree>
    <p:extLst>
      <p:ext uri="{BB962C8B-B14F-4D97-AF65-F5344CB8AC3E}">
        <p14:creationId xmlns:p14="http://schemas.microsoft.com/office/powerpoint/2010/main" val="39723648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p:blipFill>
        <p:spPr>
          <a:xfrm>
            <a:off x="6671034" y="1318094"/>
            <a:ext cx="2020868" cy="1650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rcRect/>
          <a:stretch/>
        </p:blipFill>
        <p:spPr>
          <a:xfrm>
            <a:off x="503238" y="1370017"/>
            <a:ext cx="1732280" cy="1598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349800" y="3465322"/>
            <a:ext cx="2190149" cy="1442831"/>
          </a:xfrm>
          <a:prstGeom prst="rect">
            <a:avLst/>
          </a:prstGeom>
        </p:spPr>
        <p:txBody>
          <a:bodyPr wrap="square">
            <a:spAutoFit/>
          </a:bodyPr>
          <a:lstStyle/>
          <a:p>
            <a:endParaRPr lang="en-US" altLang="zh-CN" sz="788"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zh-CN" altLang="en-US" sz="900" dirty="0">
                <a:solidFill>
                  <a:schemeClr val="tx1">
                    <a:lumMod val="85000"/>
                    <a:lumOff val="15000"/>
                  </a:schemeClr>
                </a:solidFill>
              </a:rPr>
              <a:t>链路管理里展示了设备实时的链路信息，可以通过点击左下角刷新按钮手动刷新</a:t>
            </a:r>
          </a:p>
          <a:p>
            <a:pPr marL="171450" indent="-171450">
              <a:buFont typeface="Arial" panose="020B0604020202020204" pitchFamily="34" charset="0"/>
              <a:buChar char="•"/>
            </a:pPr>
            <a:r>
              <a:rPr lang="zh-CN" altLang="en-US" sz="900" dirty="0">
                <a:solidFill>
                  <a:schemeClr val="tx1">
                    <a:lumMod val="85000"/>
                    <a:lumOff val="15000"/>
                  </a:schemeClr>
                </a:solidFill>
              </a:rPr>
              <a:t>链路指</a:t>
            </a:r>
            <a:r>
              <a:rPr lang="en-US" altLang="zh-CN" sz="900" dirty="0">
                <a:solidFill>
                  <a:schemeClr val="tx1">
                    <a:lumMod val="85000"/>
                    <a:lumOff val="15000"/>
                  </a:schemeClr>
                </a:solidFill>
              </a:rPr>
              <a:t>4G/</a:t>
            </a:r>
            <a:r>
              <a:rPr lang="zh-CN" altLang="en-US" sz="900" dirty="0">
                <a:solidFill>
                  <a:schemeClr val="tx1">
                    <a:lumMod val="85000"/>
                    <a:lumOff val="15000"/>
                  </a:schemeClr>
                </a:solidFill>
              </a:rPr>
              <a:t> </a:t>
            </a:r>
            <a:r>
              <a:rPr lang="en-US" altLang="zh-CN" sz="900" dirty="0">
                <a:solidFill>
                  <a:schemeClr val="tx1">
                    <a:lumMod val="85000"/>
                    <a:lumOff val="15000"/>
                  </a:schemeClr>
                </a:solidFill>
              </a:rPr>
              <a:t>5G </a:t>
            </a:r>
            <a:r>
              <a:rPr lang="zh-CN" altLang="en-US" sz="900" dirty="0">
                <a:solidFill>
                  <a:schemeClr val="tx1">
                    <a:lumMod val="85000"/>
                    <a:lumOff val="15000"/>
                  </a:schemeClr>
                </a:solidFill>
              </a:rPr>
              <a:t>网络设备的 链路；链路名称指链路所在网络设备的网络端口名称；设备名称指链路对应的网络设备的名称，一个网络设备可以有多条链路</a:t>
            </a:r>
            <a:endParaRPr lang="en-US" altLang="zh-CN" sz="900" dirty="0">
              <a:solidFill>
                <a:schemeClr val="tx1">
                  <a:lumMod val="85000"/>
                  <a:lumOff val="15000"/>
                </a:schemeClr>
              </a:solidFill>
            </a:endParaRPr>
          </a:p>
          <a:p>
            <a:endParaRPr lang="en-US" sz="788"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2716400" y="3585570"/>
            <a:ext cx="3473751" cy="784830"/>
          </a:xfrm>
          <a:prstGeom prst="rect">
            <a:avLst/>
          </a:prstGeom>
        </p:spPr>
        <p:txBody>
          <a:bodyPr wrap="square">
            <a:spAutoFit/>
          </a:bodyPr>
          <a:lstStyle/>
          <a:p>
            <a:pPr marL="171450" indent="-171450">
              <a:buFont typeface="Arial" panose="020B0604020202020204" pitchFamily="34" charset="0"/>
              <a:buChar char="•"/>
            </a:pPr>
            <a:r>
              <a:rPr lang="zh-CN" altLang="en-US" sz="900" dirty="0">
                <a:solidFill>
                  <a:schemeClr val="tx1">
                    <a:lumMod val="85000"/>
                    <a:lumOff val="15000"/>
                  </a:schemeClr>
                </a:solidFill>
              </a:rPr>
              <a:t>链路管理中可以配置链路流量阈值，点击配置阈值可以进行配置。大于阈值时，链路状 态为在用，小于阈值时，链路状态为空闲，点击刷新上报数据，可以将当前的链路信息从 </a:t>
            </a:r>
            <a:r>
              <a:rPr lang="en-US" altLang="zh-CN" sz="900" dirty="0">
                <a:solidFill>
                  <a:schemeClr val="tx1">
                    <a:lumMod val="85000"/>
                    <a:lumOff val="15000"/>
                  </a:schemeClr>
                </a:solidFill>
              </a:rPr>
              <a:t>MCC </a:t>
            </a:r>
            <a:r>
              <a:rPr lang="zh-CN" altLang="en-US" sz="900" dirty="0">
                <a:solidFill>
                  <a:schemeClr val="tx1">
                    <a:lumMod val="85000"/>
                    <a:lumOff val="15000"/>
                  </a:schemeClr>
                </a:solidFill>
              </a:rPr>
              <a:t>上报给云中心。</a:t>
            </a:r>
          </a:p>
          <a:p>
            <a:pPr marL="171450" indent="-171450">
              <a:buFont typeface="Arial" panose="020B0604020202020204" pitchFamily="34" charset="0"/>
              <a:buChar char="•"/>
            </a:pPr>
            <a:endParaRPr lang="zh-CN" altLang="en-US" sz="900" dirty="0">
              <a:solidFill>
                <a:schemeClr val="tx1">
                  <a:lumMod val="85000"/>
                  <a:lumOff val="15000"/>
                </a:schemeClr>
              </a:solidFill>
            </a:endParaRPr>
          </a:p>
        </p:txBody>
      </p:sp>
      <p:sp>
        <p:nvSpPr>
          <p:cNvPr id="1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71481" y="3595197"/>
            <a:ext cx="2169282" cy="767582"/>
          </a:xfrm>
          <a:prstGeom prst="rect">
            <a:avLst/>
          </a:prstGeom>
        </p:spPr>
        <p:txBody>
          <a:bodyPr wrap="square">
            <a:spAutoFit/>
          </a:bodyPr>
          <a:lstStyle/>
          <a:p>
            <a:pPr marL="171450" indent="-171450">
              <a:buFont typeface="Arial" panose="020B0604020202020204" pitchFamily="34" charset="0"/>
              <a:buChar char="•"/>
            </a:pPr>
            <a:r>
              <a:rPr lang="en-US" sz="788"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a:t>
            </a:r>
            <a:r>
              <a:rPr lang="zh-CN" altLang="en-US" sz="900" dirty="0">
                <a:solidFill>
                  <a:schemeClr val="tx1">
                    <a:lumMod val="85000"/>
                    <a:lumOff val="15000"/>
                  </a:schemeClr>
                </a:solidFill>
              </a:rPr>
              <a:t>可通过设备名称，所属机构，状态和业务状态进行查询。可进行模糊查询和完 整查询，单个条件查询和组合条件查询。</a:t>
            </a:r>
          </a:p>
          <a:p>
            <a:endParaRPr lang="en-US" sz="788"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图片 5"/>
          <p:cNvPicPr>
            <a:picLocks noChangeAspect="1"/>
          </p:cNvPicPr>
          <p:nvPr/>
        </p:nvPicPr>
        <p:blipFill>
          <a:blip r:embed="rId7">
            <a:extLst>
              <a:ext uri="{28A0092B-C50C-407E-A947-70E740481C1C}">
                <a14:useLocalDpi xmlns:a14="http://schemas.microsoft.com/office/drawing/2010/main" val="0"/>
              </a:ext>
            </a:extLst>
          </a:blip>
          <a:srcRect/>
          <a:stretch/>
        </p:blipFill>
        <p:spPr>
          <a:xfrm>
            <a:off x="2280522" y="1339922"/>
            <a:ext cx="4345508" cy="1701280"/>
          </a:xfrm>
          <a:prstGeom prst="rect">
            <a:avLst/>
          </a:prstGeom>
          <a:ln>
            <a:noFill/>
          </a:ln>
          <a:effectLst>
            <a:outerShdw blurRad="292100" dist="139700" dir="2700000" algn="tl" rotWithShape="0">
              <a:srgbClr val="333333">
                <a:alpha val="65000"/>
              </a:srgbClr>
            </a:outerShdw>
          </a:effectLst>
        </p:spPr>
      </p:pic>
      <p:sp>
        <p:nvSpPr>
          <p:cNvPr id="2" name="PA_文本框 1">
            <a:extLst>
              <a:ext uri="{FF2B5EF4-FFF2-40B4-BE49-F238E27FC236}">
                <a16:creationId xmlns:a16="http://schemas.microsoft.com/office/drawing/2014/main" id="{27070A66-46F8-EA0E-0F3C-53CCB3512015}"/>
              </a:ext>
            </a:extLst>
          </p:cNvPr>
          <p:cNvSpPr txBox="1"/>
          <p:nvPr>
            <p:custDataLst>
              <p:tags r:id="rId1"/>
            </p:custDataLst>
          </p:nvPr>
        </p:nvSpPr>
        <p:spPr>
          <a:xfrm>
            <a:off x="349800" y="270568"/>
            <a:ext cx="3685304"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3.1</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资源管理功能</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链路管理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8" name="文本框 7">
            <a:extLst>
              <a:ext uri="{FF2B5EF4-FFF2-40B4-BE49-F238E27FC236}">
                <a16:creationId xmlns:a16="http://schemas.microsoft.com/office/drawing/2014/main" id="{651F7697-3B17-4C50-DEE9-06A4FD32A22B}"/>
              </a:ext>
            </a:extLst>
          </p:cNvPr>
          <p:cNvSpPr txBox="1"/>
          <p:nvPr/>
        </p:nvSpPr>
        <p:spPr>
          <a:xfrm>
            <a:off x="441960" y="821496"/>
            <a:ext cx="7284720" cy="307777"/>
          </a:xfrm>
          <a:prstGeom prst="rect">
            <a:avLst/>
          </a:prstGeom>
          <a:noFill/>
        </p:spPr>
        <p:txBody>
          <a:bodyPr wrap="square">
            <a:spAutoFit/>
          </a:bodyPr>
          <a:lstStyle/>
          <a:p>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菜单栏中选择</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资源管理</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链路管理</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进入链路管理菜单</a:t>
            </a:r>
          </a:p>
        </p:txBody>
      </p:sp>
    </p:spTree>
    <p:extLst>
      <p:ext uri="{BB962C8B-B14F-4D97-AF65-F5344CB8AC3E}">
        <p14:creationId xmlns:p14="http://schemas.microsoft.com/office/powerpoint/2010/main" val="154230396"/>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10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100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100000">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5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1000"/>
                                            <p:tgtEl>
                                              <p:spTgt spid="1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1000"/>
                                            <p:tgtEl>
                                              <p:spTgt spid="1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19BBA32-9E99-A7DB-E687-61184BD30C08}"/>
              </a:ext>
            </a:extLst>
          </p:cNvPr>
          <p:cNvSpPr/>
          <p:nvPr/>
        </p:nvSpPr>
        <p:spPr>
          <a:xfrm>
            <a:off x="3535679" y="1027531"/>
            <a:ext cx="4329697" cy="891141"/>
          </a:xfrm>
          <a:prstGeom prst="rect">
            <a:avLst/>
          </a:prstGeom>
        </p:spPr>
        <p:txBody>
          <a:bodyPr wrap="square">
            <a:spAutoFit/>
          </a:bodyPr>
          <a:lstStyle/>
          <a:p>
            <a:pPr>
              <a:lnSpc>
                <a:spcPct val="150000"/>
              </a:lnSpc>
            </a:pPr>
            <a:r>
              <a:rPr lang="zh-CN" altLang="en-US" sz="1200" b="1" dirty="0">
                <a:solidFill>
                  <a:schemeClr val="tx1">
                    <a:lumMod val="85000"/>
                    <a:lumOff val="15000"/>
                  </a:schemeClr>
                </a:solidFill>
              </a:rPr>
              <a:t>菜单栏中选择</a:t>
            </a:r>
            <a:r>
              <a:rPr lang="en-US" altLang="zh-CN" sz="1200" b="1" dirty="0">
                <a:solidFill>
                  <a:schemeClr val="tx1">
                    <a:lumMod val="85000"/>
                    <a:lumOff val="15000"/>
                  </a:schemeClr>
                </a:solidFill>
              </a:rPr>
              <a:t>【</a:t>
            </a:r>
            <a:r>
              <a:rPr lang="zh-CN" altLang="en-US" sz="1200" b="1" dirty="0">
                <a:solidFill>
                  <a:schemeClr val="tx1">
                    <a:lumMod val="85000"/>
                    <a:lumOff val="15000"/>
                  </a:schemeClr>
                </a:solidFill>
              </a:rPr>
              <a:t>资源管理</a:t>
            </a:r>
            <a:r>
              <a:rPr lang="en-US" altLang="zh-CN" sz="1200" b="1" dirty="0">
                <a:solidFill>
                  <a:schemeClr val="tx1">
                    <a:lumMod val="85000"/>
                    <a:lumOff val="15000"/>
                  </a:schemeClr>
                </a:solidFill>
              </a:rPr>
              <a:t>】→【VPN </a:t>
            </a:r>
            <a:r>
              <a:rPr lang="zh-CN" altLang="en-US" sz="1200" b="1" dirty="0">
                <a:solidFill>
                  <a:schemeClr val="tx1">
                    <a:lumMod val="85000"/>
                    <a:lumOff val="15000"/>
                  </a:schemeClr>
                </a:solidFill>
              </a:rPr>
              <a:t>管理</a:t>
            </a:r>
            <a:r>
              <a:rPr lang="en-US" altLang="zh-CN" sz="1200" b="1" dirty="0">
                <a:solidFill>
                  <a:schemeClr val="tx1">
                    <a:lumMod val="85000"/>
                    <a:lumOff val="15000"/>
                  </a:schemeClr>
                </a:solidFill>
              </a:rPr>
              <a:t>】</a:t>
            </a:r>
            <a:r>
              <a:rPr lang="zh-CN" altLang="en-US" sz="1200" b="1" dirty="0">
                <a:solidFill>
                  <a:schemeClr val="tx1">
                    <a:lumMod val="85000"/>
                    <a:lumOff val="15000"/>
                  </a:schemeClr>
                </a:solidFill>
              </a:rPr>
              <a:t>进入 </a:t>
            </a:r>
            <a:r>
              <a:rPr lang="en-US" altLang="zh-CN" sz="1200" b="1" dirty="0">
                <a:solidFill>
                  <a:schemeClr val="tx1">
                    <a:lumMod val="85000"/>
                    <a:lumOff val="15000"/>
                  </a:schemeClr>
                </a:solidFill>
              </a:rPr>
              <a:t>VPN </a:t>
            </a:r>
            <a:r>
              <a:rPr lang="zh-CN" altLang="en-US" sz="1200" b="1" dirty="0">
                <a:solidFill>
                  <a:schemeClr val="tx1">
                    <a:lumMod val="85000"/>
                    <a:lumOff val="15000"/>
                  </a:schemeClr>
                </a:solidFill>
              </a:rPr>
              <a:t>管理菜单</a:t>
            </a:r>
          </a:p>
          <a:p>
            <a:pPr marL="171450" indent="-171450">
              <a:lnSpc>
                <a:spcPct val="150000"/>
              </a:lnSpc>
              <a:buFont typeface="Arial" panose="020B0604020202020204" pitchFamily="34" charset="0"/>
              <a:buChar char="•"/>
            </a:pPr>
            <a:endParaRPr lang="zh-CN" altLang="en-US" sz="1050" dirty="0">
              <a:solidFill>
                <a:schemeClr val="tx1">
                  <a:lumMod val="85000"/>
                  <a:lumOff val="15000"/>
                </a:schemeClr>
              </a:solidFill>
            </a:endParaRPr>
          </a:p>
          <a:p>
            <a:pPr marL="171450" indent="-171450">
              <a:lnSpc>
                <a:spcPct val="150000"/>
              </a:lnSpc>
              <a:buFont typeface="Arial" panose="020B0604020202020204" pitchFamily="34" charset="0"/>
              <a:buChar char="•"/>
            </a:pPr>
            <a:endParaRPr lang="zh-CN" altLang="en-US" dirty="0">
              <a:solidFill>
                <a:schemeClr val="tx1">
                  <a:lumMod val="85000"/>
                  <a:lumOff val="15000"/>
                </a:schemeClr>
              </a:solidFill>
            </a:endParaRPr>
          </a:p>
        </p:txBody>
      </p:sp>
      <p:pic>
        <p:nvPicPr>
          <p:cNvPr id="10" name="图片占位符 13">
            <a:extLst>
              <a:ext uri="{FF2B5EF4-FFF2-40B4-BE49-F238E27FC236}">
                <a16:creationId xmlns:a16="http://schemas.microsoft.com/office/drawing/2014/main" id="{E0F6EAC7-B367-0F21-FC55-8CDBA65746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96341" y="2601721"/>
            <a:ext cx="6309360" cy="2301222"/>
          </a:xfrm>
          <a:prstGeom prst="rect">
            <a:avLst/>
          </a:prstGeom>
        </p:spPr>
      </p:pic>
      <p:pic>
        <p:nvPicPr>
          <p:cNvPr id="11" name="图片占位符 8">
            <a:extLst>
              <a:ext uri="{FF2B5EF4-FFF2-40B4-BE49-F238E27FC236}">
                <a16:creationId xmlns:a16="http://schemas.microsoft.com/office/drawing/2014/main" id="{F46DD92A-18F5-4CEE-4B36-CA38F56B0341}"/>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a:stretch/>
        </p:blipFill>
        <p:spPr>
          <a:xfrm>
            <a:off x="1278623" y="928330"/>
            <a:ext cx="2119897" cy="1631839"/>
          </a:xfrm>
          <a:effectLst>
            <a:softEdge rad="31750"/>
          </a:effectLst>
        </p:spPr>
      </p:pic>
      <p:sp>
        <p:nvSpPr>
          <p:cNvPr id="13" name="矩形 12">
            <a:extLst>
              <a:ext uri="{FF2B5EF4-FFF2-40B4-BE49-F238E27FC236}">
                <a16:creationId xmlns:a16="http://schemas.microsoft.com/office/drawing/2014/main" id="{08C0C919-B08E-B098-CD3A-7B9D033B7D76}"/>
              </a:ext>
            </a:extLst>
          </p:cNvPr>
          <p:cNvSpPr/>
          <p:nvPr/>
        </p:nvSpPr>
        <p:spPr>
          <a:xfrm>
            <a:off x="3535680" y="1311322"/>
            <a:ext cx="4107179" cy="158363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rgbClr val="063D8D"/>
                </a:solidFill>
              </a:rPr>
              <a:t>点击刷新上报数据，可以将当前的 </a:t>
            </a:r>
            <a:r>
              <a:rPr lang="en-US" altLang="zh-CN" sz="1050" dirty="0">
                <a:solidFill>
                  <a:srgbClr val="063D8D"/>
                </a:solidFill>
              </a:rPr>
              <a:t>VPN </a:t>
            </a:r>
            <a:r>
              <a:rPr lang="zh-CN" altLang="en-US" sz="1050" dirty="0">
                <a:solidFill>
                  <a:srgbClr val="063D8D"/>
                </a:solidFill>
              </a:rPr>
              <a:t>信息从 </a:t>
            </a:r>
            <a:r>
              <a:rPr lang="en-US" altLang="zh-CN" sz="1050" dirty="0">
                <a:solidFill>
                  <a:srgbClr val="063D8D"/>
                </a:solidFill>
              </a:rPr>
              <a:t>MCC </a:t>
            </a:r>
            <a:r>
              <a:rPr lang="zh-CN" altLang="en-US" sz="1050" dirty="0">
                <a:solidFill>
                  <a:srgbClr val="063D8D"/>
                </a:solidFill>
              </a:rPr>
              <a:t>上报给云中心。 </a:t>
            </a:r>
          </a:p>
          <a:p>
            <a:pPr marL="171450" indent="-171450">
              <a:lnSpc>
                <a:spcPct val="150000"/>
              </a:lnSpc>
              <a:buFont typeface="Arial" panose="020B0604020202020204" pitchFamily="34" charset="0"/>
              <a:buChar char="•"/>
            </a:pPr>
            <a:r>
              <a:rPr lang="zh-CN" altLang="en-US" sz="1050" dirty="0">
                <a:solidFill>
                  <a:srgbClr val="063D8D"/>
                </a:solidFill>
              </a:rPr>
              <a:t>提供了通过设备名称，所属机构和状态的查询方式。可以进行模糊查询和完整查询，单 个条件查询和组合条件查询。</a:t>
            </a:r>
          </a:p>
          <a:p>
            <a:pPr marL="171450" indent="-171450">
              <a:lnSpc>
                <a:spcPct val="150000"/>
              </a:lnSpc>
              <a:buFont typeface="Arial" panose="020B0604020202020204" pitchFamily="34" charset="0"/>
              <a:buChar char="•"/>
            </a:pPr>
            <a:endParaRPr lang="zh-CN" altLang="zh-CN" sz="1050" dirty="0">
              <a:solidFill>
                <a:srgbClr val="063D8D"/>
              </a:solidFill>
            </a:endParaRPr>
          </a:p>
          <a:p>
            <a:pPr marL="171450" indent="-171450">
              <a:lnSpc>
                <a:spcPct val="150000"/>
              </a:lnSpc>
              <a:buFont typeface="Arial" panose="020B0604020202020204" pitchFamily="34" charset="0"/>
              <a:buChar char="•"/>
            </a:pPr>
            <a:endParaRPr lang="zh-CN" altLang="en-US" dirty="0">
              <a:solidFill>
                <a:schemeClr val="tx1">
                  <a:lumMod val="85000"/>
                  <a:lumOff val="15000"/>
                </a:schemeClr>
              </a:solidFill>
            </a:endParaRPr>
          </a:p>
        </p:txBody>
      </p:sp>
      <p:sp>
        <p:nvSpPr>
          <p:cNvPr id="3" name="PA_文本框 1">
            <a:extLst>
              <a:ext uri="{FF2B5EF4-FFF2-40B4-BE49-F238E27FC236}">
                <a16:creationId xmlns:a16="http://schemas.microsoft.com/office/drawing/2014/main" id="{19353D71-1CBD-07F9-A618-1A1B7278864C}"/>
              </a:ext>
            </a:extLst>
          </p:cNvPr>
          <p:cNvSpPr txBox="1"/>
          <p:nvPr>
            <p:custDataLst>
              <p:tags r:id="rId1"/>
            </p:custDataLst>
          </p:nvPr>
        </p:nvSpPr>
        <p:spPr>
          <a:xfrm>
            <a:off x="349800" y="270568"/>
            <a:ext cx="3619581"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3.1</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资源管理功能</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-VPN</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管理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Tree>
    <p:extLst>
      <p:ext uri="{BB962C8B-B14F-4D97-AF65-F5344CB8AC3E}">
        <p14:creationId xmlns:p14="http://schemas.microsoft.com/office/powerpoint/2010/main" val="20445325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MH_Entry_1">
            <a:hlinkClick r:id="rId13" action="ppaction://hlinksldjump"/>
          </p:cNvPr>
          <p:cNvSpPr/>
          <p:nvPr>
            <p:custDataLst>
              <p:tags r:id="rId3"/>
            </p:custDataLst>
          </p:nvPr>
        </p:nvSpPr>
        <p:spPr>
          <a:xfrm>
            <a:off x="2186511" y="1921825"/>
            <a:ext cx="2385489" cy="284897"/>
          </a:xfrm>
          <a:prstGeom prst="rect">
            <a:avLst/>
          </a:prstGeom>
          <a:solidFill>
            <a:schemeClr val="bg1"/>
          </a:solidFill>
          <a:ln w="3175">
            <a:noFill/>
          </a:ln>
          <a:effectLst>
            <a:outerShdw blurRad="279400" dist="1270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dirty="0">
                <a:solidFill>
                  <a:srgbClr val="063D8D"/>
                </a:solidFill>
                <a:latin typeface="微软雅黑" panose="020B0503020204020204" pitchFamily="34" charset="-122"/>
                <a:ea typeface="微软雅黑" panose="020B0503020204020204" pitchFamily="34" charset="-122"/>
              </a:rPr>
              <a:t>基本信息</a:t>
            </a:r>
          </a:p>
        </p:txBody>
      </p:sp>
      <p:sp>
        <p:nvSpPr>
          <p:cNvPr id="6" name="PA_MH_Entry_2">
            <a:hlinkClick r:id="rId14" action="ppaction://hlinksldjump"/>
          </p:cNvPr>
          <p:cNvSpPr/>
          <p:nvPr>
            <p:custDataLst>
              <p:tags r:id="rId4"/>
            </p:custDataLst>
          </p:nvPr>
        </p:nvSpPr>
        <p:spPr>
          <a:xfrm>
            <a:off x="2664578" y="2484389"/>
            <a:ext cx="2385489" cy="284897"/>
          </a:xfrm>
          <a:prstGeom prst="rect">
            <a:avLst/>
          </a:prstGeom>
          <a:solidFill>
            <a:schemeClr val="bg1"/>
          </a:solidFill>
          <a:ln w="3175">
            <a:noFill/>
          </a:ln>
          <a:effectLst>
            <a:outerShdw blurRad="279400" dist="1270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dirty="0">
                <a:solidFill>
                  <a:srgbClr val="063D8D"/>
                </a:solidFill>
                <a:latin typeface="微软雅黑" panose="020B0503020204020204" pitchFamily="34" charset="-122"/>
                <a:ea typeface="微软雅黑" panose="020B0503020204020204" pitchFamily="34" charset="-122"/>
              </a:rPr>
              <a:t>运维方式</a:t>
            </a:r>
          </a:p>
        </p:txBody>
      </p:sp>
      <p:sp>
        <p:nvSpPr>
          <p:cNvPr id="9" name="PA_MH_Entry_3">
            <a:hlinkClick r:id="rId15" action="ppaction://hlinksldjump"/>
          </p:cNvPr>
          <p:cNvSpPr/>
          <p:nvPr>
            <p:custDataLst>
              <p:tags r:id="rId5"/>
            </p:custDataLst>
          </p:nvPr>
        </p:nvSpPr>
        <p:spPr>
          <a:xfrm>
            <a:off x="2186511" y="3046954"/>
            <a:ext cx="2385489" cy="284897"/>
          </a:xfrm>
          <a:prstGeom prst="rect">
            <a:avLst/>
          </a:prstGeom>
          <a:solidFill>
            <a:schemeClr val="bg1"/>
          </a:solidFill>
          <a:ln w="3175">
            <a:noFill/>
          </a:ln>
          <a:effectLst>
            <a:outerShdw blurRad="279400" dist="1270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1000" tIns="0" rIns="405000" bIns="0" anchor="ctr">
            <a:normAutofit/>
          </a:bodyPr>
          <a:lstStyle/>
          <a:p>
            <a:pPr algn="ctr">
              <a:lnSpc>
                <a:spcPct val="120000"/>
              </a:lnSpc>
              <a:defRPr/>
            </a:pPr>
            <a:r>
              <a:rPr lang="zh-CN" altLang="en-US" dirty="0">
                <a:solidFill>
                  <a:srgbClr val="063D8D"/>
                </a:solidFill>
                <a:latin typeface="微软雅黑" panose="020B0503020204020204" pitchFamily="34" charset="-122"/>
                <a:ea typeface="微软雅黑" panose="020B0503020204020204" pitchFamily="34" charset="-122"/>
              </a:rPr>
              <a:t>功能介绍</a:t>
            </a:r>
          </a:p>
        </p:txBody>
      </p:sp>
      <p:sp>
        <p:nvSpPr>
          <p:cNvPr id="18" name="PA_MH_Others_1"/>
          <p:cNvSpPr/>
          <p:nvPr>
            <p:custDataLst>
              <p:tags r:id="rId6"/>
            </p:custDataLst>
          </p:nvPr>
        </p:nvSpPr>
        <p:spPr>
          <a:xfrm rot="16200000">
            <a:off x="5598749" y="2379975"/>
            <a:ext cx="2595056" cy="450659"/>
          </a:xfrm>
          <a:prstGeom prst="rect">
            <a:avLst/>
          </a:prstGeom>
        </p:spPr>
        <p:txBody>
          <a:bodyPr wrap="none" anchor="ctr" anchorCtr="0">
            <a:noAutofit/>
          </a:bodyPr>
          <a:lstStyle/>
          <a:p>
            <a:pPr algn="ctr">
              <a:defRPr/>
            </a:pPr>
            <a:r>
              <a:rPr lang="en-US" altLang="zh-CN" sz="2400" spc="375" dirty="0">
                <a:solidFill>
                  <a:srgbClr val="FFFFFF">
                    <a:lumMod val="65000"/>
                  </a:srgbClr>
                </a:solidFill>
                <a:latin typeface="Times New Roman" panose="02020603050405020304" pitchFamily="18" charset="0"/>
                <a:ea typeface="华文中宋" panose="02010600040101010101" pitchFamily="2" charset="-122"/>
                <a:cs typeface="Times New Roman" panose="02020603050405020304" pitchFamily="18" charset="0"/>
              </a:rPr>
              <a:t>CONTENTS</a:t>
            </a:r>
            <a:endParaRPr lang="zh-CN" altLang="en-US" sz="2400" spc="375" dirty="0">
              <a:solidFill>
                <a:srgbClr val="FFFFFF">
                  <a:lumMod val="65000"/>
                </a:srgbClr>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19" name="PA_MH_Others_2"/>
          <p:cNvSpPr txBox="1">
            <a:spLocks noChangeArrowheads="1"/>
          </p:cNvSpPr>
          <p:nvPr>
            <p:custDataLst>
              <p:tags r:id="rId7"/>
            </p:custDataLst>
          </p:nvPr>
        </p:nvSpPr>
        <p:spPr bwMode="auto">
          <a:xfrm>
            <a:off x="7125541" y="2110992"/>
            <a:ext cx="417909" cy="90024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500" b="1" dirty="0">
                <a:solidFill>
                  <a:srgbClr val="063D8D"/>
                </a:solidFill>
                <a:latin typeface="华文细黑" panose="02010600040101010101" pitchFamily="2" charset="-122"/>
                <a:ea typeface="华文细黑" panose="02010600040101010101" pitchFamily="2" charset="-122"/>
              </a:rPr>
              <a:t>目录</a:t>
            </a:r>
          </a:p>
        </p:txBody>
      </p:sp>
      <p:grpSp>
        <p:nvGrpSpPr>
          <p:cNvPr id="5" name="组合 4"/>
          <p:cNvGrpSpPr/>
          <p:nvPr/>
        </p:nvGrpSpPr>
        <p:grpSpPr>
          <a:xfrm>
            <a:off x="4302852" y="1834708"/>
            <a:ext cx="400445" cy="401556"/>
            <a:chOff x="4204065" y="1492324"/>
            <a:chExt cx="400445" cy="401556"/>
          </a:xfrm>
          <a:solidFill>
            <a:srgbClr val="063D8D"/>
          </a:solidFill>
        </p:grpSpPr>
        <p:sp>
          <p:nvSpPr>
            <p:cNvPr id="4" name="椭圆 3"/>
            <p:cNvSpPr/>
            <p:nvPr/>
          </p:nvSpPr>
          <p:spPr>
            <a:xfrm>
              <a:off x="4204065" y="1503307"/>
              <a:ext cx="390573" cy="390573"/>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sp>
          <p:nvSpPr>
            <p:cNvPr id="3" name="PA_MH_Number_1">
              <a:hlinkClick r:id="rId13" action="ppaction://hlinksldjump"/>
            </p:cNvPr>
            <p:cNvSpPr/>
            <p:nvPr>
              <p:custDataLst>
                <p:tags r:id="rId10"/>
              </p:custDataLst>
            </p:nvPr>
          </p:nvSpPr>
          <p:spPr>
            <a:xfrm>
              <a:off x="4204065" y="1492324"/>
              <a:ext cx="400445" cy="384163"/>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01</a:t>
              </a:r>
              <a:endParaRPr lang="zh-CN" altLang="en-US" sz="16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grpSp>
        <p:nvGrpSpPr>
          <p:cNvPr id="14" name="组合 13"/>
          <p:cNvGrpSpPr/>
          <p:nvPr/>
        </p:nvGrpSpPr>
        <p:grpSpPr>
          <a:xfrm>
            <a:off x="4707209" y="2426060"/>
            <a:ext cx="400445" cy="401556"/>
            <a:chOff x="4204065" y="1492324"/>
            <a:chExt cx="400445" cy="401556"/>
          </a:xfrm>
          <a:solidFill>
            <a:srgbClr val="063D8D"/>
          </a:solidFill>
        </p:grpSpPr>
        <p:sp>
          <p:nvSpPr>
            <p:cNvPr id="15" name="椭圆 14"/>
            <p:cNvSpPr/>
            <p:nvPr/>
          </p:nvSpPr>
          <p:spPr>
            <a:xfrm>
              <a:off x="4204065" y="1503307"/>
              <a:ext cx="390573" cy="390573"/>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sp>
          <p:nvSpPr>
            <p:cNvPr id="16" name="PA_MH_Number_1">
              <a:hlinkClick r:id="rId13" action="ppaction://hlinksldjump"/>
            </p:cNvPr>
            <p:cNvSpPr/>
            <p:nvPr>
              <p:custDataLst>
                <p:tags r:id="rId9"/>
              </p:custDataLst>
            </p:nvPr>
          </p:nvSpPr>
          <p:spPr>
            <a:xfrm>
              <a:off x="4204065" y="1492324"/>
              <a:ext cx="400445" cy="384163"/>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02</a:t>
              </a:r>
              <a:endParaRPr lang="zh-CN" altLang="en-US" sz="16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grpSp>
        <p:nvGrpSpPr>
          <p:cNvPr id="17" name="组合 16"/>
          <p:cNvGrpSpPr/>
          <p:nvPr/>
        </p:nvGrpSpPr>
        <p:grpSpPr>
          <a:xfrm>
            <a:off x="4292980" y="2962221"/>
            <a:ext cx="400445" cy="401556"/>
            <a:chOff x="4204065" y="1492324"/>
            <a:chExt cx="400445" cy="401556"/>
          </a:xfrm>
          <a:solidFill>
            <a:srgbClr val="063D8D"/>
          </a:solidFill>
        </p:grpSpPr>
        <p:sp>
          <p:nvSpPr>
            <p:cNvPr id="20" name="椭圆 19"/>
            <p:cNvSpPr/>
            <p:nvPr/>
          </p:nvSpPr>
          <p:spPr>
            <a:xfrm>
              <a:off x="4204065" y="1503307"/>
              <a:ext cx="390573" cy="390573"/>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sp>
          <p:nvSpPr>
            <p:cNvPr id="21" name="PA_MH_Number_1">
              <a:hlinkClick r:id="rId13" action="ppaction://hlinksldjump"/>
            </p:cNvPr>
            <p:cNvSpPr/>
            <p:nvPr>
              <p:custDataLst>
                <p:tags r:id="rId8"/>
              </p:custDataLst>
            </p:nvPr>
          </p:nvSpPr>
          <p:spPr>
            <a:xfrm>
              <a:off x="4204065" y="1492324"/>
              <a:ext cx="400445" cy="384163"/>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03</a:t>
              </a:r>
              <a:endParaRPr lang="zh-CN" altLang="en-US" sz="1600" b="1" dirty="0">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spTree>
    <p:custDataLst>
      <p:tags r:id="rId2"/>
    </p:custDataLst>
    <p:extLst>
      <p:ext uri="{BB962C8B-B14F-4D97-AF65-F5344CB8AC3E}">
        <p14:creationId xmlns:p14="http://schemas.microsoft.com/office/powerpoint/2010/main" val="257252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p:tgtEl>
                                          <p:spTgt spid="18"/>
                                        </p:tgtEl>
                                        <p:attrNameLst>
                                          <p:attrName>ppt_y</p:attrName>
                                        </p:attrNameLst>
                                      </p:cBhvr>
                                      <p:tavLst>
                                        <p:tav tm="0">
                                          <p:val>
                                            <p:strVal val="#ppt_y+#ppt_h*1.125000"/>
                                          </p:val>
                                        </p:tav>
                                        <p:tav tm="100000">
                                          <p:val>
                                            <p:strVal val="#ppt_y"/>
                                          </p:val>
                                        </p:tav>
                                      </p:tavLst>
                                    </p:anim>
                                    <p:animEffect transition="in" filter="wipe(up)">
                                      <p:cBhvr>
                                        <p:cTn id="8" dur="250"/>
                                        <p:tgtEl>
                                          <p:spTgt spid="18"/>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50"/>
                                        <p:tgtEl>
                                          <p:spTgt spid="19"/>
                                        </p:tgtEl>
                                        <p:attrNameLst>
                                          <p:attrName>ppt_y</p:attrName>
                                        </p:attrNameLst>
                                      </p:cBhvr>
                                      <p:tavLst>
                                        <p:tav tm="0">
                                          <p:val>
                                            <p:strVal val="#ppt_y+#ppt_h*1.125000"/>
                                          </p:val>
                                        </p:tav>
                                        <p:tav tm="100000">
                                          <p:val>
                                            <p:strVal val="#ppt_y"/>
                                          </p:val>
                                        </p:tav>
                                      </p:tavLst>
                                    </p:anim>
                                    <p:animEffect transition="in" filter="wipe(up)">
                                      <p:cBhvr>
                                        <p:cTn id="13" dur="250"/>
                                        <p:tgtEl>
                                          <p:spTgt spid="19"/>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250"/>
                                        <p:tgtEl>
                                          <p:spTgt spid="2"/>
                                        </p:tgtEl>
                                        <p:attrNameLst>
                                          <p:attrName>ppt_x</p:attrName>
                                        </p:attrNameLst>
                                      </p:cBhvr>
                                      <p:tavLst>
                                        <p:tav tm="0">
                                          <p:val>
                                            <p:strVal val="#ppt_x-#ppt_w*1.125000"/>
                                          </p:val>
                                        </p:tav>
                                        <p:tav tm="100000">
                                          <p:val>
                                            <p:strVal val="#ppt_x"/>
                                          </p:val>
                                        </p:tav>
                                      </p:tavLst>
                                    </p:anim>
                                    <p:animEffect transition="in" filter="wipe(right)">
                                      <p:cBhvr>
                                        <p:cTn id="31" dur="250"/>
                                        <p:tgtEl>
                                          <p:spTgt spid="2"/>
                                        </p:tgtEl>
                                      </p:cBhvr>
                                    </p:animEffect>
                                  </p:childTnLst>
                                </p:cTn>
                              </p:par>
                            </p:childTnLst>
                          </p:cTn>
                        </p:par>
                        <p:par>
                          <p:cTn id="32" fill="hold">
                            <p:stCondLst>
                              <p:cond delay="125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50"/>
                                        <p:tgtEl>
                                          <p:spTgt spid="6"/>
                                        </p:tgtEl>
                                        <p:attrNameLst>
                                          <p:attrName>ppt_x</p:attrName>
                                        </p:attrNameLst>
                                      </p:cBhvr>
                                      <p:tavLst>
                                        <p:tav tm="0">
                                          <p:val>
                                            <p:strVal val="#ppt_x-#ppt_w*1.125000"/>
                                          </p:val>
                                        </p:tav>
                                        <p:tav tm="100000">
                                          <p:val>
                                            <p:strVal val="#ppt_x"/>
                                          </p:val>
                                        </p:tav>
                                      </p:tavLst>
                                    </p:anim>
                                    <p:animEffect transition="in" filter="wipe(right)">
                                      <p:cBhvr>
                                        <p:cTn id="36" dur="250"/>
                                        <p:tgtEl>
                                          <p:spTgt spid="6"/>
                                        </p:tgtEl>
                                      </p:cBhvr>
                                    </p:animEffect>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50"/>
                                        <p:tgtEl>
                                          <p:spTgt spid="9"/>
                                        </p:tgtEl>
                                        <p:attrNameLst>
                                          <p:attrName>ppt_y</p:attrName>
                                        </p:attrNameLst>
                                      </p:cBhvr>
                                      <p:tavLst>
                                        <p:tav tm="0">
                                          <p:val>
                                            <p:strVal val="#ppt_y+#ppt_h*1.125000"/>
                                          </p:val>
                                        </p:tav>
                                        <p:tav tm="100000">
                                          <p:val>
                                            <p:strVal val="#ppt_y"/>
                                          </p:val>
                                        </p:tav>
                                      </p:tavLst>
                                    </p:anim>
                                    <p:animEffect transition="in" filter="wipe(up)">
                                      <p:cBhvr>
                                        <p:cTn id="41"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69670"/>
            <a:ext cx="9144000" cy="2092656"/>
          </a:xfrm>
          <a:prstGeom prst="rect">
            <a:avLst/>
          </a:prstGeom>
          <a:solidFill>
            <a:srgbClr val="063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284795" y="1704094"/>
            <a:ext cx="2542352" cy="1167692"/>
          </a:xfrm>
          <a:prstGeom prst="rect">
            <a:avLst/>
          </a:prstGeom>
        </p:spPr>
        <p:txBody>
          <a:bodyPr wrap="square">
            <a:spAutoFit/>
          </a:bodyPr>
          <a:lstStyle/>
          <a:p>
            <a:pPr marL="171450" indent="-171450" algn="r">
              <a:lnSpc>
                <a:spcPct val="150000"/>
              </a:lnSpc>
              <a:buFont typeface="Arial" panose="020B0604020202020204" pitchFamily="34" charset="0"/>
              <a:buChar char="•"/>
            </a:pPr>
            <a:r>
              <a:rPr lang="zh-CN" alt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菜单栏中选择</a:t>
            </a:r>
            <a:r>
              <a:rPr lang="en-US" altLang="zh-CN"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资源管理</a:t>
            </a:r>
            <a:r>
              <a:rPr lang="en-US" altLang="zh-CN"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机构管理 </a:t>
            </a:r>
            <a:r>
              <a:rPr lang="en-US" altLang="zh-CN"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进入机构管理菜单，机构管理能对机构进行新建，编辑，删除等操作</a:t>
            </a:r>
            <a:r>
              <a:rPr lang="en-US" sz="788"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251619" y="3548080"/>
            <a:ext cx="2608704" cy="1170192"/>
          </a:xfrm>
          <a:prstGeom prst="rect">
            <a:avLst/>
          </a:prstGeom>
        </p:spPr>
        <p:txBody>
          <a:bodyPr wrap="square">
            <a:spAutoFit/>
          </a:bodyPr>
          <a:lstStyle/>
          <a:p>
            <a:pPr marL="171450" indent="-171450" algn="r">
              <a:lnSpc>
                <a:spcPct val="150000"/>
              </a:lnSpc>
              <a:buFont typeface="Arial" panose="020B0604020202020204" pitchFamily="34" charset="0"/>
              <a:buChar char="•"/>
            </a:pPr>
            <a:r>
              <a:rPr lang="zh-CN" altLang="en-US" sz="1200" b="1" dirty="0">
                <a:solidFill>
                  <a:srgbClr val="063D8D"/>
                </a:solidFill>
                <a:latin typeface="Open Sans" panose="020B0606030504020204" pitchFamily="34" charset="0"/>
                <a:ea typeface="Open Sans" panose="020B0606030504020204" pitchFamily="34" charset="0"/>
                <a:cs typeface="Open Sans" panose="020B0606030504020204" pitchFamily="34" charset="0"/>
              </a:rPr>
              <a:t>菜单栏中选择</a:t>
            </a:r>
            <a:r>
              <a:rPr lang="en-US" altLang="zh-CN" sz="1200" b="1"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dirty="0">
                <a:solidFill>
                  <a:srgbClr val="063D8D"/>
                </a:solidFill>
                <a:latin typeface="Open Sans" panose="020B0606030504020204" pitchFamily="34" charset="0"/>
                <a:ea typeface="Open Sans" panose="020B0606030504020204" pitchFamily="34" charset="0"/>
                <a:cs typeface="Open Sans" panose="020B0606030504020204" pitchFamily="34" charset="0"/>
              </a:rPr>
              <a:t>资源管理</a:t>
            </a:r>
            <a:r>
              <a:rPr lang="en-US" altLang="zh-CN" sz="1200" b="1"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dirty="0">
                <a:solidFill>
                  <a:srgbClr val="063D8D"/>
                </a:solidFill>
                <a:latin typeface="Open Sans" panose="020B0606030504020204" pitchFamily="34" charset="0"/>
                <a:ea typeface="Open Sans" panose="020B0606030504020204" pitchFamily="34" charset="0"/>
                <a:cs typeface="Open Sans" panose="020B0606030504020204" pitchFamily="34" charset="0"/>
              </a:rPr>
              <a:t>机构管理 </a:t>
            </a:r>
            <a:r>
              <a:rPr lang="en-US" altLang="zh-CN" sz="1200" b="1"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dirty="0">
                <a:solidFill>
                  <a:srgbClr val="063D8D"/>
                </a:solidFill>
                <a:latin typeface="Open Sans" panose="020B0606030504020204" pitchFamily="34" charset="0"/>
                <a:ea typeface="Open Sans" panose="020B0606030504020204" pitchFamily="34" charset="0"/>
                <a:cs typeface="Open Sans" panose="020B0606030504020204" pitchFamily="34" charset="0"/>
              </a:rPr>
              <a:t>进入机构管理菜单，机构管理能对机构进行新建，编辑，删除等操作</a:t>
            </a:r>
          </a:p>
        </p:txBody>
      </p:sp>
      <p:sp>
        <p:nvSpPr>
          <p:cNvPr id="3" name="PA_文本框 1">
            <a:extLst>
              <a:ext uri="{FF2B5EF4-FFF2-40B4-BE49-F238E27FC236}">
                <a16:creationId xmlns:a16="http://schemas.microsoft.com/office/drawing/2014/main" id="{484E8165-FFBC-A51A-AD4E-E65E38F971AB}"/>
              </a:ext>
            </a:extLst>
          </p:cNvPr>
          <p:cNvSpPr txBox="1"/>
          <p:nvPr>
            <p:custDataLst>
              <p:tags r:id="rId1"/>
            </p:custDataLst>
          </p:nvPr>
        </p:nvSpPr>
        <p:spPr>
          <a:xfrm>
            <a:off x="349800" y="270568"/>
            <a:ext cx="3608360"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3.1</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资源管理功能</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机构管理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4" name="矩形 3">
            <a:extLst>
              <a:ext uri="{FF2B5EF4-FFF2-40B4-BE49-F238E27FC236}">
                <a16:creationId xmlns:a16="http://schemas.microsoft.com/office/drawing/2014/main" id="{9D1567BE-9844-49C6-CD31-834C46B11C69}"/>
              </a:ext>
            </a:extLst>
          </p:cNvPr>
          <p:cNvSpPr/>
          <p:nvPr/>
        </p:nvSpPr>
        <p:spPr>
          <a:xfrm>
            <a:off x="476599" y="788641"/>
            <a:ext cx="8334026" cy="1217898"/>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菜单栏中选择</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资源管理</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机构管理 </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进入机构管理菜单，可对机构进行新建，编辑，删除等操作</a:t>
            </a:r>
          </a:p>
          <a:p>
            <a:pPr>
              <a:lnSpc>
                <a:spcPct val="150000"/>
              </a:lnSpc>
            </a:pPr>
            <a:endParaRPr lang="zh-CN" altLang="en-US" sz="1200" dirty="0">
              <a:solidFill>
                <a:srgbClr val="063D8D"/>
              </a:solidFill>
            </a:endParaRPr>
          </a:p>
          <a:p>
            <a:pPr>
              <a:lnSpc>
                <a:spcPct val="150000"/>
              </a:lnSpc>
            </a:pPr>
            <a:endParaRPr lang="zh-CN" altLang="en-US" sz="1200" dirty="0">
              <a:solidFill>
                <a:srgbClr val="063D8D"/>
              </a:solidFill>
            </a:endParaRPr>
          </a:p>
          <a:p>
            <a:pPr>
              <a:lnSpc>
                <a:spcPct val="150000"/>
              </a:lnSpc>
            </a:pPr>
            <a:endParaRPr lang="en-US" altLang="zh-CN" sz="1200" dirty="0">
              <a:solidFill>
                <a:srgbClr val="063D8D"/>
              </a:solidFill>
            </a:endParaRPr>
          </a:p>
        </p:txBody>
      </p:sp>
      <p:grpSp>
        <p:nvGrpSpPr>
          <p:cNvPr id="8" name="组合 7">
            <a:extLst>
              <a:ext uri="{FF2B5EF4-FFF2-40B4-BE49-F238E27FC236}">
                <a16:creationId xmlns:a16="http://schemas.microsoft.com/office/drawing/2014/main" id="{654FFBE7-7139-F52D-AD77-89A376125309}"/>
              </a:ext>
            </a:extLst>
          </p:cNvPr>
          <p:cNvGrpSpPr/>
          <p:nvPr/>
        </p:nvGrpSpPr>
        <p:grpSpPr>
          <a:xfrm>
            <a:off x="3111942" y="1546394"/>
            <a:ext cx="5528821" cy="1535112"/>
            <a:chOff x="-213430" y="2810809"/>
            <a:chExt cx="12362730" cy="3509682"/>
          </a:xfrm>
        </p:grpSpPr>
        <p:grpSp>
          <p:nvGrpSpPr>
            <p:cNvPr id="9" name="组合 8">
              <a:extLst>
                <a:ext uri="{FF2B5EF4-FFF2-40B4-BE49-F238E27FC236}">
                  <a16:creationId xmlns:a16="http://schemas.microsoft.com/office/drawing/2014/main" id="{C6493889-5531-621F-1EBB-0B544FB4F4D8}"/>
                </a:ext>
              </a:extLst>
            </p:cNvPr>
            <p:cNvGrpSpPr/>
            <p:nvPr/>
          </p:nvGrpSpPr>
          <p:grpSpPr>
            <a:xfrm>
              <a:off x="6121903" y="2810809"/>
              <a:ext cx="6027397" cy="3509682"/>
              <a:chOff x="2044574" y="1932801"/>
              <a:chExt cx="6964956" cy="4710557"/>
            </a:xfrm>
          </p:grpSpPr>
          <p:pic>
            <p:nvPicPr>
              <p:cNvPr id="14" name="图片 13">
                <a:extLst>
                  <a:ext uri="{FF2B5EF4-FFF2-40B4-BE49-F238E27FC236}">
                    <a16:creationId xmlns:a16="http://schemas.microsoft.com/office/drawing/2014/main" id="{45CB8CB3-E71F-607F-4385-3D3665DCB190}"/>
                  </a:ext>
                </a:extLst>
              </p:cNvPr>
              <p:cNvPicPr>
                <a:picLocks noChangeAspect="1"/>
              </p:cNvPicPr>
              <p:nvPr/>
            </p:nvPicPr>
            <p:blipFill>
              <a:blip r:embed="rId4"/>
              <a:stretch>
                <a:fillRect/>
              </a:stretch>
            </p:blipFill>
            <p:spPr>
              <a:xfrm>
                <a:off x="2044574" y="1932801"/>
                <a:ext cx="6964956" cy="4710557"/>
              </a:xfrm>
              <a:prstGeom prst="rect">
                <a:avLst/>
              </a:prstGeom>
            </p:spPr>
          </p:pic>
          <p:sp>
            <p:nvSpPr>
              <p:cNvPr id="15" name="矩形 14">
                <a:extLst>
                  <a:ext uri="{FF2B5EF4-FFF2-40B4-BE49-F238E27FC236}">
                    <a16:creationId xmlns:a16="http://schemas.microsoft.com/office/drawing/2014/main" id="{AD323BA9-C59F-6CB5-521E-8E185D7D51FD}"/>
                  </a:ext>
                </a:extLst>
              </p:cNvPr>
              <p:cNvSpPr/>
              <p:nvPr/>
            </p:nvSpPr>
            <p:spPr>
              <a:xfrm>
                <a:off x="2133600" y="2277035"/>
                <a:ext cx="851647" cy="3604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6" name="矩形 15">
                <a:extLst>
                  <a:ext uri="{FF2B5EF4-FFF2-40B4-BE49-F238E27FC236}">
                    <a16:creationId xmlns:a16="http://schemas.microsoft.com/office/drawing/2014/main" id="{16602852-8E8E-568D-ACFF-66FDC117215E}"/>
                  </a:ext>
                </a:extLst>
              </p:cNvPr>
              <p:cNvSpPr/>
              <p:nvPr/>
            </p:nvSpPr>
            <p:spPr>
              <a:xfrm>
                <a:off x="3074273" y="2277035"/>
                <a:ext cx="851647" cy="3604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7" name="矩形 16">
                <a:extLst>
                  <a:ext uri="{FF2B5EF4-FFF2-40B4-BE49-F238E27FC236}">
                    <a16:creationId xmlns:a16="http://schemas.microsoft.com/office/drawing/2014/main" id="{D60A90D1-7E95-AC08-D266-6EEDAA7DEEA0}"/>
                  </a:ext>
                </a:extLst>
              </p:cNvPr>
              <p:cNvSpPr/>
              <p:nvPr/>
            </p:nvSpPr>
            <p:spPr>
              <a:xfrm>
                <a:off x="4014946" y="2277036"/>
                <a:ext cx="851647" cy="3604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pic>
          <p:nvPicPr>
            <p:cNvPr id="10" name="图片 9">
              <a:extLst>
                <a:ext uri="{FF2B5EF4-FFF2-40B4-BE49-F238E27FC236}">
                  <a16:creationId xmlns:a16="http://schemas.microsoft.com/office/drawing/2014/main" id="{B96DEAFA-1E92-A9DF-73BE-D9AA3BA55ED3}"/>
                </a:ext>
              </a:extLst>
            </p:cNvPr>
            <p:cNvPicPr>
              <a:picLocks noChangeAspect="1"/>
            </p:cNvPicPr>
            <p:nvPr/>
          </p:nvPicPr>
          <p:blipFill>
            <a:blip r:embed="rId5"/>
            <a:stretch>
              <a:fillRect/>
            </a:stretch>
          </p:blipFill>
          <p:spPr>
            <a:xfrm>
              <a:off x="-213430" y="2810809"/>
              <a:ext cx="6133139" cy="3509682"/>
            </a:xfrm>
            <a:prstGeom prst="rect">
              <a:avLst/>
            </a:prstGeom>
          </p:spPr>
        </p:pic>
      </p:grpSp>
      <p:grpSp>
        <p:nvGrpSpPr>
          <p:cNvPr id="31" name="组合 30">
            <a:extLst>
              <a:ext uri="{FF2B5EF4-FFF2-40B4-BE49-F238E27FC236}">
                <a16:creationId xmlns:a16="http://schemas.microsoft.com/office/drawing/2014/main" id="{0C21480E-DFFD-69EB-A326-03F406C98FA4}"/>
              </a:ext>
            </a:extLst>
          </p:cNvPr>
          <p:cNvGrpSpPr/>
          <p:nvPr/>
        </p:nvGrpSpPr>
        <p:grpSpPr>
          <a:xfrm>
            <a:off x="3108382" y="3540460"/>
            <a:ext cx="5566836" cy="1394926"/>
            <a:chOff x="3108382" y="3540460"/>
            <a:chExt cx="5566836" cy="1394926"/>
          </a:xfrm>
        </p:grpSpPr>
        <p:pic>
          <p:nvPicPr>
            <p:cNvPr id="29" name="图片 28">
              <a:extLst>
                <a:ext uri="{FF2B5EF4-FFF2-40B4-BE49-F238E27FC236}">
                  <a16:creationId xmlns:a16="http://schemas.microsoft.com/office/drawing/2014/main" id="{6333C5FC-62B1-E4F1-29C9-317A60A2EF0D}"/>
                </a:ext>
              </a:extLst>
            </p:cNvPr>
            <p:cNvPicPr>
              <a:picLocks noChangeAspect="1"/>
            </p:cNvPicPr>
            <p:nvPr/>
          </p:nvPicPr>
          <p:blipFill>
            <a:blip r:embed="rId6"/>
            <a:stretch>
              <a:fillRect/>
            </a:stretch>
          </p:blipFill>
          <p:spPr>
            <a:xfrm>
              <a:off x="3108382" y="3540460"/>
              <a:ext cx="2754023" cy="1387306"/>
            </a:xfrm>
            <a:prstGeom prst="rect">
              <a:avLst/>
            </a:prstGeom>
          </p:spPr>
        </p:pic>
        <p:pic>
          <p:nvPicPr>
            <p:cNvPr id="30" name="图片 29">
              <a:extLst>
                <a:ext uri="{FF2B5EF4-FFF2-40B4-BE49-F238E27FC236}">
                  <a16:creationId xmlns:a16="http://schemas.microsoft.com/office/drawing/2014/main" id="{8EEF022D-1569-1F3F-59B8-06231AB8A3C7}"/>
                </a:ext>
              </a:extLst>
            </p:cNvPr>
            <p:cNvPicPr>
              <a:picLocks noChangeAspect="1"/>
            </p:cNvPicPr>
            <p:nvPr/>
          </p:nvPicPr>
          <p:blipFill>
            <a:blip r:embed="rId7"/>
            <a:stretch>
              <a:fillRect/>
            </a:stretch>
          </p:blipFill>
          <p:spPr>
            <a:xfrm>
              <a:off x="5979665" y="3548080"/>
              <a:ext cx="2695553" cy="1387306"/>
            </a:xfrm>
            <a:prstGeom prst="rect">
              <a:avLst/>
            </a:prstGeom>
          </p:spPr>
        </p:pic>
      </p:grpSp>
    </p:spTree>
    <p:extLst>
      <p:ext uri="{BB962C8B-B14F-4D97-AF65-F5344CB8AC3E}">
        <p14:creationId xmlns:p14="http://schemas.microsoft.com/office/powerpoint/2010/main" val="369446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a:xfrm>
            <a:off x="742950" y="2828925"/>
            <a:ext cx="7636669" cy="0"/>
          </a:xfrm>
          <a:custGeom>
            <a:avLst/>
            <a:gdLst>
              <a:gd name="connsiteX0" fmla="*/ 0 w 10182225"/>
              <a:gd name="connsiteY0" fmla="*/ 0 h 0"/>
              <a:gd name="connsiteX1" fmla="*/ 10182225 w 10182225"/>
              <a:gd name="connsiteY1" fmla="*/ 0 h 0"/>
            </a:gdLst>
            <a:ahLst/>
            <a:cxnLst>
              <a:cxn ang="0">
                <a:pos x="connsiteX0" y="connsiteY0"/>
              </a:cxn>
              <a:cxn ang="0">
                <a:pos x="connsiteX1" y="connsiteY1"/>
              </a:cxn>
            </a:cxnLst>
            <a:rect l="l" t="t" r="r" b="b"/>
            <a:pathLst>
              <a:path w="10182225">
                <a:moveTo>
                  <a:pt x="0" y="0"/>
                </a:moveTo>
                <a:lnTo>
                  <a:pt x="10182225" y="0"/>
                </a:lnTo>
              </a:path>
            </a:pathLst>
          </a:cu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zh-CN" altLang="en-US" dirty="0">
              <a:solidFill>
                <a:prstClr val="white"/>
              </a:solidFill>
              <a:ea typeface="微软雅黑 Light" panose="020B0502040204020203" pitchFamily="34" charset="-122"/>
            </a:endParaRPr>
          </a:p>
        </p:txBody>
      </p:sp>
      <p:sp>
        <p:nvSpPr>
          <p:cNvPr id="3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3387427" y="3166481"/>
            <a:ext cx="1442672" cy="1629357"/>
          </a:xfrm>
          <a:prstGeom prst="rect">
            <a:avLst/>
          </a:prstGeom>
        </p:spPr>
        <p:txBody>
          <a:bodyPr wrap="square">
            <a:spAutoFit/>
          </a:bodyPr>
          <a:lstStyle/>
          <a:p>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菜单栏中选择</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资源管理</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】→【SIM </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卡管理</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进入 </a:t>
            </a:r>
            <a:r>
              <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SIM </a:t>
            </a:r>
            <a:r>
              <a:rPr lang="zh-CN" altLang="en-US"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卡管理菜单</a:t>
            </a:r>
            <a:endParaRPr lang="en-US" altLang="zh-CN" sz="10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788"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zh-CN"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SIM </a:t>
            </a:r>
            <a:r>
              <a:rPr lang="zh-CN" altLang="en-U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卡管理菜单 下设 </a:t>
            </a:r>
            <a:r>
              <a:rPr lang="en-US" altLang="zh-CN"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SIM </a:t>
            </a:r>
            <a:r>
              <a:rPr lang="zh-CN" altLang="en-U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卡管理、套餐资费管理、计费分组管理、流量校准设置四个子菜单</a:t>
            </a:r>
            <a:endParaRPr lang="en-U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200189" y="1005926"/>
            <a:ext cx="1747628" cy="915635"/>
          </a:xfrm>
          <a:prstGeom prst="rect">
            <a:avLst/>
          </a:prstGeom>
        </p:spPr>
        <p:txBody>
          <a:bodyPr wrap="square">
            <a:spAutoFit/>
          </a:bodyPr>
          <a:lstStyle/>
          <a:p>
            <a:pPr algn="r">
              <a:lnSpc>
                <a:spcPct val="200000"/>
              </a:lnSpc>
            </a:pPr>
            <a:r>
              <a:rPr lang="en-US" altLang="zh-CN" sz="11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r>
              <a:rPr lang="zh-CN" altLang="en-US" sz="11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套餐资费管理</a:t>
            </a:r>
            <a:r>
              <a:rPr lang="en-US" altLang="zh-CN" sz="11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altLang="zh-CN"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altLang="zh-CN"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r>
              <a:rPr lang="zh-CN" altLang="en-US" sz="105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可设置</a:t>
            </a:r>
            <a:r>
              <a:rPr lang="en-US" altLang="zh-CN" sz="105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SIM</a:t>
            </a:r>
            <a:r>
              <a:rPr lang="zh-CN" altLang="en-US" sz="105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卡流量套餐，设定套餐名，月租，计费方式，流量上限等内容</a:t>
            </a:r>
            <a:endParaRPr lang="en-US" altLang="zh-CN" sz="105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523734" y="3264319"/>
            <a:ext cx="1080516" cy="1169551"/>
          </a:xfrm>
          <a:prstGeom prst="rect">
            <a:avLst/>
          </a:prstGeom>
        </p:spPr>
        <p:txBody>
          <a:bodyPr wrap="square">
            <a:spAutoFit/>
          </a:bodyPr>
          <a:lstStyle/>
          <a:p>
            <a:pPr>
              <a:lnSpc>
                <a:spcPct val="200000"/>
              </a:lnSpc>
            </a:pPr>
            <a:r>
              <a:rPr lang="en-US" altLang="zh-CN" sz="1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r>
              <a:rPr lang="zh-CN" altLang="en-US" sz="1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计费分组管理</a:t>
            </a:r>
            <a:r>
              <a:rPr lang="en-US" altLang="zh-CN" sz="1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altLang="zh-CN"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altLang="zh-CN"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可绑定</a:t>
            </a:r>
            <a:r>
              <a:rPr lang="en-US" altLang="zh-CN"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SIM</a:t>
            </a:r>
            <a:r>
              <a:rPr lang="zh-CN" altLang="en-U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卡到对应分组，添加分组所用计费规则以及套餐等</a:t>
            </a:r>
            <a:endParaRPr lang="en-US" altLang="zh-CN"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A_文本框 1">
            <a:extLst>
              <a:ext uri="{FF2B5EF4-FFF2-40B4-BE49-F238E27FC236}">
                <a16:creationId xmlns:a16="http://schemas.microsoft.com/office/drawing/2014/main" id="{C38B7285-1DFC-E24E-3D17-6B3EACE29E7B}"/>
              </a:ext>
            </a:extLst>
          </p:cNvPr>
          <p:cNvSpPr txBox="1"/>
          <p:nvPr>
            <p:custDataLst>
              <p:tags r:id="rId1"/>
            </p:custDataLst>
          </p:nvPr>
        </p:nvSpPr>
        <p:spPr>
          <a:xfrm>
            <a:off x="349800" y="270568"/>
            <a:ext cx="3885679"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3.1</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资源管理功能</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 SIM</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卡管理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grpSp>
        <p:nvGrpSpPr>
          <p:cNvPr id="15" name="组合 14">
            <a:extLst>
              <a:ext uri="{FF2B5EF4-FFF2-40B4-BE49-F238E27FC236}">
                <a16:creationId xmlns:a16="http://schemas.microsoft.com/office/drawing/2014/main" id="{4AB1B883-D8A2-D0DE-96BD-28CC2A28E2FD}"/>
              </a:ext>
            </a:extLst>
          </p:cNvPr>
          <p:cNvGrpSpPr/>
          <p:nvPr/>
        </p:nvGrpSpPr>
        <p:grpSpPr>
          <a:xfrm>
            <a:off x="668536" y="2852895"/>
            <a:ext cx="2610864" cy="1891323"/>
            <a:chOff x="508648" y="2858283"/>
            <a:chExt cx="2610864" cy="1891323"/>
          </a:xfrm>
        </p:grpSpPr>
        <p:sp>
          <p:nvSpPr>
            <p:cNvPr id="10" name="Freeform 6"/>
            <p:cNvSpPr>
              <a:spLocks/>
            </p:cNvSpPr>
            <p:nvPr/>
          </p:nvSpPr>
          <p:spPr bwMode="auto">
            <a:xfrm>
              <a:off x="1431817" y="2858283"/>
              <a:ext cx="860822" cy="326231"/>
            </a:xfrm>
            <a:prstGeom prs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18478F"/>
                </a:solidFill>
                <a:latin typeface="Open Sans" panose="020B0606030504020204" pitchFamily="34" charset="0"/>
                <a:ea typeface="微软雅黑 Light" panose="020B0502040204020203" pitchFamily="34" charset="-122"/>
                <a:cs typeface="Open Sans" panose="020B0606030504020204" pitchFamily="34" charset="0"/>
              </a:endParaRPr>
            </a:p>
          </p:txBody>
        </p:sp>
        <p:grpSp>
          <p:nvGrpSpPr>
            <p:cNvPr id="7" name="组合 6">
              <a:extLst>
                <a:ext uri="{FF2B5EF4-FFF2-40B4-BE49-F238E27FC236}">
                  <a16:creationId xmlns:a16="http://schemas.microsoft.com/office/drawing/2014/main" id="{3A2F1D73-9110-A6C2-F04D-D44D57279E58}"/>
                </a:ext>
              </a:extLst>
            </p:cNvPr>
            <p:cNvGrpSpPr/>
            <p:nvPr/>
          </p:nvGrpSpPr>
          <p:grpSpPr>
            <a:xfrm>
              <a:off x="508648" y="3181511"/>
              <a:ext cx="2610864" cy="1568095"/>
              <a:chOff x="1165411" y="2135380"/>
              <a:chExt cx="9861177" cy="3793711"/>
            </a:xfrm>
          </p:grpSpPr>
          <p:pic>
            <p:nvPicPr>
              <p:cNvPr id="8" name="图片 7">
                <a:extLst>
                  <a:ext uri="{FF2B5EF4-FFF2-40B4-BE49-F238E27FC236}">
                    <a16:creationId xmlns:a16="http://schemas.microsoft.com/office/drawing/2014/main" id="{F43E3056-01C1-8830-B8D9-64EAF9368FD8}"/>
                  </a:ext>
                </a:extLst>
              </p:cNvPr>
              <p:cNvPicPr>
                <a:picLocks noChangeAspect="1"/>
              </p:cNvPicPr>
              <p:nvPr/>
            </p:nvPicPr>
            <p:blipFill>
              <a:blip r:embed="rId4"/>
              <a:stretch>
                <a:fillRect/>
              </a:stretch>
            </p:blipFill>
            <p:spPr>
              <a:xfrm>
                <a:off x="1165411" y="2135380"/>
                <a:ext cx="9861177" cy="3793711"/>
              </a:xfrm>
              <a:prstGeom prst="rect">
                <a:avLst/>
              </a:prstGeom>
            </p:spPr>
          </p:pic>
          <p:sp>
            <p:nvSpPr>
              <p:cNvPr id="9" name="矩形 8">
                <a:extLst>
                  <a:ext uri="{FF2B5EF4-FFF2-40B4-BE49-F238E27FC236}">
                    <a16:creationId xmlns:a16="http://schemas.microsoft.com/office/drawing/2014/main" id="{E267053E-53EE-1338-8B44-A66E6A4FEE73}"/>
                  </a:ext>
                </a:extLst>
              </p:cNvPr>
              <p:cNvSpPr/>
              <p:nvPr/>
            </p:nvSpPr>
            <p:spPr>
              <a:xfrm>
                <a:off x="1192306" y="2348753"/>
                <a:ext cx="2519082"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a:extLst>
              <a:ext uri="{FF2B5EF4-FFF2-40B4-BE49-F238E27FC236}">
                <a16:creationId xmlns:a16="http://schemas.microsoft.com/office/drawing/2014/main" id="{4619986B-D32E-6BAD-3B2D-1ECB7AB9D63A}"/>
              </a:ext>
            </a:extLst>
          </p:cNvPr>
          <p:cNvGrpSpPr/>
          <p:nvPr/>
        </p:nvGrpSpPr>
        <p:grpSpPr>
          <a:xfrm>
            <a:off x="2938292" y="891319"/>
            <a:ext cx="2701796" cy="1913372"/>
            <a:chOff x="2102782" y="898732"/>
            <a:chExt cx="2701796" cy="1913372"/>
          </a:xfrm>
        </p:grpSpPr>
        <p:sp>
          <p:nvSpPr>
            <p:cNvPr id="13" name="Freeform 6"/>
            <p:cNvSpPr>
              <a:spLocks/>
            </p:cNvSpPr>
            <p:nvPr/>
          </p:nvSpPr>
          <p:spPr bwMode="auto">
            <a:xfrm rot="10800000">
              <a:off x="3032795" y="2485873"/>
              <a:ext cx="860822" cy="326231"/>
            </a:xfrm>
            <a:prstGeom prs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18478F"/>
                </a:solidFill>
                <a:latin typeface="Open Sans" panose="020B0606030504020204" pitchFamily="34" charset="0"/>
                <a:ea typeface="微软雅黑 Light" panose="020B0502040204020203" pitchFamily="34" charset="-122"/>
                <a:cs typeface="Open Sans" panose="020B0606030504020204" pitchFamily="34" charset="0"/>
              </a:endParaRPr>
            </a:p>
          </p:txBody>
        </p:sp>
        <p:pic>
          <p:nvPicPr>
            <p:cNvPr id="16" name="图片 15">
              <a:extLst>
                <a:ext uri="{FF2B5EF4-FFF2-40B4-BE49-F238E27FC236}">
                  <a16:creationId xmlns:a16="http://schemas.microsoft.com/office/drawing/2014/main" id="{B6DA013F-2E2C-7464-9F9C-5ADA998154C3}"/>
                </a:ext>
              </a:extLst>
            </p:cNvPr>
            <p:cNvPicPr>
              <a:picLocks noChangeAspect="1"/>
            </p:cNvPicPr>
            <p:nvPr/>
          </p:nvPicPr>
          <p:blipFill rotWithShape="1">
            <a:blip r:embed="rId5"/>
            <a:srcRect t="1" r="16926" b="17892"/>
            <a:stretch/>
          </p:blipFill>
          <p:spPr>
            <a:xfrm>
              <a:off x="2102782" y="898732"/>
              <a:ext cx="2701796" cy="1568091"/>
            </a:xfrm>
            <a:prstGeom prst="rect">
              <a:avLst/>
            </a:prstGeom>
          </p:spPr>
        </p:pic>
      </p:grpSp>
      <p:grpSp>
        <p:nvGrpSpPr>
          <p:cNvPr id="24" name="组合 23">
            <a:extLst>
              <a:ext uri="{FF2B5EF4-FFF2-40B4-BE49-F238E27FC236}">
                <a16:creationId xmlns:a16="http://schemas.microsoft.com/office/drawing/2014/main" id="{E43F43AD-6CBE-29DC-23E7-9CE60D4E833C}"/>
              </a:ext>
            </a:extLst>
          </p:cNvPr>
          <p:cNvGrpSpPr/>
          <p:nvPr/>
        </p:nvGrpSpPr>
        <p:grpSpPr>
          <a:xfrm>
            <a:off x="5018087" y="2836539"/>
            <a:ext cx="2505647" cy="1880092"/>
            <a:chOff x="4713287" y="2846861"/>
            <a:chExt cx="2505647" cy="1880092"/>
          </a:xfrm>
        </p:grpSpPr>
        <p:sp>
          <p:nvSpPr>
            <p:cNvPr id="20" name="Freeform 6"/>
            <p:cNvSpPr>
              <a:spLocks/>
            </p:cNvSpPr>
            <p:nvPr/>
          </p:nvSpPr>
          <p:spPr bwMode="auto">
            <a:xfrm>
              <a:off x="5468800" y="2846861"/>
              <a:ext cx="860822" cy="326231"/>
            </a:xfrm>
            <a:prstGeom prs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chemeClr val="accent1">
                    <a:lumMod val="20000"/>
                    <a:lumOff val="80000"/>
                  </a:schemeClr>
                </a:solidFill>
                <a:latin typeface="Open Sans" panose="020B0606030504020204" pitchFamily="34" charset="0"/>
                <a:ea typeface="微软雅黑 Light" panose="020B0502040204020203" pitchFamily="34" charset="-122"/>
                <a:cs typeface="Open Sans" panose="020B0606030504020204" pitchFamily="34" charset="0"/>
              </a:endParaRPr>
            </a:p>
          </p:txBody>
        </p:sp>
        <p:pic>
          <p:nvPicPr>
            <p:cNvPr id="18" name="图片 17">
              <a:extLst>
                <a:ext uri="{FF2B5EF4-FFF2-40B4-BE49-F238E27FC236}">
                  <a16:creationId xmlns:a16="http://schemas.microsoft.com/office/drawing/2014/main" id="{FFB53B9B-13D3-0EB3-6CC6-ABE6B1681275}"/>
                </a:ext>
              </a:extLst>
            </p:cNvPr>
            <p:cNvPicPr>
              <a:picLocks noChangeAspect="1"/>
            </p:cNvPicPr>
            <p:nvPr/>
          </p:nvPicPr>
          <p:blipFill>
            <a:blip r:embed="rId6"/>
            <a:stretch>
              <a:fillRect/>
            </a:stretch>
          </p:blipFill>
          <p:spPr>
            <a:xfrm>
              <a:off x="4713287" y="3191028"/>
              <a:ext cx="2505647" cy="1535925"/>
            </a:xfrm>
            <a:prstGeom prst="rect">
              <a:avLst/>
            </a:prstGeom>
          </p:spPr>
        </p:pic>
      </p:grpSp>
    </p:spTree>
    <p:extLst>
      <p:ext uri="{BB962C8B-B14F-4D97-AF65-F5344CB8AC3E}">
        <p14:creationId xmlns:p14="http://schemas.microsoft.com/office/powerpoint/2010/main" val="18931788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1+#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up)">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1">
            <a:extLst>
              <a:ext uri="{FF2B5EF4-FFF2-40B4-BE49-F238E27FC236}">
                <a16:creationId xmlns:a16="http://schemas.microsoft.com/office/drawing/2014/main" id="{C38B7285-1DFC-E24E-3D17-6B3EACE29E7B}"/>
              </a:ext>
            </a:extLst>
          </p:cNvPr>
          <p:cNvSpPr txBox="1"/>
          <p:nvPr>
            <p:custDataLst>
              <p:tags r:id="rId1"/>
            </p:custDataLst>
          </p:nvPr>
        </p:nvSpPr>
        <p:spPr>
          <a:xfrm>
            <a:off x="349800" y="270568"/>
            <a:ext cx="4839466"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3.1</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资源管理功能</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资源数据导入导出</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21" name="矩形 20">
            <a:extLst>
              <a:ext uri="{FF2B5EF4-FFF2-40B4-BE49-F238E27FC236}">
                <a16:creationId xmlns:a16="http://schemas.microsoft.com/office/drawing/2014/main" id="{8F02D3DA-C7BE-1265-9E5F-B6B6A575B958}"/>
              </a:ext>
            </a:extLst>
          </p:cNvPr>
          <p:cNvSpPr/>
          <p:nvPr/>
        </p:nvSpPr>
        <p:spPr>
          <a:xfrm>
            <a:off x="495705" y="805134"/>
            <a:ext cx="8152590" cy="1910395"/>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菜单栏中选择</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资源数据导入导出</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进入 资源数据导入菜单，可导出模板，按格式修改后导入，实现批量数据的导入，简化运维管理</a:t>
            </a:r>
          </a:p>
          <a:p>
            <a:pPr>
              <a:lnSpc>
                <a:spcPct val="150000"/>
              </a:lnSpc>
            </a:pPr>
            <a:endPar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zh-CN" altLang="en-US" sz="1200" dirty="0">
              <a:solidFill>
                <a:srgbClr val="063D8D"/>
              </a:solidFill>
            </a:endParaRPr>
          </a:p>
          <a:p>
            <a:pPr>
              <a:lnSpc>
                <a:spcPct val="150000"/>
              </a:lnSpc>
            </a:pPr>
            <a:endParaRPr lang="en-US" altLang="zh-CN" sz="1200" dirty="0">
              <a:solidFill>
                <a:srgbClr val="063D8D"/>
              </a:solidFill>
            </a:endParaRPr>
          </a:p>
        </p:txBody>
      </p:sp>
      <p:grpSp>
        <p:nvGrpSpPr>
          <p:cNvPr id="28" name="组合 27">
            <a:extLst>
              <a:ext uri="{FF2B5EF4-FFF2-40B4-BE49-F238E27FC236}">
                <a16:creationId xmlns:a16="http://schemas.microsoft.com/office/drawing/2014/main" id="{8CB21C89-BEEF-358C-051C-1810DC4E7A5F}"/>
              </a:ext>
            </a:extLst>
          </p:cNvPr>
          <p:cNvGrpSpPr/>
          <p:nvPr/>
        </p:nvGrpSpPr>
        <p:grpSpPr>
          <a:xfrm>
            <a:off x="495705" y="1633104"/>
            <a:ext cx="5428845" cy="2977136"/>
            <a:chOff x="495705" y="1633104"/>
            <a:chExt cx="5428845" cy="2977136"/>
          </a:xfrm>
        </p:grpSpPr>
        <p:grpSp>
          <p:nvGrpSpPr>
            <p:cNvPr id="22" name="组合 21">
              <a:extLst>
                <a:ext uri="{FF2B5EF4-FFF2-40B4-BE49-F238E27FC236}">
                  <a16:creationId xmlns:a16="http://schemas.microsoft.com/office/drawing/2014/main" id="{116A80AD-97A4-81B7-2CD9-DAB387B217AD}"/>
                </a:ext>
              </a:extLst>
            </p:cNvPr>
            <p:cNvGrpSpPr/>
            <p:nvPr/>
          </p:nvGrpSpPr>
          <p:grpSpPr>
            <a:xfrm>
              <a:off x="503239" y="1633104"/>
              <a:ext cx="5421311" cy="1294246"/>
              <a:chOff x="-152961" y="3152955"/>
              <a:chExt cx="12525656" cy="3852682"/>
            </a:xfrm>
          </p:grpSpPr>
          <p:pic>
            <p:nvPicPr>
              <p:cNvPr id="23" name="图片 22">
                <a:extLst>
                  <a:ext uri="{FF2B5EF4-FFF2-40B4-BE49-F238E27FC236}">
                    <a16:creationId xmlns:a16="http://schemas.microsoft.com/office/drawing/2014/main" id="{244545CD-60D5-A139-7DA7-08BE8BCD8075}"/>
                  </a:ext>
                </a:extLst>
              </p:cNvPr>
              <p:cNvPicPr>
                <a:picLocks noChangeAspect="1"/>
              </p:cNvPicPr>
              <p:nvPr/>
            </p:nvPicPr>
            <p:blipFill>
              <a:blip r:embed="rId4"/>
              <a:stretch>
                <a:fillRect/>
              </a:stretch>
            </p:blipFill>
            <p:spPr>
              <a:xfrm>
                <a:off x="-152961" y="3152955"/>
                <a:ext cx="5492003" cy="3792451"/>
              </a:xfrm>
              <a:prstGeom prst="rect">
                <a:avLst/>
              </a:prstGeom>
            </p:spPr>
          </p:pic>
          <p:pic>
            <p:nvPicPr>
              <p:cNvPr id="25" name="图片 24">
                <a:extLst>
                  <a:ext uri="{FF2B5EF4-FFF2-40B4-BE49-F238E27FC236}">
                    <a16:creationId xmlns:a16="http://schemas.microsoft.com/office/drawing/2014/main" id="{E77B13A9-7394-B582-F237-68F9803E2390}"/>
                  </a:ext>
                </a:extLst>
              </p:cNvPr>
              <p:cNvPicPr>
                <a:picLocks noChangeAspect="1"/>
              </p:cNvPicPr>
              <p:nvPr/>
            </p:nvPicPr>
            <p:blipFill>
              <a:blip r:embed="rId5"/>
              <a:stretch>
                <a:fillRect/>
              </a:stretch>
            </p:blipFill>
            <p:spPr>
              <a:xfrm>
                <a:off x="5339042" y="3186087"/>
                <a:ext cx="7033653" cy="3819550"/>
              </a:xfrm>
              <a:prstGeom prst="rect">
                <a:avLst/>
              </a:prstGeom>
            </p:spPr>
          </p:pic>
        </p:grpSp>
        <p:pic>
          <p:nvPicPr>
            <p:cNvPr id="26" name="图片 25">
              <a:extLst>
                <a:ext uri="{FF2B5EF4-FFF2-40B4-BE49-F238E27FC236}">
                  <a16:creationId xmlns:a16="http://schemas.microsoft.com/office/drawing/2014/main" id="{63CE39C3-CC0C-1CF4-DABB-1D6F9A4E35C8}"/>
                </a:ext>
              </a:extLst>
            </p:cNvPr>
            <p:cNvPicPr>
              <a:picLocks noChangeAspect="1"/>
            </p:cNvPicPr>
            <p:nvPr/>
          </p:nvPicPr>
          <p:blipFill>
            <a:blip r:embed="rId6"/>
            <a:stretch>
              <a:fillRect/>
            </a:stretch>
          </p:blipFill>
          <p:spPr>
            <a:xfrm>
              <a:off x="495705" y="3035481"/>
              <a:ext cx="5421542" cy="1574759"/>
            </a:xfrm>
            <a:prstGeom prst="rect">
              <a:avLst/>
            </a:prstGeom>
          </p:spPr>
        </p:pic>
      </p:grpSp>
      <p:sp>
        <p:nvSpPr>
          <p:cNvPr id="27" name="矩形 26">
            <a:extLst>
              <a:ext uri="{FF2B5EF4-FFF2-40B4-BE49-F238E27FC236}">
                <a16:creationId xmlns:a16="http://schemas.microsoft.com/office/drawing/2014/main" id="{BB57D2BB-EA6C-D853-BD7D-33FFDC136956}"/>
              </a:ext>
            </a:extLst>
          </p:cNvPr>
          <p:cNvSpPr/>
          <p:nvPr/>
        </p:nvSpPr>
        <p:spPr>
          <a:xfrm>
            <a:off x="6048558" y="1598491"/>
            <a:ext cx="2468426" cy="224862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打开完整数据模板将模板中带*号的内容按照各地实际情况填写完整，并保存数据</a:t>
            </a:r>
          </a:p>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填写完整材料后回到</a:t>
            </a:r>
            <a:r>
              <a:rPr lang="en-US" altLang="zh-CN" sz="1050" dirty="0">
                <a:solidFill>
                  <a:schemeClr val="tx1">
                    <a:lumMod val="85000"/>
                    <a:lumOff val="15000"/>
                  </a:schemeClr>
                </a:solidFill>
              </a:rPr>
              <a:t>MCC</a:t>
            </a:r>
            <a:r>
              <a:rPr lang="zh-CN" altLang="en-US" sz="1050" dirty="0">
                <a:solidFill>
                  <a:schemeClr val="tx1">
                    <a:lumMod val="85000"/>
                    <a:lumOff val="15000"/>
                  </a:schemeClr>
                </a:solidFill>
              </a:rPr>
              <a:t>的</a:t>
            </a:r>
            <a:r>
              <a:rPr lang="en-US" altLang="zh-CN" sz="1050" dirty="0">
                <a:solidFill>
                  <a:schemeClr val="tx1">
                    <a:lumMod val="85000"/>
                    <a:lumOff val="15000"/>
                  </a:schemeClr>
                </a:solidFill>
              </a:rPr>
              <a:t>WEB</a:t>
            </a:r>
            <a:r>
              <a:rPr lang="zh-CN" altLang="en-US" sz="1050" dirty="0">
                <a:solidFill>
                  <a:schemeClr val="tx1">
                    <a:lumMod val="85000"/>
                    <a:lumOff val="15000"/>
                  </a:schemeClr>
                </a:solidFill>
              </a:rPr>
              <a:t>界面，选择浏览找到填写完整的表格导入到</a:t>
            </a:r>
            <a:r>
              <a:rPr lang="en-US" altLang="zh-CN" sz="1050" dirty="0">
                <a:solidFill>
                  <a:schemeClr val="tx1">
                    <a:lumMod val="85000"/>
                    <a:lumOff val="15000"/>
                  </a:schemeClr>
                </a:solidFill>
              </a:rPr>
              <a:t>MCC</a:t>
            </a:r>
            <a:r>
              <a:rPr lang="zh-CN" altLang="en-US" sz="1050" dirty="0">
                <a:solidFill>
                  <a:schemeClr val="tx1">
                    <a:lumMod val="85000"/>
                    <a:lumOff val="15000"/>
                  </a:schemeClr>
                </a:solidFill>
              </a:rPr>
              <a:t>服务器当中，点击导入，将会跳转到数据处理结果界面。</a:t>
            </a:r>
          </a:p>
          <a:p>
            <a:pPr marL="171450" indent="-171450">
              <a:lnSpc>
                <a:spcPct val="150000"/>
              </a:lnSpc>
              <a:buFont typeface="Arial" panose="020B0604020202020204" pitchFamily="34" charset="0"/>
              <a:buChar char="•"/>
            </a:pPr>
            <a:endParaRPr lang="zh-CN" altLang="en-US" sz="1050" dirty="0">
              <a:solidFill>
                <a:schemeClr val="tx1">
                  <a:lumMod val="85000"/>
                  <a:lumOff val="15000"/>
                </a:schemeClr>
              </a:solidFill>
            </a:endParaRPr>
          </a:p>
          <a:p>
            <a:pPr marL="171450" indent="-171450">
              <a:lnSpc>
                <a:spcPct val="150000"/>
              </a:lnSpc>
              <a:buFont typeface="Arial" panose="020B0604020202020204" pitchFamily="34" charset="0"/>
              <a:buChar char="•"/>
            </a:pPr>
            <a:endParaRPr lang="zh-CN" altLang="en-US" sz="1050" dirty="0">
              <a:solidFill>
                <a:schemeClr val="tx1">
                  <a:lumMod val="85000"/>
                  <a:lumOff val="15000"/>
                </a:schemeClr>
              </a:solidFill>
            </a:endParaRPr>
          </a:p>
        </p:txBody>
      </p:sp>
    </p:spTree>
    <p:extLst>
      <p:ext uri="{BB962C8B-B14F-4D97-AF65-F5344CB8AC3E}">
        <p14:creationId xmlns:p14="http://schemas.microsoft.com/office/powerpoint/2010/main" val="27548040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1">
            <a:extLst>
              <a:ext uri="{FF2B5EF4-FFF2-40B4-BE49-F238E27FC236}">
                <a16:creationId xmlns:a16="http://schemas.microsoft.com/office/drawing/2014/main" id="{C38B7285-1DFC-E24E-3D17-6B3EACE29E7B}"/>
              </a:ext>
            </a:extLst>
          </p:cNvPr>
          <p:cNvSpPr txBox="1"/>
          <p:nvPr>
            <p:custDataLst>
              <p:tags r:id="rId1"/>
            </p:custDataLst>
          </p:nvPr>
        </p:nvSpPr>
        <p:spPr>
          <a:xfrm>
            <a:off x="349800" y="270568"/>
            <a:ext cx="4916410" cy="738664"/>
          </a:xfrm>
          <a:prstGeom prst="rect">
            <a:avLst/>
          </a:prstGeom>
          <a:noFill/>
        </p:spPr>
        <p:txBody>
          <a:bodyPr wrap="squar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3.2</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 配置管理功能功能</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设备配置管理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a:p>
            <a:pPr>
              <a:lnSpc>
                <a:spcPts val="2700"/>
              </a:lnSpc>
            </a:pP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27" name="矩形 26">
            <a:extLst>
              <a:ext uri="{FF2B5EF4-FFF2-40B4-BE49-F238E27FC236}">
                <a16:creationId xmlns:a16="http://schemas.microsoft.com/office/drawing/2014/main" id="{BB57D2BB-EA6C-D853-BD7D-33FFDC136956}"/>
              </a:ext>
            </a:extLst>
          </p:cNvPr>
          <p:cNvSpPr/>
          <p:nvPr/>
        </p:nvSpPr>
        <p:spPr>
          <a:xfrm>
            <a:off x="4171583" y="1473189"/>
            <a:ext cx="4648017" cy="1518877"/>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dirty="0">
                <a:solidFill>
                  <a:schemeClr val="tx1">
                    <a:lumMod val="85000"/>
                    <a:lumOff val="15000"/>
                  </a:schemeClr>
                </a:solidFill>
              </a:rPr>
              <a:t>【</a:t>
            </a:r>
            <a:r>
              <a:rPr lang="zh-CN" altLang="en-US" sz="1050" dirty="0">
                <a:solidFill>
                  <a:schemeClr val="tx1">
                    <a:lumMod val="85000"/>
                    <a:lumOff val="15000"/>
                  </a:schemeClr>
                </a:solidFill>
              </a:rPr>
              <a:t>默认配置管理</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可依据设备型号选择不同配置文件进行设备的默认配置添加。</a:t>
            </a:r>
            <a:endParaRPr lang="en-US" altLang="zh-CN" sz="1050" dirty="0">
              <a:solidFill>
                <a:schemeClr val="tx1">
                  <a:lumMod val="85000"/>
                  <a:lumOff val="15000"/>
                </a:schemeClr>
              </a:solidFill>
            </a:endParaRPr>
          </a:p>
          <a:p>
            <a:pPr marL="171450" indent="-171450">
              <a:lnSpc>
                <a:spcPct val="150000"/>
              </a:lnSpc>
              <a:buFont typeface="Arial" panose="020B0604020202020204" pitchFamily="34" charset="0"/>
              <a:buChar char="•"/>
            </a:pPr>
            <a:r>
              <a:rPr lang="en-US" altLang="zh-CN" sz="1050" dirty="0">
                <a:solidFill>
                  <a:schemeClr val="tx1">
                    <a:lumMod val="85000"/>
                    <a:lumOff val="15000"/>
                  </a:schemeClr>
                </a:solidFill>
              </a:rPr>
              <a:t>【</a:t>
            </a:r>
            <a:r>
              <a:rPr lang="zh-CN" altLang="en-US" sz="1050" dirty="0">
                <a:solidFill>
                  <a:schemeClr val="tx1">
                    <a:lumMod val="85000"/>
                    <a:lumOff val="15000"/>
                  </a:schemeClr>
                </a:solidFill>
              </a:rPr>
              <a:t>批量配置</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批量对设备进行配置，降低日常运维中设备配置变更难度。</a:t>
            </a:r>
            <a:endParaRPr lang="en-US" altLang="zh-CN" sz="1050" dirty="0">
              <a:solidFill>
                <a:schemeClr val="tx1">
                  <a:lumMod val="85000"/>
                  <a:lumOff val="15000"/>
                </a:schemeClr>
              </a:solidFill>
            </a:endParaRPr>
          </a:p>
          <a:p>
            <a:pPr marL="171450" indent="-171450">
              <a:lnSpc>
                <a:spcPct val="150000"/>
              </a:lnSpc>
              <a:buFont typeface="Arial" panose="020B0604020202020204" pitchFamily="34" charset="0"/>
              <a:buChar char="•"/>
            </a:pPr>
            <a:r>
              <a:rPr lang="en-US" altLang="zh-CN" sz="1050" dirty="0">
                <a:solidFill>
                  <a:schemeClr val="tx1">
                    <a:lumMod val="85000"/>
                    <a:lumOff val="15000"/>
                  </a:schemeClr>
                </a:solidFill>
              </a:rPr>
              <a:t>【</a:t>
            </a:r>
            <a:r>
              <a:rPr lang="zh-CN" altLang="en-US" sz="1050" dirty="0">
                <a:solidFill>
                  <a:schemeClr val="tx1">
                    <a:lumMod val="85000"/>
                    <a:lumOff val="15000"/>
                  </a:schemeClr>
                </a:solidFill>
              </a:rPr>
              <a:t>查看</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修改配置</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查看、修改通过</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批量配置</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为设备生成的配置</a:t>
            </a:r>
            <a:endParaRPr lang="en-US" altLang="zh-CN" sz="1050" dirty="0">
              <a:solidFill>
                <a:schemeClr val="tx1">
                  <a:lumMod val="85000"/>
                  <a:lumOff val="15000"/>
                </a:schemeClr>
              </a:solidFill>
            </a:endParaRPr>
          </a:p>
          <a:p>
            <a:pPr marL="171450" indent="-171450">
              <a:lnSpc>
                <a:spcPct val="150000"/>
              </a:lnSpc>
              <a:buFont typeface="Arial" panose="020B0604020202020204" pitchFamily="34" charset="0"/>
              <a:buChar char="•"/>
            </a:pPr>
            <a:r>
              <a:rPr lang="en-US" altLang="zh-CN" sz="1050" dirty="0">
                <a:solidFill>
                  <a:schemeClr val="tx1">
                    <a:lumMod val="85000"/>
                    <a:lumOff val="15000"/>
                  </a:schemeClr>
                </a:solidFill>
              </a:rPr>
              <a:t>【</a:t>
            </a:r>
            <a:r>
              <a:rPr lang="zh-CN" altLang="en-US" sz="1050" dirty="0">
                <a:solidFill>
                  <a:schemeClr val="tx1">
                    <a:lumMod val="85000"/>
                    <a:lumOff val="15000"/>
                  </a:schemeClr>
                </a:solidFill>
              </a:rPr>
              <a:t>镜像管理</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对设备型号下发软件版本实现软件版本管理</a:t>
            </a:r>
            <a:endParaRPr lang="en-US" altLang="zh-CN" sz="1050" dirty="0">
              <a:solidFill>
                <a:schemeClr val="tx1">
                  <a:lumMod val="85000"/>
                  <a:lumOff val="15000"/>
                </a:schemeClr>
              </a:solidFill>
            </a:endParaRPr>
          </a:p>
          <a:p>
            <a:pPr marL="171450" indent="-171450">
              <a:lnSpc>
                <a:spcPct val="150000"/>
              </a:lnSpc>
              <a:buFont typeface="Arial" panose="020B0604020202020204" pitchFamily="34" charset="0"/>
              <a:buChar char="•"/>
            </a:pPr>
            <a:r>
              <a:rPr lang="en-US" altLang="zh-CN" sz="1050" dirty="0">
                <a:solidFill>
                  <a:schemeClr val="tx1">
                    <a:lumMod val="85000"/>
                    <a:lumOff val="15000"/>
                  </a:schemeClr>
                </a:solidFill>
              </a:rPr>
              <a:t>【</a:t>
            </a:r>
            <a:r>
              <a:rPr lang="zh-CN" altLang="en-US" sz="1050" dirty="0">
                <a:solidFill>
                  <a:schemeClr val="tx1">
                    <a:lumMod val="85000"/>
                    <a:lumOff val="15000"/>
                  </a:schemeClr>
                </a:solidFill>
              </a:rPr>
              <a:t>指定配置</a:t>
            </a:r>
            <a:r>
              <a:rPr lang="en-US" altLang="zh-CN" sz="1050" dirty="0">
                <a:solidFill>
                  <a:schemeClr val="tx1">
                    <a:lumMod val="85000"/>
                    <a:lumOff val="15000"/>
                  </a:schemeClr>
                </a:solidFill>
              </a:rPr>
              <a:t>】</a:t>
            </a:r>
            <a:r>
              <a:rPr lang="zh-CN" altLang="en-US" sz="1050" dirty="0">
                <a:solidFill>
                  <a:schemeClr val="tx1">
                    <a:lumMod val="85000"/>
                    <a:lumOff val="15000"/>
                  </a:schemeClr>
                </a:solidFill>
              </a:rPr>
              <a:t>通将量配置生成的配置复制给其他设备或其他机构</a:t>
            </a:r>
          </a:p>
        </p:txBody>
      </p:sp>
      <p:pic>
        <p:nvPicPr>
          <p:cNvPr id="2" name="图片 1">
            <a:extLst>
              <a:ext uri="{FF2B5EF4-FFF2-40B4-BE49-F238E27FC236}">
                <a16:creationId xmlns:a16="http://schemas.microsoft.com/office/drawing/2014/main" id="{377057B7-DFCE-7808-3FC8-046B1541A58E}"/>
              </a:ext>
            </a:extLst>
          </p:cNvPr>
          <p:cNvPicPr>
            <a:picLocks noChangeAspect="1"/>
          </p:cNvPicPr>
          <p:nvPr/>
        </p:nvPicPr>
        <p:blipFill>
          <a:blip r:embed="rId4"/>
          <a:stretch>
            <a:fillRect/>
          </a:stretch>
        </p:blipFill>
        <p:spPr>
          <a:xfrm>
            <a:off x="550161" y="1009232"/>
            <a:ext cx="3167062" cy="1953235"/>
          </a:xfrm>
          <a:prstGeom prst="rect">
            <a:avLst/>
          </a:prstGeom>
        </p:spPr>
      </p:pic>
      <p:pic>
        <p:nvPicPr>
          <p:cNvPr id="3" name="图片 2">
            <a:extLst>
              <a:ext uri="{FF2B5EF4-FFF2-40B4-BE49-F238E27FC236}">
                <a16:creationId xmlns:a16="http://schemas.microsoft.com/office/drawing/2014/main" id="{EA96E908-80F5-D9B0-929F-4FCF0A44996E}"/>
              </a:ext>
            </a:extLst>
          </p:cNvPr>
          <p:cNvPicPr>
            <a:picLocks noChangeAspect="1"/>
          </p:cNvPicPr>
          <p:nvPr/>
        </p:nvPicPr>
        <p:blipFill rotWithShape="1">
          <a:blip r:embed="rId5"/>
          <a:srcRect r="22327"/>
          <a:stretch/>
        </p:blipFill>
        <p:spPr>
          <a:xfrm>
            <a:off x="503238" y="3200385"/>
            <a:ext cx="2026552" cy="1125191"/>
          </a:xfrm>
          <a:prstGeom prst="rect">
            <a:avLst/>
          </a:prstGeom>
        </p:spPr>
      </p:pic>
      <p:pic>
        <p:nvPicPr>
          <p:cNvPr id="4" name="图片 3">
            <a:extLst>
              <a:ext uri="{FF2B5EF4-FFF2-40B4-BE49-F238E27FC236}">
                <a16:creationId xmlns:a16="http://schemas.microsoft.com/office/drawing/2014/main" id="{F67EB04D-A0C2-BF00-EB14-9DCC0201681B}"/>
              </a:ext>
            </a:extLst>
          </p:cNvPr>
          <p:cNvPicPr>
            <a:picLocks noChangeAspect="1"/>
          </p:cNvPicPr>
          <p:nvPr/>
        </p:nvPicPr>
        <p:blipFill>
          <a:blip r:embed="rId6"/>
          <a:stretch>
            <a:fillRect/>
          </a:stretch>
        </p:blipFill>
        <p:spPr>
          <a:xfrm>
            <a:off x="2565235" y="3213091"/>
            <a:ext cx="2025448" cy="1120346"/>
          </a:xfrm>
          <a:prstGeom prst="rect">
            <a:avLst/>
          </a:prstGeom>
        </p:spPr>
      </p:pic>
      <p:pic>
        <p:nvPicPr>
          <p:cNvPr id="5" name="图片 4">
            <a:extLst>
              <a:ext uri="{FF2B5EF4-FFF2-40B4-BE49-F238E27FC236}">
                <a16:creationId xmlns:a16="http://schemas.microsoft.com/office/drawing/2014/main" id="{AEFACD65-3EBE-C5DC-E5E7-78C2DC531FC5}"/>
              </a:ext>
            </a:extLst>
          </p:cNvPr>
          <p:cNvPicPr>
            <a:picLocks noChangeAspect="1"/>
          </p:cNvPicPr>
          <p:nvPr/>
        </p:nvPicPr>
        <p:blipFill rotWithShape="1">
          <a:blip r:embed="rId7"/>
          <a:srcRect r="16811" b="54357"/>
          <a:stretch/>
        </p:blipFill>
        <p:spPr>
          <a:xfrm>
            <a:off x="4638481" y="3213091"/>
            <a:ext cx="1975731" cy="688566"/>
          </a:xfrm>
          <a:prstGeom prst="rect">
            <a:avLst/>
          </a:prstGeom>
        </p:spPr>
      </p:pic>
      <p:pic>
        <p:nvPicPr>
          <p:cNvPr id="7" name="图片 6">
            <a:extLst>
              <a:ext uri="{FF2B5EF4-FFF2-40B4-BE49-F238E27FC236}">
                <a16:creationId xmlns:a16="http://schemas.microsoft.com/office/drawing/2014/main" id="{A26CDB24-E01B-2C8A-7E96-99E8F2754F50}"/>
              </a:ext>
            </a:extLst>
          </p:cNvPr>
          <p:cNvPicPr>
            <a:picLocks noChangeAspect="1"/>
          </p:cNvPicPr>
          <p:nvPr/>
        </p:nvPicPr>
        <p:blipFill>
          <a:blip r:embed="rId8"/>
          <a:stretch>
            <a:fillRect/>
          </a:stretch>
        </p:blipFill>
        <p:spPr>
          <a:xfrm>
            <a:off x="6674710" y="3200385"/>
            <a:ext cx="2025448" cy="1086471"/>
          </a:xfrm>
          <a:prstGeom prst="rect">
            <a:avLst/>
          </a:prstGeom>
        </p:spPr>
      </p:pic>
      <p:pic>
        <p:nvPicPr>
          <p:cNvPr id="8" name="图片 7">
            <a:extLst>
              <a:ext uri="{FF2B5EF4-FFF2-40B4-BE49-F238E27FC236}">
                <a16:creationId xmlns:a16="http://schemas.microsoft.com/office/drawing/2014/main" id="{4F3FF912-438C-1892-AEB2-D86C1BF0E4D0}"/>
              </a:ext>
            </a:extLst>
          </p:cNvPr>
          <p:cNvPicPr>
            <a:picLocks noChangeAspect="1"/>
          </p:cNvPicPr>
          <p:nvPr/>
        </p:nvPicPr>
        <p:blipFill rotWithShape="1">
          <a:blip r:embed="rId9"/>
          <a:srcRect l="-2" t="1134" r="24494" b="36982"/>
          <a:stretch/>
        </p:blipFill>
        <p:spPr>
          <a:xfrm>
            <a:off x="4638481" y="3670311"/>
            <a:ext cx="1975731" cy="725251"/>
          </a:xfrm>
          <a:prstGeom prst="rect">
            <a:avLst/>
          </a:prstGeom>
        </p:spPr>
      </p:pic>
      <p:sp>
        <p:nvSpPr>
          <p:cNvPr id="9" name="文本框 5">
            <a:extLst>
              <a:ext uri="{FF2B5EF4-FFF2-40B4-BE49-F238E27FC236}">
                <a16:creationId xmlns:a16="http://schemas.microsoft.com/office/drawing/2014/main" id="{D580E0B8-D2F8-46C0-B047-42AD25F6038C}"/>
              </a:ext>
            </a:extLst>
          </p:cNvPr>
          <p:cNvSpPr txBox="1">
            <a:spLocks noChangeArrowheads="1"/>
          </p:cNvSpPr>
          <p:nvPr/>
        </p:nvSpPr>
        <p:spPr bwMode="auto">
          <a:xfrm>
            <a:off x="4171583" y="1009232"/>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dirty="0">
                <a:solidFill>
                  <a:srgbClr val="063D8D"/>
                </a:solidFill>
                <a:latin typeface="方正兰亭黑_GBK"/>
                <a:ea typeface="方正兰亭黑_GBK"/>
              </a:rPr>
              <a:t>设备配置管理</a:t>
            </a:r>
          </a:p>
        </p:txBody>
      </p:sp>
    </p:spTree>
    <p:extLst>
      <p:ext uri="{BB962C8B-B14F-4D97-AF65-F5344CB8AC3E}">
        <p14:creationId xmlns:p14="http://schemas.microsoft.com/office/powerpoint/2010/main" val="37637809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a:extLst>
              <a:ext uri="{FF2B5EF4-FFF2-40B4-BE49-F238E27FC236}">
                <a16:creationId xmlns:a16="http://schemas.microsoft.com/office/drawing/2014/main" id="{27070A66-46F8-EA0E-0F3C-53CCB3512015}"/>
              </a:ext>
            </a:extLst>
          </p:cNvPr>
          <p:cNvSpPr txBox="1"/>
          <p:nvPr>
            <p:custDataLst>
              <p:tags r:id="rId1"/>
            </p:custDataLst>
          </p:nvPr>
        </p:nvSpPr>
        <p:spPr>
          <a:xfrm>
            <a:off x="349800" y="270568"/>
            <a:ext cx="5531964"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3.2</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 配置管理功能功能</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移动终端配置管理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7" name="矩形 6">
            <a:extLst>
              <a:ext uri="{FF2B5EF4-FFF2-40B4-BE49-F238E27FC236}">
                <a16:creationId xmlns:a16="http://schemas.microsoft.com/office/drawing/2014/main" id="{A18283DA-B594-2F20-62A5-C8AE7B10DDFF}"/>
              </a:ext>
            </a:extLst>
          </p:cNvPr>
          <p:cNvSpPr/>
          <p:nvPr/>
        </p:nvSpPr>
        <p:spPr>
          <a:xfrm>
            <a:off x="503238" y="1181510"/>
            <a:ext cx="3067276" cy="703462"/>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菜单栏中选择</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配置管理</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进入</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移动终端配置管理</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菜单</a:t>
            </a:r>
          </a:p>
        </p:txBody>
      </p:sp>
      <p:sp>
        <p:nvSpPr>
          <p:cNvPr id="9" name="矩形 8">
            <a:extLst>
              <a:ext uri="{FF2B5EF4-FFF2-40B4-BE49-F238E27FC236}">
                <a16:creationId xmlns:a16="http://schemas.microsoft.com/office/drawing/2014/main" id="{C5161079-0131-328E-0754-5FAE358DCF76}"/>
              </a:ext>
            </a:extLst>
          </p:cNvPr>
          <p:cNvSpPr/>
          <p:nvPr/>
        </p:nvSpPr>
        <p:spPr>
          <a:xfrm>
            <a:off x="539750" y="1912982"/>
            <a:ext cx="2711909" cy="2003625"/>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可依据设备型号选择不同配置文件进行设备的默认配置添加。</a:t>
            </a:r>
            <a:endParaRPr lang="en-US" altLang="zh-CN" sz="1050" dirty="0">
              <a:solidFill>
                <a:schemeClr val="tx1">
                  <a:lumMod val="85000"/>
                  <a:lumOff val="15000"/>
                </a:schemeClr>
              </a:solidFill>
            </a:endParaRPr>
          </a:p>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可对安装了</a:t>
            </a:r>
            <a:r>
              <a:rPr lang="en-US" altLang="zh-CN" sz="1050" dirty="0">
                <a:solidFill>
                  <a:schemeClr val="tx1">
                    <a:lumMod val="85000"/>
                    <a:lumOff val="15000"/>
                  </a:schemeClr>
                </a:solidFill>
              </a:rPr>
              <a:t>VRC</a:t>
            </a:r>
            <a:r>
              <a:rPr lang="zh-CN" altLang="en-US" sz="1050" dirty="0">
                <a:solidFill>
                  <a:schemeClr val="tx1">
                    <a:lumMod val="85000"/>
                    <a:lumOff val="15000"/>
                  </a:schemeClr>
                </a:solidFill>
              </a:rPr>
              <a:t>软件的移动设备进行环境检查，控制移动终端上的接口开放或者禁止，对设备锁屏时间进行控制。</a:t>
            </a:r>
            <a:endParaRPr lang="en-US" altLang="zh-CN" sz="1050" dirty="0">
              <a:solidFill>
                <a:schemeClr val="tx1">
                  <a:lumMod val="85000"/>
                  <a:lumOff val="15000"/>
                </a:schemeClr>
              </a:solidFill>
            </a:endParaRPr>
          </a:p>
          <a:p>
            <a:pPr marL="171450" indent="-171450">
              <a:lnSpc>
                <a:spcPct val="150000"/>
              </a:lnSpc>
              <a:buFont typeface="Arial" panose="020B0604020202020204" pitchFamily="34" charset="0"/>
              <a:buChar char="•"/>
            </a:pPr>
            <a:r>
              <a:rPr lang="zh-CN" altLang="en-US" sz="1050" dirty="0">
                <a:solidFill>
                  <a:schemeClr val="tx1">
                    <a:lumMod val="85000"/>
                    <a:lumOff val="15000"/>
                  </a:schemeClr>
                </a:solidFill>
              </a:rPr>
              <a:t>通过策略模板调用环境检查策略，接口策略和锁屏策略实现复合方式的终端安全保障。</a:t>
            </a:r>
            <a:endParaRPr lang="en-US" altLang="zh-CN" sz="1050" dirty="0">
              <a:solidFill>
                <a:schemeClr val="tx1">
                  <a:lumMod val="85000"/>
                  <a:lumOff val="15000"/>
                </a:schemeClr>
              </a:solidFill>
            </a:endParaRPr>
          </a:p>
        </p:txBody>
      </p:sp>
      <p:pic>
        <p:nvPicPr>
          <p:cNvPr id="10" name="图片 9">
            <a:extLst>
              <a:ext uri="{FF2B5EF4-FFF2-40B4-BE49-F238E27FC236}">
                <a16:creationId xmlns:a16="http://schemas.microsoft.com/office/drawing/2014/main" id="{B21BE5E3-774B-160D-F813-3B374468DCEF}"/>
              </a:ext>
            </a:extLst>
          </p:cNvPr>
          <p:cNvPicPr>
            <a:picLocks noChangeAspect="1"/>
          </p:cNvPicPr>
          <p:nvPr/>
        </p:nvPicPr>
        <p:blipFill>
          <a:blip r:embed="rId4"/>
          <a:stretch>
            <a:fillRect/>
          </a:stretch>
        </p:blipFill>
        <p:spPr>
          <a:xfrm>
            <a:off x="3814171" y="1157901"/>
            <a:ext cx="4648017" cy="2827698"/>
          </a:xfrm>
          <a:prstGeom prst="rect">
            <a:avLst/>
          </a:prstGeom>
        </p:spPr>
      </p:pic>
    </p:spTree>
    <p:extLst>
      <p:ext uri="{BB962C8B-B14F-4D97-AF65-F5344CB8AC3E}">
        <p14:creationId xmlns:p14="http://schemas.microsoft.com/office/powerpoint/2010/main" val="28684370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a:extLst>
              <a:ext uri="{FF2B5EF4-FFF2-40B4-BE49-F238E27FC236}">
                <a16:creationId xmlns:a16="http://schemas.microsoft.com/office/drawing/2014/main" id="{27070A66-46F8-EA0E-0F3C-53CCB3512015}"/>
              </a:ext>
            </a:extLst>
          </p:cNvPr>
          <p:cNvSpPr txBox="1"/>
          <p:nvPr>
            <p:custDataLst>
              <p:tags r:id="rId1"/>
            </p:custDataLst>
          </p:nvPr>
        </p:nvSpPr>
        <p:spPr>
          <a:xfrm>
            <a:off x="349800" y="270568"/>
            <a:ext cx="2351606"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3.3</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 业务管理功能</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7" name="矩形 6">
            <a:extLst>
              <a:ext uri="{FF2B5EF4-FFF2-40B4-BE49-F238E27FC236}">
                <a16:creationId xmlns:a16="http://schemas.microsoft.com/office/drawing/2014/main" id="{A18283DA-B594-2F20-62A5-C8AE7B10DDFF}"/>
              </a:ext>
            </a:extLst>
          </p:cNvPr>
          <p:cNvSpPr/>
          <p:nvPr/>
        </p:nvSpPr>
        <p:spPr>
          <a:xfrm>
            <a:off x="539749" y="1180335"/>
            <a:ext cx="2805431" cy="703462"/>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业务管理是 </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MCC </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业务管理平台完成设备管理工作的主要平台</a:t>
            </a:r>
          </a:p>
        </p:txBody>
      </p:sp>
      <p:sp>
        <p:nvSpPr>
          <p:cNvPr id="9" name="矩形 8">
            <a:extLst>
              <a:ext uri="{FF2B5EF4-FFF2-40B4-BE49-F238E27FC236}">
                <a16:creationId xmlns:a16="http://schemas.microsoft.com/office/drawing/2014/main" id="{C5161079-0131-328E-0754-5FAE358DCF76}"/>
              </a:ext>
            </a:extLst>
          </p:cNvPr>
          <p:cNvSpPr/>
          <p:nvPr/>
        </p:nvSpPr>
        <p:spPr>
          <a:xfrm>
            <a:off x="539751" y="1981753"/>
            <a:ext cx="2576830" cy="1763881"/>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完成对设备的开通业务、更新配置、设备重启、版本升级、强制下线、设备注销、设备挂失、短信激活、智能诊断</a:t>
            </a:r>
            <a:endParaRPr lang="en-US" altLang="zh-CN" sz="1050" dirty="0">
              <a:solidFill>
                <a:schemeClr val="tx1">
                  <a:lumMod val="75000"/>
                  <a:lumOff val="25000"/>
                </a:schemeClr>
              </a:solidFill>
            </a:endParaRPr>
          </a:p>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通过网络工具如 </a:t>
            </a:r>
            <a:r>
              <a:rPr lang="en-US" altLang="zh-CN" sz="1050" dirty="0">
                <a:solidFill>
                  <a:schemeClr val="tx1">
                    <a:lumMod val="75000"/>
                    <a:lumOff val="25000"/>
                  </a:schemeClr>
                </a:solidFill>
              </a:rPr>
              <a:t>ping</a:t>
            </a:r>
            <a:r>
              <a:rPr lang="zh-CN" altLang="en-US" sz="1050" dirty="0">
                <a:solidFill>
                  <a:schemeClr val="tx1">
                    <a:lumMod val="75000"/>
                    <a:lumOff val="25000"/>
                  </a:schemeClr>
                </a:solidFill>
              </a:rPr>
              <a:t>、</a:t>
            </a:r>
            <a:r>
              <a:rPr lang="en-US" altLang="zh-CN" sz="1050" dirty="0">
                <a:solidFill>
                  <a:schemeClr val="tx1">
                    <a:lumMod val="75000"/>
                    <a:lumOff val="25000"/>
                  </a:schemeClr>
                </a:solidFill>
              </a:rPr>
              <a:t>traceroute</a:t>
            </a:r>
            <a:r>
              <a:rPr lang="zh-CN" altLang="en-US" sz="1050" dirty="0">
                <a:solidFill>
                  <a:schemeClr val="tx1">
                    <a:lumMod val="75000"/>
                    <a:lumOff val="25000"/>
                  </a:schemeClr>
                </a:solidFill>
              </a:rPr>
              <a:t>、</a:t>
            </a:r>
            <a:r>
              <a:rPr lang="en-US" altLang="zh-CN" sz="1050" dirty="0">
                <a:solidFill>
                  <a:schemeClr val="tx1">
                    <a:lumMod val="75000"/>
                    <a:lumOff val="25000"/>
                  </a:schemeClr>
                </a:solidFill>
              </a:rPr>
              <a:t>telnet </a:t>
            </a:r>
            <a:r>
              <a:rPr lang="zh-CN" altLang="en-US" sz="1050" dirty="0">
                <a:solidFill>
                  <a:schemeClr val="tx1">
                    <a:lumMod val="75000"/>
                    <a:lumOff val="25000"/>
                  </a:schemeClr>
                </a:solidFill>
              </a:rPr>
              <a:t>查看设备的运行情况</a:t>
            </a:r>
          </a:p>
          <a:p>
            <a:pPr marL="171450" indent="-171450">
              <a:lnSpc>
                <a:spcPct val="150000"/>
              </a:lnSpc>
              <a:buFont typeface="Arial" panose="020B0604020202020204" pitchFamily="34" charset="0"/>
              <a:buChar char="•"/>
            </a:pPr>
            <a:endParaRPr lang="en-US" altLang="zh-CN" sz="1050" dirty="0">
              <a:solidFill>
                <a:schemeClr val="tx1">
                  <a:lumMod val="85000"/>
                  <a:lumOff val="15000"/>
                </a:schemeClr>
              </a:solidFill>
            </a:endParaRPr>
          </a:p>
        </p:txBody>
      </p:sp>
      <p:pic>
        <p:nvPicPr>
          <p:cNvPr id="14" name="图片 13">
            <a:extLst>
              <a:ext uri="{FF2B5EF4-FFF2-40B4-BE49-F238E27FC236}">
                <a16:creationId xmlns:a16="http://schemas.microsoft.com/office/drawing/2014/main" id="{6C3272F7-8A1C-A18B-7CB9-128F8AB7962A}"/>
              </a:ext>
            </a:extLst>
          </p:cNvPr>
          <p:cNvPicPr>
            <a:picLocks noChangeAspect="1"/>
          </p:cNvPicPr>
          <p:nvPr/>
        </p:nvPicPr>
        <p:blipFill rotWithShape="1">
          <a:blip r:embed="rId4"/>
          <a:srcRect b="5039"/>
          <a:stretch/>
        </p:blipFill>
        <p:spPr>
          <a:xfrm>
            <a:off x="3665220" y="1050796"/>
            <a:ext cx="4788683" cy="2794560"/>
          </a:xfrm>
          <a:prstGeom prst="rect">
            <a:avLst/>
          </a:prstGeom>
        </p:spPr>
      </p:pic>
    </p:spTree>
    <p:extLst>
      <p:ext uri="{BB962C8B-B14F-4D97-AF65-F5344CB8AC3E}">
        <p14:creationId xmlns:p14="http://schemas.microsoft.com/office/powerpoint/2010/main" val="36494817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a:extLst>
              <a:ext uri="{FF2B5EF4-FFF2-40B4-BE49-F238E27FC236}">
                <a16:creationId xmlns:a16="http://schemas.microsoft.com/office/drawing/2014/main" id="{27070A66-46F8-EA0E-0F3C-53CCB3512015}"/>
              </a:ext>
            </a:extLst>
          </p:cNvPr>
          <p:cNvSpPr txBox="1"/>
          <p:nvPr>
            <p:custDataLst>
              <p:tags r:id="rId1"/>
            </p:custDataLst>
          </p:nvPr>
        </p:nvSpPr>
        <p:spPr>
          <a:xfrm>
            <a:off x="349800" y="270568"/>
            <a:ext cx="2351606"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3.4</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 告警管理功能</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7" name="矩形 6">
            <a:extLst>
              <a:ext uri="{FF2B5EF4-FFF2-40B4-BE49-F238E27FC236}">
                <a16:creationId xmlns:a16="http://schemas.microsoft.com/office/drawing/2014/main" id="{A18283DA-B594-2F20-62A5-C8AE7B10DDFF}"/>
              </a:ext>
            </a:extLst>
          </p:cNvPr>
          <p:cNvSpPr/>
          <p:nvPr/>
        </p:nvSpPr>
        <p:spPr>
          <a:xfrm>
            <a:off x="503239" y="1040840"/>
            <a:ext cx="2198167" cy="1350563"/>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菜单栏中选择</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告警管理</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告警信息</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进入查看告警界面</a:t>
            </a:r>
          </a:p>
          <a:p>
            <a:pPr>
              <a:lnSpc>
                <a:spcPct val="150000"/>
              </a:lnSpc>
            </a:pPr>
            <a:endPar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矩形 4">
            <a:extLst>
              <a:ext uri="{FF2B5EF4-FFF2-40B4-BE49-F238E27FC236}">
                <a16:creationId xmlns:a16="http://schemas.microsoft.com/office/drawing/2014/main" id="{EAC2F7CD-3C4D-B401-378A-A4B065524D20}"/>
              </a:ext>
            </a:extLst>
          </p:cNvPr>
          <p:cNvSpPr/>
          <p:nvPr/>
        </p:nvSpPr>
        <p:spPr>
          <a:xfrm>
            <a:off x="2980439" y="1112270"/>
            <a:ext cx="5503161" cy="1279133"/>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超级管理员和普通管理员可以对列表中的告警信息进行消除和删除告警，也可消除或删除全部告警。消除告警表示已知晓告警情况，并且会消除设备的告警状态。删除告警会先消除设备告警状态。普通用户只能查看告警信息，可根据告警状态、类型和日期进行查询</a:t>
            </a:r>
          </a:p>
          <a:p>
            <a:pPr marL="171450" indent="-171450">
              <a:lnSpc>
                <a:spcPct val="150000"/>
              </a:lnSpc>
              <a:buFont typeface="Arial" panose="020B0604020202020204" pitchFamily="34" charset="0"/>
              <a:buChar char="•"/>
            </a:pPr>
            <a:endParaRPr lang="en-US" altLang="zh-CN" sz="1050" dirty="0">
              <a:solidFill>
                <a:schemeClr val="tx1">
                  <a:lumMod val="75000"/>
                  <a:lumOff val="25000"/>
                </a:schemeClr>
              </a:solidFill>
            </a:endParaRPr>
          </a:p>
        </p:txBody>
      </p:sp>
      <p:grpSp>
        <p:nvGrpSpPr>
          <p:cNvPr id="15" name="组合 14">
            <a:extLst>
              <a:ext uri="{FF2B5EF4-FFF2-40B4-BE49-F238E27FC236}">
                <a16:creationId xmlns:a16="http://schemas.microsoft.com/office/drawing/2014/main" id="{31FA0FEB-514B-39A9-A2CA-F889C00E0D49}"/>
              </a:ext>
            </a:extLst>
          </p:cNvPr>
          <p:cNvGrpSpPr/>
          <p:nvPr/>
        </p:nvGrpSpPr>
        <p:grpSpPr>
          <a:xfrm>
            <a:off x="539750" y="2286001"/>
            <a:ext cx="7943850" cy="2246541"/>
            <a:chOff x="-133351" y="3531460"/>
            <a:chExt cx="12457580" cy="3345438"/>
          </a:xfrm>
        </p:grpSpPr>
        <p:pic>
          <p:nvPicPr>
            <p:cNvPr id="16" name="图片 15">
              <a:extLst>
                <a:ext uri="{FF2B5EF4-FFF2-40B4-BE49-F238E27FC236}">
                  <a16:creationId xmlns:a16="http://schemas.microsoft.com/office/drawing/2014/main" id="{05EF4C1B-C74D-0A06-4EBA-40EFA0DE8938}"/>
                </a:ext>
              </a:extLst>
            </p:cNvPr>
            <p:cNvPicPr>
              <a:picLocks noChangeAspect="1"/>
            </p:cNvPicPr>
            <p:nvPr/>
          </p:nvPicPr>
          <p:blipFill rotWithShape="1">
            <a:blip r:embed="rId4"/>
            <a:srcRect r="1458"/>
            <a:stretch/>
          </p:blipFill>
          <p:spPr>
            <a:xfrm>
              <a:off x="3256567" y="3531460"/>
              <a:ext cx="9067662" cy="3345437"/>
            </a:xfrm>
            <a:prstGeom prst="rect">
              <a:avLst/>
            </a:prstGeom>
          </p:spPr>
        </p:pic>
        <p:pic>
          <p:nvPicPr>
            <p:cNvPr id="17" name="图片 16">
              <a:extLst>
                <a:ext uri="{FF2B5EF4-FFF2-40B4-BE49-F238E27FC236}">
                  <a16:creationId xmlns:a16="http://schemas.microsoft.com/office/drawing/2014/main" id="{5C2B5353-CCF3-256A-100B-AC71DF7B0689}"/>
                </a:ext>
              </a:extLst>
            </p:cNvPr>
            <p:cNvPicPr>
              <a:picLocks noChangeAspect="1"/>
            </p:cNvPicPr>
            <p:nvPr/>
          </p:nvPicPr>
          <p:blipFill>
            <a:blip r:embed="rId5"/>
            <a:stretch>
              <a:fillRect/>
            </a:stretch>
          </p:blipFill>
          <p:spPr>
            <a:xfrm>
              <a:off x="-133351" y="3531461"/>
              <a:ext cx="3236562" cy="3345437"/>
            </a:xfrm>
            <a:prstGeom prst="rect">
              <a:avLst/>
            </a:prstGeom>
          </p:spPr>
        </p:pic>
      </p:grpSp>
    </p:spTree>
    <p:extLst>
      <p:ext uri="{BB962C8B-B14F-4D97-AF65-F5344CB8AC3E}">
        <p14:creationId xmlns:p14="http://schemas.microsoft.com/office/powerpoint/2010/main" val="37764650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a:extLst>
              <a:ext uri="{FF2B5EF4-FFF2-40B4-BE49-F238E27FC236}">
                <a16:creationId xmlns:a16="http://schemas.microsoft.com/office/drawing/2014/main" id="{27070A66-46F8-EA0E-0F3C-53CCB3512015}"/>
              </a:ext>
            </a:extLst>
          </p:cNvPr>
          <p:cNvSpPr txBox="1"/>
          <p:nvPr>
            <p:custDataLst>
              <p:tags r:id="rId1"/>
            </p:custDataLst>
          </p:nvPr>
        </p:nvSpPr>
        <p:spPr>
          <a:xfrm>
            <a:off x="349800" y="270568"/>
            <a:ext cx="2351606"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3.5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报表统计功能</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7" name="矩形 6">
            <a:extLst>
              <a:ext uri="{FF2B5EF4-FFF2-40B4-BE49-F238E27FC236}">
                <a16:creationId xmlns:a16="http://schemas.microsoft.com/office/drawing/2014/main" id="{A18283DA-B594-2F20-62A5-C8AE7B10DDFF}"/>
              </a:ext>
            </a:extLst>
          </p:cNvPr>
          <p:cNvSpPr/>
          <p:nvPr/>
        </p:nvSpPr>
        <p:spPr>
          <a:xfrm>
            <a:off x="4572000" y="1125766"/>
            <a:ext cx="3473197" cy="703462"/>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菜单栏中选择</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报表统计</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可以看到 </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MCC </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提供的报表类型</a:t>
            </a:r>
          </a:p>
        </p:txBody>
      </p:sp>
      <p:sp>
        <p:nvSpPr>
          <p:cNvPr id="5" name="矩形 4">
            <a:extLst>
              <a:ext uri="{FF2B5EF4-FFF2-40B4-BE49-F238E27FC236}">
                <a16:creationId xmlns:a16="http://schemas.microsoft.com/office/drawing/2014/main" id="{EAC2F7CD-3C4D-B401-378A-A4B065524D20}"/>
              </a:ext>
            </a:extLst>
          </p:cNvPr>
          <p:cNvSpPr/>
          <p:nvPr/>
        </p:nvSpPr>
        <p:spPr>
          <a:xfrm>
            <a:off x="4572000" y="2066320"/>
            <a:ext cx="3473197" cy="224862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除报表类型，还通过大屏展示实时的链路状态，</a:t>
            </a:r>
            <a:r>
              <a:rPr lang="en-US" altLang="zh-CN" sz="1050" dirty="0" err="1">
                <a:solidFill>
                  <a:schemeClr val="tx1">
                    <a:lumMod val="75000"/>
                    <a:lumOff val="25000"/>
                  </a:schemeClr>
                </a:solidFill>
              </a:rPr>
              <a:t>Vpn</a:t>
            </a:r>
            <a:r>
              <a:rPr lang="zh-CN" altLang="en-US" sz="1050" dirty="0">
                <a:solidFill>
                  <a:schemeClr val="tx1">
                    <a:lumMod val="75000"/>
                    <a:lumOff val="25000"/>
                  </a:schemeClr>
                </a:solidFill>
              </a:rPr>
              <a:t>，告警等信息，可查看设备</a:t>
            </a:r>
            <a:r>
              <a:rPr lang="en-US" altLang="zh-CN" sz="1050" dirty="0">
                <a:solidFill>
                  <a:schemeClr val="tx1">
                    <a:lumMod val="75000"/>
                    <a:lumOff val="25000"/>
                  </a:schemeClr>
                </a:solidFill>
              </a:rPr>
              <a:t>4/5G</a:t>
            </a:r>
            <a:r>
              <a:rPr lang="zh-CN" altLang="en-US" sz="1050" dirty="0">
                <a:solidFill>
                  <a:schemeClr val="tx1">
                    <a:lumMod val="75000"/>
                    <a:lumOff val="25000"/>
                  </a:schemeClr>
                </a:solidFill>
              </a:rPr>
              <a:t>信息相关报表，信号强度报表等。</a:t>
            </a:r>
            <a:endParaRPr lang="en-US" altLang="zh-CN" sz="1050" dirty="0">
              <a:solidFill>
                <a:schemeClr val="tx1">
                  <a:lumMod val="75000"/>
                  <a:lumOff val="25000"/>
                </a:schemeClr>
              </a:solidFill>
            </a:endParaRPr>
          </a:p>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所有的报表都可选择对应设备范围以及报表统计范围，统计口径等信息</a:t>
            </a:r>
            <a:endParaRPr lang="en-US" altLang="zh-CN" sz="1050" dirty="0">
              <a:solidFill>
                <a:schemeClr val="tx1">
                  <a:lumMod val="75000"/>
                  <a:lumOff val="25000"/>
                </a:schemeClr>
              </a:solidFill>
            </a:endParaRPr>
          </a:p>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可以将查询出的报表导出备份或者通过其他方式进行分析</a:t>
            </a:r>
          </a:p>
          <a:p>
            <a:pPr marL="171450" indent="-171450">
              <a:lnSpc>
                <a:spcPct val="150000"/>
              </a:lnSpc>
              <a:buFont typeface="Arial" panose="020B0604020202020204" pitchFamily="34" charset="0"/>
              <a:buChar char="•"/>
            </a:pPr>
            <a:endParaRPr lang="zh-CN" altLang="en-US" sz="1050" dirty="0">
              <a:solidFill>
                <a:schemeClr val="tx1">
                  <a:lumMod val="75000"/>
                  <a:lumOff val="25000"/>
                </a:schemeClr>
              </a:solidFill>
            </a:endParaRPr>
          </a:p>
          <a:p>
            <a:pPr marL="171450" indent="-171450">
              <a:lnSpc>
                <a:spcPct val="150000"/>
              </a:lnSpc>
              <a:buFont typeface="Arial" panose="020B0604020202020204" pitchFamily="34" charset="0"/>
              <a:buChar char="•"/>
            </a:pPr>
            <a:endParaRPr lang="en-US" altLang="zh-CN" sz="1050" dirty="0">
              <a:solidFill>
                <a:schemeClr val="tx1">
                  <a:lumMod val="75000"/>
                  <a:lumOff val="25000"/>
                </a:schemeClr>
              </a:solidFill>
            </a:endParaRPr>
          </a:p>
        </p:txBody>
      </p:sp>
      <p:pic>
        <p:nvPicPr>
          <p:cNvPr id="3" name="图片 2">
            <a:extLst>
              <a:ext uri="{FF2B5EF4-FFF2-40B4-BE49-F238E27FC236}">
                <a16:creationId xmlns:a16="http://schemas.microsoft.com/office/drawing/2014/main" id="{DEF0EC1F-42D7-4625-44A9-A08F9E7915F7}"/>
              </a:ext>
            </a:extLst>
          </p:cNvPr>
          <p:cNvPicPr>
            <a:picLocks noChangeAspect="1"/>
          </p:cNvPicPr>
          <p:nvPr/>
        </p:nvPicPr>
        <p:blipFill>
          <a:blip r:embed="rId4"/>
          <a:stretch>
            <a:fillRect/>
          </a:stretch>
        </p:blipFill>
        <p:spPr>
          <a:xfrm>
            <a:off x="636304" y="1018450"/>
            <a:ext cx="3578644" cy="3106600"/>
          </a:xfrm>
          <a:prstGeom prst="rect">
            <a:avLst/>
          </a:prstGeom>
        </p:spPr>
      </p:pic>
    </p:spTree>
    <p:extLst>
      <p:ext uri="{BB962C8B-B14F-4D97-AF65-F5344CB8AC3E}">
        <p14:creationId xmlns:p14="http://schemas.microsoft.com/office/powerpoint/2010/main" val="11901315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a:extLst>
              <a:ext uri="{FF2B5EF4-FFF2-40B4-BE49-F238E27FC236}">
                <a16:creationId xmlns:a16="http://schemas.microsoft.com/office/drawing/2014/main" id="{27070A66-46F8-EA0E-0F3C-53CCB3512015}"/>
              </a:ext>
            </a:extLst>
          </p:cNvPr>
          <p:cNvSpPr txBox="1"/>
          <p:nvPr>
            <p:custDataLst>
              <p:tags r:id="rId1"/>
            </p:custDataLst>
          </p:nvPr>
        </p:nvSpPr>
        <p:spPr>
          <a:xfrm>
            <a:off x="349800" y="270568"/>
            <a:ext cx="2351606"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3.5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报表统计功能</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7" name="矩形 6">
            <a:extLst>
              <a:ext uri="{FF2B5EF4-FFF2-40B4-BE49-F238E27FC236}">
                <a16:creationId xmlns:a16="http://schemas.microsoft.com/office/drawing/2014/main" id="{A18283DA-B594-2F20-62A5-C8AE7B10DDFF}"/>
              </a:ext>
            </a:extLst>
          </p:cNvPr>
          <p:cNvSpPr/>
          <p:nvPr/>
        </p:nvSpPr>
        <p:spPr>
          <a:xfrm>
            <a:off x="470263" y="828551"/>
            <a:ext cx="4302034" cy="380297"/>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大屏展示</a:t>
            </a:r>
          </a:p>
        </p:txBody>
      </p:sp>
      <p:pic>
        <p:nvPicPr>
          <p:cNvPr id="4" name="图片 3">
            <a:extLst>
              <a:ext uri="{FF2B5EF4-FFF2-40B4-BE49-F238E27FC236}">
                <a16:creationId xmlns:a16="http://schemas.microsoft.com/office/drawing/2014/main" id="{5F18E773-863B-7181-A704-26FE083AF1BF}"/>
              </a:ext>
            </a:extLst>
          </p:cNvPr>
          <p:cNvPicPr>
            <a:picLocks noChangeAspect="1"/>
          </p:cNvPicPr>
          <p:nvPr/>
        </p:nvPicPr>
        <p:blipFill>
          <a:blip r:embed="rId4"/>
          <a:stretch>
            <a:fillRect/>
          </a:stretch>
        </p:blipFill>
        <p:spPr>
          <a:xfrm>
            <a:off x="560760" y="1844068"/>
            <a:ext cx="3852412" cy="1823800"/>
          </a:xfrm>
          <a:prstGeom prst="rect">
            <a:avLst/>
          </a:prstGeom>
        </p:spPr>
      </p:pic>
      <p:sp>
        <p:nvSpPr>
          <p:cNvPr id="8" name="文本框 7">
            <a:extLst>
              <a:ext uri="{FF2B5EF4-FFF2-40B4-BE49-F238E27FC236}">
                <a16:creationId xmlns:a16="http://schemas.microsoft.com/office/drawing/2014/main" id="{6DFF6FD1-D3F3-7631-47DB-F26F337A9025}"/>
              </a:ext>
            </a:extLst>
          </p:cNvPr>
          <p:cNvSpPr txBox="1"/>
          <p:nvPr/>
        </p:nvSpPr>
        <p:spPr>
          <a:xfrm>
            <a:off x="515328" y="1213102"/>
            <a:ext cx="4020159" cy="549381"/>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可以在大屏展示链路统计，</a:t>
            </a:r>
            <a:r>
              <a:rPr lang="en-US" altLang="zh-CN" sz="1050" dirty="0">
                <a:solidFill>
                  <a:schemeClr val="tx1">
                    <a:lumMod val="75000"/>
                    <a:lumOff val="25000"/>
                  </a:schemeClr>
                </a:solidFill>
              </a:rPr>
              <a:t>VPN </a:t>
            </a:r>
            <a:r>
              <a:rPr lang="zh-CN" altLang="en-US" sz="1050" dirty="0">
                <a:solidFill>
                  <a:schemeClr val="tx1">
                    <a:lumMod val="75000"/>
                    <a:lumOff val="25000"/>
                  </a:schemeClr>
                </a:solidFill>
              </a:rPr>
              <a:t>统计，告警信息统计，设备区域统计等信息</a:t>
            </a:r>
          </a:p>
        </p:txBody>
      </p:sp>
      <p:sp>
        <p:nvSpPr>
          <p:cNvPr id="9" name="矩形 8">
            <a:extLst>
              <a:ext uri="{FF2B5EF4-FFF2-40B4-BE49-F238E27FC236}">
                <a16:creationId xmlns:a16="http://schemas.microsoft.com/office/drawing/2014/main" id="{27213A68-8998-7914-AAD5-800A04EDEE76}"/>
              </a:ext>
            </a:extLst>
          </p:cNvPr>
          <p:cNvSpPr/>
          <p:nvPr/>
        </p:nvSpPr>
        <p:spPr>
          <a:xfrm>
            <a:off x="4572000" y="789260"/>
            <a:ext cx="4302034" cy="380297"/>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流量报表</a:t>
            </a:r>
          </a:p>
        </p:txBody>
      </p:sp>
      <p:sp>
        <p:nvSpPr>
          <p:cNvPr id="10" name="文本框 9">
            <a:extLst>
              <a:ext uri="{FF2B5EF4-FFF2-40B4-BE49-F238E27FC236}">
                <a16:creationId xmlns:a16="http://schemas.microsoft.com/office/drawing/2014/main" id="{747820C9-B695-615D-7241-51B73ADF13C2}"/>
              </a:ext>
            </a:extLst>
          </p:cNvPr>
          <p:cNvSpPr txBox="1"/>
          <p:nvPr/>
        </p:nvSpPr>
        <p:spPr>
          <a:xfrm>
            <a:off x="4608513" y="1208848"/>
            <a:ext cx="3774095" cy="103412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可以得到一台、多台设备或一张、多张 </a:t>
            </a:r>
            <a:r>
              <a:rPr lang="en-US" altLang="zh-CN" sz="1050" dirty="0">
                <a:solidFill>
                  <a:schemeClr val="tx1">
                    <a:lumMod val="75000"/>
                    <a:lumOff val="25000"/>
                  </a:schemeClr>
                </a:solidFill>
              </a:rPr>
              <a:t>SIM </a:t>
            </a:r>
            <a:r>
              <a:rPr lang="zh-CN" altLang="en-US" sz="1050" dirty="0">
                <a:solidFill>
                  <a:schemeClr val="tx1">
                    <a:lumMod val="75000"/>
                    <a:lumOff val="25000"/>
                  </a:schemeClr>
                </a:solidFill>
              </a:rPr>
              <a:t>卡或一个、多个机构在某个时间 段的总流量情况与消费情况 </a:t>
            </a:r>
            <a:r>
              <a:rPr lang="en-US" altLang="zh-CN" sz="1050" dirty="0">
                <a:solidFill>
                  <a:schemeClr val="tx1">
                    <a:lumMod val="75000"/>
                    <a:lumOff val="25000"/>
                  </a:schemeClr>
                </a:solidFill>
              </a:rPr>
              <a:t>4/5G </a:t>
            </a:r>
            <a:r>
              <a:rPr lang="zh-CN" altLang="en-US" sz="1050" dirty="0">
                <a:solidFill>
                  <a:schemeClr val="tx1">
                    <a:lumMod val="75000"/>
                    <a:lumOff val="25000"/>
                  </a:schemeClr>
                </a:solidFill>
              </a:rPr>
              <a:t>在线时长报表：可以得到一台、多台设备或一张、多张 </a:t>
            </a:r>
            <a:r>
              <a:rPr lang="en-US" altLang="zh-CN" sz="1050" dirty="0">
                <a:solidFill>
                  <a:schemeClr val="tx1">
                    <a:lumMod val="75000"/>
                    <a:lumOff val="25000"/>
                  </a:schemeClr>
                </a:solidFill>
              </a:rPr>
              <a:t>SIM </a:t>
            </a:r>
            <a:r>
              <a:rPr lang="zh-CN" altLang="en-US" sz="1050" dirty="0">
                <a:solidFill>
                  <a:schemeClr val="tx1">
                    <a:lumMod val="75000"/>
                    <a:lumOff val="25000"/>
                  </a:schemeClr>
                </a:solidFill>
              </a:rPr>
              <a:t>卡或一个、多个机构 在某个时间段的 </a:t>
            </a:r>
            <a:r>
              <a:rPr lang="en-US" altLang="zh-CN" sz="1050" dirty="0">
                <a:solidFill>
                  <a:schemeClr val="tx1">
                    <a:lumMod val="75000"/>
                    <a:lumOff val="25000"/>
                  </a:schemeClr>
                </a:solidFill>
              </a:rPr>
              <a:t>4/5G </a:t>
            </a:r>
            <a:r>
              <a:rPr lang="zh-CN" altLang="en-US" sz="1050" dirty="0">
                <a:solidFill>
                  <a:schemeClr val="tx1">
                    <a:lumMod val="75000"/>
                    <a:lumOff val="25000"/>
                  </a:schemeClr>
                </a:solidFill>
              </a:rPr>
              <a:t>在线时长的总长</a:t>
            </a:r>
          </a:p>
        </p:txBody>
      </p:sp>
      <p:pic>
        <p:nvPicPr>
          <p:cNvPr id="11" name="图片 10">
            <a:extLst>
              <a:ext uri="{FF2B5EF4-FFF2-40B4-BE49-F238E27FC236}">
                <a16:creationId xmlns:a16="http://schemas.microsoft.com/office/drawing/2014/main" id="{97D9C0AC-D1D7-9383-EFE3-7CAD0E13B4C6}"/>
              </a:ext>
            </a:extLst>
          </p:cNvPr>
          <p:cNvPicPr>
            <a:picLocks noChangeAspect="1"/>
          </p:cNvPicPr>
          <p:nvPr/>
        </p:nvPicPr>
        <p:blipFill>
          <a:blip r:embed="rId5"/>
          <a:stretch>
            <a:fillRect/>
          </a:stretch>
        </p:blipFill>
        <p:spPr>
          <a:xfrm>
            <a:off x="4730830" y="2392363"/>
            <a:ext cx="3774095" cy="2141994"/>
          </a:xfrm>
          <a:prstGeom prst="rect">
            <a:avLst/>
          </a:prstGeom>
        </p:spPr>
      </p:pic>
    </p:spTree>
    <p:extLst>
      <p:ext uri="{BB962C8B-B14F-4D97-AF65-F5344CB8AC3E}">
        <p14:creationId xmlns:p14="http://schemas.microsoft.com/office/powerpoint/2010/main" val="39672615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a:extLst>
              <a:ext uri="{FF2B5EF4-FFF2-40B4-BE49-F238E27FC236}">
                <a16:creationId xmlns:a16="http://schemas.microsoft.com/office/drawing/2014/main" id="{27070A66-46F8-EA0E-0F3C-53CCB3512015}"/>
              </a:ext>
            </a:extLst>
          </p:cNvPr>
          <p:cNvSpPr txBox="1"/>
          <p:nvPr>
            <p:custDataLst>
              <p:tags r:id="rId1"/>
            </p:custDataLst>
          </p:nvPr>
        </p:nvSpPr>
        <p:spPr>
          <a:xfrm>
            <a:off x="349800" y="270568"/>
            <a:ext cx="2351606"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3.5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报表统计功能</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7" name="矩形 6">
            <a:extLst>
              <a:ext uri="{FF2B5EF4-FFF2-40B4-BE49-F238E27FC236}">
                <a16:creationId xmlns:a16="http://schemas.microsoft.com/office/drawing/2014/main" id="{A18283DA-B594-2F20-62A5-C8AE7B10DDFF}"/>
              </a:ext>
            </a:extLst>
          </p:cNvPr>
          <p:cNvSpPr/>
          <p:nvPr/>
        </p:nvSpPr>
        <p:spPr>
          <a:xfrm>
            <a:off x="330924" y="828551"/>
            <a:ext cx="4302034" cy="380297"/>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信号强度报表</a:t>
            </a:r>
          </a:p>
        </p:txBody>
      </p:sp>
      <p:sp>
        <p:nvSpPr>
          <p:cNvPr id="8" name="文本框 7">
            <a:extLst>
              <a:ext uri="{FF2B5EF4-FFF2-40B4-BE49-F238E27FC236}">
                <a16:creationId xmlns:a16="http://schemas.microsoft.com/office/drawing/2014/main" id="{6DFF6FD1-D3F3-7631-47DB-F26F337A9025}"/>
              </a:ext>
            </a:extLst>
          </p:cNvPr>
          <p:cNvSpPr txBox="1"/>
          <p:nvPr/>
        </p:nvSpPr>
        <p:spPr>
          <a:xfrm>
            <a:off x="375990" y="1213102"/>
            <a:ext cx="2550088" cy="79175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可以得到一台、多台设备或一张、多张 </a:t>
            </a:r>
            <a:r>
              <a:rPr lang="en-US" altLang="zh-CN" sz="1050" dirty="0">
                <a:solidFill>
                  <a:schemeClr val="tx1">
                    <a:lumMod val="75000"/>
                    <a:lumOff val="25000"/>
                  </a:schemeClr>
                </a:solidFill>
              </a:rPr>
              <a:t>SIM </a:t>
            </a:r>
            <a:r>
              <a:rPr lang="zh-CN" altLang="en-US" sz="1050" dirty="0">
                <a:solidFill>
                  <a:schemeClr val="tx1">
                    <a:lumMod val="75000"/>
                    <a:lumOff val="25000"/>
                  </a:schemeClr>
                </a:solidFill>
              </a:rPr>
              <a:t>卡或一个、多个机构在某个 时间段的平均信号强度信息；</a:t>
            </a:r>
          </a:p>
        </p:txBody>
      </p:sp>
      <p:sp>
        <p:nvSpPr>
          <p:cNvPr id="9" name="矩形 8">
            <a:extLst>
              <a:ext uri="{FF2B5EF4-FFF2-40B4-BE49-F238E27FC236}">
                <a16:creationId xmlns:a16="http://schemas.microsoft.com/office/drawing/2014/main" id="{27213A68-8998-7914-AAD5-800A04EDEE76}"/>
              </a:ext>
            </a:extLst>
          </p:cNvPr>
          <p:cNvSpPr/>
          <p:nvPr/>
        </p:nvSpPr>
        <p:spPr>
          <a:xfrm>
            <a:off x="3252558" y="1244073"/>
            <a:ext cx="4302034" cy="380297"/>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短信报表</a:t>
            </a:r>
          </a:p>
        </p:txBody>
      </p:sp>
      <p:sp>
        <p:nvSpPr>
          <p:cNvPr id="10" name="文本框 9">
            <a:extLst>
              <a:ext uri="{FF2B5EF4-FFF2-40B4-BE49-F238E27FC236}">
                <a16:creationId xmlns:a16="http://schemas.microsoft.com/office/drawing/2014/main" id="{747820C9-B695-615D-7241-51B73ADF13C2}"/>
              </a:ext>
            </a:extLst>
          </p:cNvPr>
          <p:cNvSpPr txBox="1"/>
          <p:nvPr/>
        </p:nvSpPr>
        <p:spPr>
          <a:xfrm>
            <a:off x="3226543" y="1608979"/>
            <a:ext cx="2550088" cy="103412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可以得到一台、多台设备或一张、多张 </a:t>
            </a:r>
            <a:r>
              <a:rPr lang="en-US" altLang="zh-CN" sz="1050" dirty="0">
                <a:solidFill>
                  <a:schemeClr val="tx1">
                    <a:lumMod val="75000"/>
                    <a:lumOff val="25000"/>
                  </a:schemeClr>
                </a:solidFill>
              </a:rPr>
              <a:t>SIM </a:t>
            </a:r>
            <a:r>
              <a:rPr lang="zh-CN" altLang="en-US" sz="1050" dirty="0">
                <a:solidFill>
                  <a:schemeClr val="tx1">
                    <a:lumMod val="75000"/>
                    <a:lumOff val="25000"/>
                  </a:schemeClr>
                </a:solidFill>
              </a:rPr>
              <a:t>卡或一个、多个机构在某个时间 段的发送短信数量的总数统计与消费情况</a:t>
            </a:r>
          </a:p>
        </p:txBody>
      </p:sp>
      <p:pic>
        <p:nvPicPr>
          <p:cNvPr id="3" name="图片 2">
            <a:extLst>
              <a:ext uri="{FF2B5EF4-FFF2-40B4-BE49-F238E27FC236}">
                <a16:creationId xmlns:a16="http://schemas.microsoft.com/office/drawing/2014/main" id="{64621EE1-2F80-F095-44DA-A4B673F01707}"/>
              </a:ext>
            </a:extLst>
          </p:cNvPr>
          <p:cNvPicPr>
            <a:picLocks noChangeAspect="1"/>
          </p:cNvPicPr>
          <p:nvPr/>
        </p:nvPicPr>
        <p:blipFill>
          <a:blip r:embed="rId4"/>
          <a:stretch>
            <a:fillRect/>
          </a:stretch>
        </p:blipFill>
        <p:spPr>
          <a:xfrm>
            <a:off x="400411" y="2039894"/>
            <a:ext cx="2760799" cy="1557624"/>
          </a:xfrm>
          <a:prstGeom prst="rect">
            <a:avLst/>
          </a:prstGeom>
        </p:spPr>
      </p:pic>
      <p:pic>
        <p:nvPicPr>
          <p:cNvPr id="5" name="图片 4">
            <a:extLst>
              <a:ext uri="{FF2B5EF4-FFF2-40B4-BE49-F238E27FC236}">
                <a16:creationId xmlns:a16="http://schemas.microsoft.com/office/drawing/2014/main" id="{9CA5D0A5-8FFE-47D0-37DD-8103DCEA2F15}"/>
              </a:ext>
            </a:extLst>
          </p:cNvPr>
          <p:cNvPicPr>
            <a:picLocks noChangeAspect="1"/>
          </p:cNvPicPr>
          <p:nvPr/>
        </p:nvPicPr>
        <p:blipFill>
          <a:blip r:embed="rId5"/>
          <a:stretch>
            <a:fillRect/>
          </a:stretch>
        </p:blipFill>
        <p:spPr>
          <a:xfrm>
            <a:off x="3252558" y="2735815"/>
            <a:ext cx="2760799" cy="1496551"/>
          </a:xfrm>
          <a:prstGeom prst="rect">
            <a:avLst/>
          </a:prstGeom>
        </p:spPr>
      </p:pic>
      <p:sp>
        <p:nvSpPr>
          <p:cNvPr id="6" name="矩形 5">
            <a:extLst>
              <a:ext uri="{FF2B5EF4-FFF2-40B4-BE49-F238E27FC236}">
                <a16:creationId xmlns:a16="http://schemas.microsoft.com/office/drawing/2014/main" id="{AA019D5A-AC85-8237-87B2-D3F755D3A6BE}"/>
              </a:ext>
            </a:extLst>
          </p:cNvPr>
          <p:cNvSpPr/>
          <p:nvPr/>
        </p:nvSpPr>
        <p:spPr>
          <a:xfrm>
            <a:off x="6078690" y="1810966"/>
            <a:ext cx="4302034" cy="380297"/>
          </a:xfrm>
          <a:prstGeom prst="rect">
            <a:avLst/>
          </a:prstGeom>
        </p:spPr>
        <p:txBody>
          <a:bodyPr wrap="square">
            <a:spAutoFit/>
          </a:bodyPr>
          <a:lstStyle/>
          <a:p>
            <a:pPr>
              <a:lnSpc>
                <a:spcPct val="150000"/>
              </a:lnSpc>
            </a:pP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MCC </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平台短信报表</a:t>
            </a:r>
          </a:p>
        </p:txBody>
      </p:sp>
      <p:sp>
        <p:nvSpPr>
          <p:cNvPr id="12" name="文本框 11">
            <a:extLst>
              <a:ext uri="{FF2B5EF4-FFF2-40B4-BE49-F238E27FC236}">
                <a16:creationId xmlns:a16="http://schemas.microsoft.com/office/drawing/2014/main" id="{991F4D2B-DC95-2F54-F29B-48992B71E39A}"/>
              </a:ext>
            </a:extLst>
          </p:cNvPr>
          <p:cNvSpPr txBox="1"/>
          <p:nvPr/>
        </p:nvSpPr>
        <p:spPr>
          <a:xfrm>
            <a:off x="6104705" y="2175872"/>
            <a:ext cx="2361800" cy="79175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75000"/>
                    <a:lumOff val="25000"/>
                  </a:schemeClr>
                </a:solidFill>
              </a:rPr>
              <a:t>可以得到在某一个时间段内 </a:t>
            </a:r>
            <a:r>
              <a:rPr lang="en-US" altLang="zh-CN" sz="1050" dirty="0">
                <a:solidFill>
                  <a:schemeClr val="tx1">
                    <a:lumMod val="75000"/>
                    <a:lumOff val="25000"/>
                  </a:schemeClr>
                </a:solidFill>
              </a:rPr>
              <a:t>MCC </a:t>
            </a:r>
            <a:r>
              <a:rPr lang="zh-CN" altLang="en-US" sz="1050" dirty="0">
                <a:solidFill>
                  <a:schemeClr val="tx1">
                    <a:lumMod val="75000"/>
                    <a:lumOff val="25000"/>
                  </a:schemeClr>
                </a:solidFill>
              </a:rPr>
              <a:t>平台短信网关发送短信数量的总量的统计信息</a:t>
            </a:r>
          </a:p>
        </p:txBody>
      </p:sp>
      <p:pic>
        <p:nvPicPr>
          <p:cNvPr id="16" name="图片 15">
            <a:extLst>
              <a:ext uri="{FF2B5EF4-FFF2-40B4-BE49-F238E27FC236}">
                <a16:creationId xmlns:a16="http://schemas.microsoft.com/office/drawing/2014/main" id="{10D206B7-D37A-0AD7-E810-5F9185A12FC1}"/>
              </a:ext>
            </a:extLst>
          </p:cNvPr>
          <p:cNvPicPr>
            <a:picLocks noChangeAspect="1"/>
          </p:cNvPicPr>
          <p:nvPr/>
        </p:nvPicPr>
        <p:blipFill>
          <a:blip r:embed="rId6"/>
          <a:stretch>
            <a:fillRect/>
          </a:stretch>
        </p:blipFill>
        <p:spPr>
          <a:xfrm>
            <a:off x="6078690" y="3022309"/>
            <a:ext cx="2760799" cy="1557624"/>
          </a:xfrm>
          <a:prstGeom prst="rect">
            <a:avLst/>
          </a:prstGeom>
        </p:spPr>
      </p:pic>
    </p:spTree>
    <p:extLst>
      <p:ext uri="{BB962C8B-B14F-4D97-AF65-F5344CB8AC3E}">
        <p14:creationId xmlns:p14="http://schemas.microsoft.com/office/powerpoint/2010/main" val="18517494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
            <a:extLst>
              <a:ext uri="{FF2B5EF4-FFF2-40B4-BE49-F238E27FC236}">
                <a16:creationId xmlns:a16="http://schemas.microsoft.com/office/drawing/2014/main" id="{DE7714CF-4288-4227-BA0F-A241C26A7CF5}"/>
              </a:ext>
            </a:extLst>
          </p:cNvPr>
          <p:cNvSpPr/>
          <p:nvPr>
            <p:custDataLst>
              <p:tags r:id="rId2"/>
            </p:custDataLst>
          </p:nvPr>
        </p:nvSpPr>
        <p:spPr>
          <a:xfrm>
            <a:off x="1010744" y="2045935"/>
            <a:ext cx="1179910" cy="1152525"/>
          </a:xfrm>
          <a:prstGeom prst="rect">
            <a:avLst/>
          </a:prstGeom>
          <a:solidFill>
            <a:srgbClr val="063D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sz="4500" dirty="0">
                <a:solidFill>
                  <a:srgbClr val="FCFCFC"/>
                </a:solidFill>
                <a:latin typeface="Gungsuh" panose="02030600000101010101" pitchFamily="18" charset="-127"/>
              </a:rPr>
              <a:t>01</a:t>
            </a:r>
            <a:endParaRPr lang="zh-CN" altLang="en-US" sz="4500" dirty="0">
              <a:solidFill>
                <a:srgbClr val="FCFCFC"/>
              </a:solidFill>
              <a:latin typeface="Gungsuh" panose="02030600000101010101" pitchFamily="18" charset="-127"/>
            </a:endParaRPr>
          </a:p>
        </p:txBody>
      </p:sp>
      <p:sp>
        <p:nvSpPr>
          <p:cNvPr id="4" name="PA_文本框 3">
            <a:extLst>
              <a:ext uri="{FF2B5EF4-FFF2-40B4-BE49-F238E27FC236}">
                <a16:creationId xmlns:a16="http://schemas.microsoft.com/office/drawing/2014/main" id="{92CF3A66-E572-4B18-A5C8-065820B5702B}"/>
              </a:ext>
            </a:extLst>
          </p:cNvPr>
          <p:cNvSpPr txBox="1"/>
          <p:nvPr>
            <p:custDataLst>
              <p:tags r:id="rId3"/>
            </p:custDataLst>
          </p:nvPr>
        </p:nvSpPr>
        <p:spPr>
          <a:xfrm>
            <a:off x="896607" y="2045935"/>
            <a:ext cx="1227535" cy="300038"/>
          </a:xfrm>
          <a:prstGeom prst="rect">
            <a:avLst/>
          </a:prstGeom>
          <a:noFill/>
        </p:spPr>
        <p:txBody>
          <a:bodyPr lIns="0" rIns="0"/>
          <a:lstStyle/>
          <a:p>
            <a:pPr algn="r">
              <a:defRPr/>
            </a:pPr>
            <a:r>
              <a:rPr lang="en-US" altLang="zh-CN" sz="1500" spc="375" dirty="0">
                <a:solidFill>
                  <a:srgbClr val="FCFCFC"/>
                </a:solidFill>
                <a:latin typeface="Gungsuh" panose="02030600000101010101" pitchFamily="18" charset="-127"/>
              </a:rPr>
              <a:t>PART</a:t>
            </a:r>
            <a:endParaRPr lang="zh-CN" altLang="en-US" sz="1500" spc="375" dirty="0">
              <a:solidFill>
                <a:srgbClr val="FCFCFC"/>
              </a:solidFill>
              <a:latin typeface="Gungsuh" panose="02030600000101010101" pitchFamily="18" charset="-127"/>
            </a:endParaRPr>
          </a:p>
        </p:txBody>
      </p:sp>
      <p:sp>
        <p:nvSpPr>
          <p:cNvPr id="5" name="PA_文本框 4">
            <a:extLst>
              <a:ext uri="{FF2B5EF4-FFF2-40B4-BE49-F238E27FC236}">
                <a16:creationId xmlns:a16="http://schemas.microsoft.com/office/drawing/2014/main" id="{B1ACFA47-5D0F-4092-9710-34F09863DC97}"/>
              </a:ext>
            </a:extLst>
          </p:cNvPr>
          <p:cNvSpPr txBox="1"/>
          <p:nvPr>
            <p:custDataLst>
              <p:tags r:id="rId4"/>
            </p:custDataLst>
          </p:nvPr>
        </p:nvSpPr>
        <p:spPr>
          <a:xfrm>
            <a:off x="3906982" y="2193752"/>
            <a:ext cx="4094018" cy="852488"/>
          </a:xfrm>
          <a:prstGeom prst="rect">
            <a:avLst/>
          </a:prstGeom>
          <a:noFill/>
        </p:spPr>
        <p:txBody>
          <a:bodyPr rIns="270000">
            <a:normAutofit/>
          </a:bodyPr>
          <a:lstStyle/>
          <a:p>
            <a:pPr algn="r">
              <a:defRPr/>
            </a:pPr>
            <a:r>
              <a:rPr lang="zh-CN" altLang="en-US" sz="4000" b="1" dirty="0">
                <a:solidFill>
                  <a:srgbClr val="063D8D"/>
                </a:solidFill>
                <a:latin typeface="华文细黑" panose="02010600040101010101" pitchFamily="2" charset="-122"/>
                <a:ea typeface="华文细黑" panose="02010600040101010101" pitchFamily="2" charset="-122"/>
              </a:rPr>
              <a:t>基 本 信 息</a:t>
            </a:r>
          </a:p>
        </p:txBody>
      </p:sp>
      <p:cxnSp>
        <p:nvCxnSpPr>
          <p:cNvPr id="10" name="PA_直接连接符 9">
            <a:extLst>
              <a:ext uri="{FF2B5EF4-FFF2-40B4-BE49-F238E27FC236}">
                <a16:creationId xmlns:a16="http://schemas.microsoft.com/office/drawing/2014/main" id="{561E68A9-2C5E-454D-BB49-D6BFF6B5B250}"/>
              </a:ext>
            </a:extLst>
          </p:cNvPr>
          <p:cNvCxnSpPr>
            <a:cxnSpLocks/>
          </p:cNvCxnSpPr>
          <p:nvPr>
            <p:custDataLst>
              <p:tags r:id="rId5"/>
            </p:custDataLst>
          </p:nvPr>
        </p:nvCxnSpPr>
        <p:spPr>
          <a:xfrm>
            <a:off x="2612572" y="2886075"/>
            <a:ext cx="538842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216693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a:extLst>
              <a:ext uri="{FF2B5EF4-FFF2-40B4-BE49-F238E27FC236}">
                <a16:creationId xmlns:a16="http://schemas.microsoft.com/office/drawing/2014/main" id="{7771022B-5D93-3B17-ECE0-C37AFFD6E1E3}"/>
              </a:ext>
            </a:extLst>
          </p:cNvPr>
          <p:cNvSpPr/>
          <p:nvPr/>
        </p:nvSpPr>
        <p:spPr>
          <a:xfrm>
            <a:off x="1073648" y="3302174"/>
            <a:ext cx="781622" cy="781622"/>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742690E3-DC39-0E14-65F6-E125C838A315}"/>
              </a:ext>
            </a:extLst>
          </p:cNvPr>
          <p:cNvSpPr/>
          <p:nvPr/>
        </p:nvSpPr>
        <p:spPr>
          <a:xfrm>
            <a:off x="151342" y="2315931"/>
            <a:ext cx="1017270" cy="1017270"/>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PA_文本框 1">
            <a:extLst>
              <a:ext uri="{FF2B5EF4-FFF2-40B4-BE49-F238E27FC236}">
                <a16:creationId xmlns:a16="http://schemas.microsoft.com/office/drawing/2014/main" id="{27070A66-46F8-EA0E-0F3C-53CCB3512015}"/>
              </a:ext>
            </a:extLst>
          </p:cNvPr>
          <p:cNvSpPr txBox="1"/>
          <p:nvPr>
            <p:custDataLst>
              <p:tags r:id="rId1"/>
            </p:custDataLst>
          </p:nvPr>
        </p:nvSpPr>
        <p:spPr>
          <a:xfrm>
            <a:off x="349800" y="270568"/>
            <a:ext cx="2351606"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3.5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报表统计功能</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6" name="文本框 5">
            <a:extLst>
              <a:ext uri="{FF2B5EF4-FFF2-40B4-BE49-F238E27FC236}">
                <a16:creationId xmlns:a16="http://schemas.microsoft.com/office/drawing/2014/main" id="{401D7C85-F6C1-EE35-F778-F62DFE7E3C14}"/>
              </a:ext>
            </a:extLst>
          </p:cNvPr>
          <p:cNvSpPr txBox="1">
            <a:spLocks noChangeArrowheads="1"/>
          </p:cNvSpPr>
          <p:nvPr/>
        </p:nvSpPr>
        <p:spPr bwMode="auto">
          <a:xfrm>
            <a:off x="873551" y="1125753"/>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dirty="0">
                <a:solidFill>
                  <a:srgbClr val="063D8D"/>
                </a:solidFill>
                <a:latin typeface="方正兰亭黑_GBK"/>
                <a:ea typeface="方正兰亭黑_GBK"/>
              </a:rPr>
              <a:t>图形信号报表</a:t>
            </a:r>
          </a:p>
        </p:txBody>
      </p:sp>
      <p:sp>
        <p:nvSpPr>
          <p:cNvPr id="8" name="矩形 7">
            <a:extLst>
              <a:ext uri="{FF2B5EF4-FFF2-40B4-BE49-F238E27FC236}">
                <a16:creationId xmlns:a16="http://schemas.microsoft.com/office/drawing/2014/main" id="{051CFE85-83E0-E832-CA6E-9604A25BA81A}"/>
              </a:ext>
            </a:extLst>
          </p:cNvPr>
          <p:cNvSpPr/>
          <p:nvPr/>
        </p:nvSpPr>
        <p:spPr>
          <a:xfrm>
            <a:off x="683570" y="1568493"/>
            <a:ext cx="3088849" cy="2276136"/>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200" dirty="0">
                <a:solidFill>
                  <a:schemeClr val="tx1">
                    <a:lumMod val="75000"/>
                    <a:lumOff val="25000"/>
                  </a:schemeClr>
                </a:solidFill>
              </a:rPr>
              <a:t>通过图形报表</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查看单台设备选择月内的 </a:t>
            </a:r>
            <a:r>
              <a:rPr lang="en-US" altLang="zh-CN" sz="1200" dirty="0">
                <a:solidFill>
                  <a:schemeClr val="tx1">
                    <a:lumMod val="75000"/>
                    <a:lumOff val="25000"/>
                  </a:schemeClr>
                </a:solidFill>
              </a:rPr>
              <a:t>4/5G </a:t>
            </a:r>
            <a:r>
              <a:rPr lang="zh-CN" altLang="en-US" sz="1200" dirty="0">
                <a:solidFill>
                  <a:schemeClr val="tx1">
                    <a:lumMod val="75000"/>
                    <a:lumOff val="25000"/>
                  </a:schemeClr>
                </a:solidFill>
              </a:rPr>
              <a:t>流量、短信、</a:t>
            </a:r>
            <a:r>
              <a:rPr lang="en-US" altLang="zh-CN" sz="1200" dirty="0">
                <a:solidFill>
                  <a:schemeClr val="tx1">
                    <a:lumMod val="75000"/>
                    <a:lumOff val="25000"/>
                  </a:schemeClr>
                </a:solidFill>
              </a:rPr>
              <a:t>ping </a:t>
            </a:r>
            <a:r>
              <a:rPr lang="zh-CN" altLang="en-US" sz="1200" dirty="0">
                <a:solidFill>
                  <a:schemeClr val="tx1">
                    <a:lumMod val="75000"/>
                    <a:lumOff val="25000"/>
                  </a:schemeClr>
                </a:solidFill>
              </a:rPr>
              <a:t>包丢包率、信息强度、</a:t>
            </a:r>
            <a:r>
              <a:rPr lang="en-US" altLang="zh-CN" sz="1200" dirty="0">
                <a:solidFill>
                  <a:schemeClr val="tx1">
                    <a:lumMod val="75000"/>
                    <a:lumOff val="25000"/>
                  </a:schemeClr>
                </a:solidFill>
              </a:rPr>
              <a:t>WIFI </a:t>
            </a:r>
            <a:r>
              <a:rPr lang="zh-CN" altLang="en-US" sz="1200" dirty="0">
                <a:solidFill>
                  <a:schemeClr val="tx1">
                    <a:lumMod val="75000"/>
                    <a:lumOff val="25000"/>
                  </a:schemeClr>
                </a:solidFill>
              </a:rPr>
              <a:t>流量报表、组织机构 </a:t>
            </a:r>
            <a:r>
              <a:rPr lang="en-US" altLang="zh-CN" sz="1200" dirty="0">
                <a:solidFill>
                  <a:schemeClr val="tx1">
                    <a:lumMod val="75000"/>
                    <a:lumOff val="25000"/>
                  </a:schemeClr>
                </a:solidFill>
              </a:rPr>
              <a:t>4/5G </a:t>
            </a:r>
            <a:r>
              <a:rPr lang="zh-CN" altLang="en-US" sz="1200" dirty="0">
                <a:solidFill>
                  <a:schemeClr val="tx1">
                    <a:lumMod val="75000"/>
                    <a:lumOff val="25000"/>
                  </a:schemeClr>
                </a:solidFill>
              </a:rPr>
              <a:t>流量走势；其中，</a:t>
            </a:r>
            <a:r>
              <a:rPr lang="en-US" altLang="zh-CN" sz="1200" dirty="0">
                <a:solidFill>
                  <a:schemeClr val="tx1">
                    <a:lumMod val="75000"/>
                    <a:lumOff val="25000"/>
                  </a:schemeClr>
                </a:solidFill>
              </a:rPr>
              <a:t>4/5G </a:t>
            </a:r>
            <a:r>
              <a:rPr lang="zh-CN" altLang="en-US" sz="1200" dirty="0">
                <a:solidFill>
                  <a:schemeClr val="tx1">
                    <a:lumMod val="75000"/>
                    <a:lumOff val="25000"/>
                  </a:schemeClr>
                </a:solidFill>
              </a:rPr>
              <a:t>流量、短信、</a:t>
            </a:r>
            <a:r>
              <a:rPr lang="en-US" altLang="zh-CN" sz="1200" dirty="0">
                <a:solidFill>
                  <a:schemeClr val="tx1">
                    <a:lumMod val="75000"/>
                    <a:lumOff val="25000"/>
                  </a:schemeClr>
                </a:solidFill>
              </a:rPr>
              <a:t>ping </a:t>
            </a:r>
            <a:r>
              <a:rPr lang="zh-CN" altLang="en-US" sz="1200" dirty="0">
                <a:solidFill>
                  <a:schemeClr val="tx1">
                    <a:lumMod val="75000"/>
                    <a:lumOff val="25000"/>
                  </a:schemeClr>
                </a:solidFill>
              </a:rPr>
              <a:t>包丢包率、信息强度、组织机构 </a:t>
            </a:r>
            <a:r>
              <a:rPr lang="en-US" altLang="zh-CN" sz="1200" dirty="0">
                <a:solidFill>
                  <a:schemeClr val="tx1">
                    <a:lumMod val="75000"/>
                    <a:lumOff val="25000"/>
                  </a:schemeClr>
                </a:solidFill>
              </a:rPr>
              <a:t>4/5G </a:t>
            </a:r>
            <a:r>
              <a:rPr lang="zh-CN" altLang="en-US" sz="1200" dirty="0">
                <a:solidFill>
                  <a:schemeClr val="tx1">
                    <a:lumMod val="75000"/>
                    <a:lumOff val="25000"/>
                  </a:schemeClr>
                </a:solidFill>
              </a:rPr>
              <a:t>流量统计报表支持查看多台设备。</a:t>
            </a:r>
          </a:p>
          <a:p>
            <a:pPr marL="171450" indent="-171450">
              <a:lnSpc>
                <a:spcPct val="150000"/>
              </a:lnSpc>
              <a:buFont typeface="Arial" panose="020B0604020202020204" pitchFamily="34" charset="0"/>
              <a:buChar char="•"/>
            </a:pPr>
            <a:endParaRPr lang="zh-CN" altLang="en-US" sz="1050" dirty="0">
              <a:solidFill>
                <a:schemeClr val="tx1">
                  <a:lumMod val="85000"/>
                  <a:lumOff val="15000"/>
                </a:schemeClr>
              </a:solidFill>
            </a:endParaRPr>
          </a:p>
          <a:p>
            <a:pPr marL="171450" indent="-171450">
              <a:lnSpc>
                <a:spcPct val="150000"/>
              </a:lnSpc>
              <a:buFont typeface="Arial" panose="020B0604020202020204" pitchFamily="34" charset="0"/>
              <a:buChar char="•"/>
            </a:pPr>
            <a:endParaRPr lang="zh-CN" altLang="en-US" dirty="0">
              <a:solidFill>
                <a:schemeClr val="tx1">
                  <a:lumMod val="85000"/>
                  <a:lumOff val="15000"/>
                </a:schemeClr>
              </a:solidFill>
            </a:endParaRPr>
          </a:p>
        </p:txBody>
      </p:sp>
      <p:pic>
        <p:nvPicPr>
          <p:cNvPr id="10" name="图片 9">
            <a:extLst>
              <a:ext uri="{FF2B5EF4-FFF2-40B4-BE49-F238E27FC236}">
                <a16:creationId xmlns:a16="http://schemas.microsoft.com/office/drawing/2014/main" id="{1DE7C83E-ECB0-427A-C209-DEE64A342E25}"/>
              </a:ext>
            </a:extLst>
          </p:cNvPr>
          <p:cNvPicPr>
            <a:picLocks noChangeAspect="1"/>
          </p:cNvPicPr>
          <p:nvPr/>
        </p:nvPicPr>
        <p:blipFill>
          <a:blip r:embed="rId4"/>
          <a:stretch>
            <a:fillRect/>
          </a:stretch>
        </p:blipFill>
        <p:spPr>
          <a:xfrm>
            <a:off x="4218460" y="1625984"/>
            <a:ext cx="4265563" cy="2512759"/>
          </a:xfrm>
          <a:prstGeom prst="rect">
            <a:avLst/>
          </a:prstGeom>
          <a:ln>
            <a:noFill/>
          </a:ln>
          <a:effectLst>
            <a:outerShdw blurRad="190500" algn="tl" rotWithShape="0">
              <a:srgbClr val="000000">
                <a:alpha val="70000"/>
              </a:srgbClr>
            </a:outerShdw>
          </a:effectLst>
        </p:spPr>
      </p:pic>
      <p:sp>
        <p:nvSpPr>
          <p:cNvPr id="19" name="椭圆 18">
            <a:extLst>
              <a:ext uri="{FF2B5EF4-FFF2-40B4-BE49-F238E27FC236}">
                <a16:creationId xmlns:a16="http://schemas.microsoft.com/office/drawing/2014/main" id="{B16012E6-AE15-7B27-AC46-E10ECB5FA399}"/>
              </a:ext>
            </a:extLst>
          </p:cNvPr>
          <p:cNvSpPr/>
          <p:nvPr/>
        </p:nvSpPr>
        <p:spPr>
          <a:xfrm>
            <a:off x="2227995" y="3922839"/>
            <a:ext cx="781622" cy="781622"/>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F53D7B2C-5CA0-91F0-D24E-A6139DB8C49B}"/>
              </a:ext>
            </a:extLst>
          </p:cNvPr>
          <p:cNvSpPr/>
          <p:nvPr/>
        </p:nvSpPr>
        <p:spPr>
          <a:xfrm>
            <a:off x="1158902" y="4001693"/>
            <a:ext cx="781622" cy="781622"/>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60A64524-B083-C11F-5DFA-EAE9407F8956}"/>
              </a:ext>
            </a:extLst>
          </p:cNvPr>
          <p:cNvSpPr/>
          <p:nvPr/>
        </p:nvSpPr>
        <p:spPr>
          <a:xfrm>
            <a:off x="3595412" y="4138743"/>
            <a:ext cx="559125" cy="559125"/>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83573A0C-94D7-00B9-8FC6-E23632656A8F}"/>
              </a:ext>
            </a:extLst>
          </p:cNvPr>
          <p:cNvSpPr/>
          <p:nvPr/>
        </p:nvSpPr>
        <p:spPr>
          <a:xfrm>
            <a:off x="-298" y="3968559"/>
            <a:ext cx="871729" cy="871729"/>
          </a:xfrm>
          <a:prstGeom prst="ellipse">
            <a:avLst/>
          </a:prstGeom>
          <a:solidFill>
            <a:srgbClr val="063D8D"/>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751F53F0-5FA5-415E-E2CE-A3795D5DD19A}"/>
              </a:ext>
            </a:extLst>
          </p:cNvPr>
          <p:cNvSpPr/>
          <p:nvPr/>
        </p:nvSpPr>
        <p:spPr>
          <a:xfrm>
            <a:off x="2806712" y="3418741"/>
            <a:ext cx="781622" cy="781622"/>
          </a:xfrm>
          <a:prstGeom prst="ellipse">
            <a:avLst/>
          </a:prstGeom>
          <a:solidFill>
            <a:srgbClr val="F3F4F4"/>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8F3DA231-17F6-8B22-F91D-331BB9EEB680}"/>
              </a:ext>
            </a:extLst>
          </p:cNvPr>
          <p:cNvSpPr/>
          <p:nvPr/>
        </p:nvSpPr>
        <p:spPr>
          <a:xfrm>
            <a:off x="592730" y="3680420"/>
            <a:ext cx="781622" cy="781622"/>
          </a:xfrm>
          <a:prstGeom prst="ellipse">
            <a:avLst/>
          </a:prstGeom>
          <a:solidFill>
            <a:srgbClr val="063D8D"/>
          </a:solidFill>
          <a:ln>
            <a:noFill/>
          </a:ln>
          <a:effectLst>
            <a:outerShdw blurRad="177800" dist="1778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121677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12"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25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0-#ppt_w/2"/>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50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5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5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75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6" grpId="0"/>
      <p:bldP spid="8" grpId="0"/>
      <p:bldP spid="19" grpId="0" animBg="1"/>
      <p:bldP spid="20" grpId="0" animBg="1"/>
      <p:bldP spid="23" grpId="0" animBg="1"/>
      <p:bldP spid="24" grpId="0" animBg="1"/>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a:extLst>
              <a:ext uri="{FF2B5EF4-FFF2-40B4-BE49-F238E27FC236}">
                <a16:creationId xmlns:a16="http://schemas.microsoft.com/office/drawing/2014/main" id="{27070A66-46F8-EA0E-0F3C-53CCB3512015}"/>
              </a:ext>
            </a:extLst>
          </p:cNvPr>
          <p:cNvSpPr txBox="1"/>
          <p:nvPr>
            <p:custDataLst>
              <p:tags r:id="rId1"/>
            </p:custDataLst>
          </p:nvPr>
        </p:nvSpPr>
        <p:spPr>
          <a:xfrm>
            <a:off x="349800" y="270568"/>
            <a:ext cx="2351606"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3.6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系统管理功能</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pic>
        <p:nvPicPr>
          <p:cNvPr id="4" name="图片 3">
            <a:extLst>
              <a:ext uri="{FF2B5EF4-FFF2-40B4-BE49-F238E27FC236}">
                <a16:creationId xmlns:a16="http://schemas.microsoft.com/office/drawing/2014/main" id="{A713229E-4607-8E9E-69B0-71EE6AA53D9E}"/>
              </a:ext>
            </a:extLst>
          </p:cNvPr>
          <p:cNvPicPr>
            <a:picLocks noChangeAspect="1"/>
          </p:cNvPicPr>
          <p:nvPr/>
        </p:nvPicPr>
        <p:blipFill>
          <a:blip r:embed="rId4"/>
          <a:stretch>
            <a:fillRect/>
          </a:stretch>
        </p:blipFill>
        <p:spPr>
          <a:xfrm>
            <a:off x="539750" y="2392363"/>
            <a:ext cx="3063308" cy="1853115"/>
          </a:xfrm>
          <a:prstGeom prst="rect">
            <a:avLst/>
          </a:prstGeom>
        </p:spPr>
      </p:pic>
      <p:pic>
        <p:nvPicPr>
          <p:cNvPr id="5" name="图片 4">
            <a:extLst>
              <a:ext uri="{FF2B5EF4-FFF2-40B4-BE49-F238E27FC236}">
                <a16:creationId xmlns:a16="http://schemas.microsoft.com/office/drawing/2014/main" id="{F149C5F0-5C37-8179-BCD1-67AFDAFE7012}"/>
              </a:ext>
            </a:extLst>
          </p:cNvPr>
          <p:cNvPicPr>
            <a:picLocks noChangeAspect="1"/>
          </p:cNvPicPr>
          <p:nvPr/>
        </p:nvPicPr>
        <p:blipFill>
          <a:blip r:embed="rId5"/>
          <a:stretch>
            <a:fillRect/>
          </a:stretch>
        </p:blipFill>
        <p:spPr>
          <a:xfrm>
            <a:off x="3603058" y="2392363"/>
            <a:ext cx="5171908" cy="1853115"/>
          </a:xfrm>
          <a:prstGeom prst="rect">
            <a:avLst/>
          </a:prstGeom>
        </p:spPr>
      </p:pic>
      <p:sp>
        <p:nvSpPr>
          <p:cNvPr id="7" name="矩形 6">
            <a:extLst>
              <a:ext uri="{FF2B5EF4-FFF2-40B4-BE49-F238E27FC236}">
                <a16:creationId xmlns:a16="http://schemas.microsoft.com/office/drawing/2014/main" id="{3B415DFA-E1C4-896E-865A-D79DB1215985}"/>
              </a:ext>
            </a:extLst>
          </p:cNvPr>
          <p:cNvSpPr/>
          <p:nvPr/>
        </p:nvSpPr>
        <p:spPr>
          <a:xfrm>
            <a:off x="539750" y="898022"/>
            <a:ext cx="4794250" cy="1673728"/>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菜单栏中选中</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系统管理</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基本信息修改</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进入“基本信息修改”界面可以实现登录用户修改基本信息的功能，包括职务、单位、联系电话邮箱以及密码。</a:t>
            </a:r>
          </a:p>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勾选密码修改表示要修改密码，密码修改三项皆为必填项。</a:t>
            </a:r>
          </a:p>
          <a:p>
            <a:pPr>
              <a:lnSpc>
                <a:spcPct val="150000"/>
              </a:lnSpc>
            </a:pPr>
            <a:endPar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349148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a:extLst>
              <a:ext uri="{FF2B5EF4-FFF2-40B4-BE49-F238E27FC236}">
                <a16:creationId xmlns:a16="http://schemas.microsoft.com/office/drawing/2014/main" id="{27070A66-46F8-EA0E-0F3C-53CCB3512015}"/>
              </a:ext>
            </a:extLst>
          </p:cNvPr>
          <p:cNvSpPr txBox="1"/>
          <p:nvPr>
            <p:custDataLst>
              <p:tags r:id="rId1"/>
            </p:custDataLst>
          </p:nvPr>
        </p:nvSpPr>
        <p:spPr>
          <a:xfrm>
            <a:off x="349800" y="270568"/>
            <a:ext cx="2351606"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3.6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系统管理功能</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7" name="矩形 6">
            <a:extLst>
              <a:ext uri="{FF2B5EF4-FFF2-40B4-BE49-F238E27FC236}">
                <a16:creationId xmlns:a16="http://schemas.microsoft.com/office/drawing/2014/main" id="{3B415DFA-E1C4-896E-865A-D79DB1215985}"/>
              </a:ext>
            </a:extLst>
          </p:cNvPr>
          <p:cNvSpPr/>
          <p:nvPr/>
        </p:nvSpPr>
        <p:spPr>
          <a:xfrm>
            <a:off x="459740" y="1109957"/>
            <a:ext cx="7556500" cy="1350563"/>
          </a:xfrm>
          <a:prstGeom prst="rect">
            <a:avLst/>
          </a:prstGeom>
        </p:spPr>
        <p:txBody>
          <a:bodyPr wrap="square">
            <a:spAutoFit/>
          </a:bodyPr>
          <a:lstStyle/>
          <a:p>
            <a:pPr>
              <a:lnSpc>
                <a:spcPct val="150000"/>
              </a:lnSpc>
            </a:pP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系统配置可对</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E4G</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进行基本的设备配置，可配置</a:t>
            </a:r>
            <a:r>
              <a:rPr lang="en-US" altLang="zh-CN"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SYSLOG</a:t>
            </a:r>
            <a:r>
              <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rPr>
              <a:t>地址将服务器设备产生的日志发送到日志服务器上，便于设备运行见的状态监控及日志回溯</a:t>
            </a:r>
          </a:p>
          <a:p>
            <a:pPr>
              <a:lnSpc>
                <a:spcPct val="150000"/>
              </a:lnSpc>
            </a:pPr>
            <a:endPar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zh-CN" altLang="en-US" sz="1400" dirty="0">
              <a:solidFill>
                <a:srgbClr val="063D8D"/>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组合 8">
            <a:extLst>
              <a:ext uri="{FF2B5EF4-FFF2-40B4-BE49-F238E27FC236}">
                <a16:creationId xmlns:a16="http://schemas.microsoft.com/office/drawing/2014/main" id="{C31F5A85-646F-C771-C13F-F01B13562F0E}"/>
              </a:ext>
            </a:extLst>
          </p:cNvPr>
          <p:cNvGrpSpPr/>
          <p:nvPr/>
        </p:nvGrpSpPr>
        <p:grpSpPr>
          <a:xfrm>
            <a:off x="539750" y="2064702"/>
            <a:ext cx="8064500" cy="2111057"/>
            <a:chOff x="0" y="3032433"/>
            <a:chExt cx="12307047" cy="3960588"/>
          </a:xfrm>
        </p:grpSpPr>
        <p:pic>
          <p:nvPicPr>
            <p:cNvPr id="10" name="图片 9">
              <a:extLst>
                <a:ext uri="{FF2B5EF4-FFF2-40B4-BE49-F238E27FC236}">
                  <a16:creationId xmlns:a16="http://schemas.microsoft.com/office/drawing/2014/main" id="{9AAD0C84-E7E0-8D76-A3AF-248DE8A375EE}"/>
                </a:ext>
              </a:extLst>
            </p:cNvPr>
            <p:cNvPicPr>
              <a:picLocks noChangeAspect="1"/>
            </p:cNvPicPr>
            <p:nvPr/>
          </p:nvPicPr>
          <p:blipFill>
            <a:blip r:embed="rId4"/>
            <a:stretch>
              <a:fillRect/>
            </a:stretch>
          </p:blipFill>
          <p:spPr>
            <a:xfrm>
              <a:off x="2736476" y="3032433"/>
              <a:ext cx="9570571" cy="3960588"/>
            </a:xfrm>
            <a:prstGeom prst="rect">
              <a:avLst/>
            </a:prstGeom>
          </p:spPr>
        </p:pic>
        <p:pic>
          <p:nvPicPr>
            <p:cNvPr id="11" name="图片 10">
              <a:extLst>
                <a:ext uri="{FF2B5EF4-FFF2-40B4-BE49-F238E27FC236}">
                  <a16:creationId xmlns:a16="http://schemas.microsoft.com/office/drawing/2014/main" id="{4DDD396D-3039-5BD4-E3A7-3670DD911773}"/>
                </a:ext>
              </a:extLst>
            </p:cNvPr>
            <p:cNvPicPr>
              <a:picLocks noChangeAspect="1"/>
            </p:cNvPicPr>
            <p:nvPr/>
          </p:nvPicPr>
          <p:blipFill>
            <a:blip r:embed="rId5"/>
            <a:stretch>
              <a:fillRect/>
            </a:stretch>
          </p:blipFill>
          <p:spPr>
            <a:xfrm>
              <a:off x="0" y="3032433"/>
              <a:ext cx="2654501" cy="3865326"/>
            </a:xfrm>
            <a:prstGeom prst="rect">
              <a:avLst/>
            </a:prstGeom>
          </p:spPr>
        </p:pic>
      </p:grpSp>
    </p:spTree>
    <p:extLst>
      <p:ext uri="{BB962C8B-B14F-4D97-AF65-F5344CB8AC3E}">
        <p14:creationId xmlns:p14="http://schemas.microsoft.com/office/powerpoint/2010/main" val="39639040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custDataLst>
              <p:tags r:id="rId1"/>
            </p:custDataLst>
          </p:nvPr>
        </p:nvSpPr>
        <p:spPr>
          <a:xfrm>
            <a:off x="3377027" y="2819078"/>
            <a:ext cx="2498836" cy="452438"/>
          </a:xfrm>
          <a:prstGeom prst="rect">
            <a:avLst/>
          </a:prstGeom>
          <a:noFill/>
          <a:ln w="12700" cap="flat" cmpd="sng" algn="ctr">
            <a:noFill/>
            <a:prstDash val="solid"/>
            <a:miter lim="800000"/>
          </a:ln>
          <a:effectLst/>
        </p:spPr>
        <p:txBody>
          <a:bodyPr lIns="0" tIns="0" rIns="0" bIns="0" anchor="ctr"/>
          <a:lstStyle/>
          <a:p>
            <a:pPr marL="0" marR="0" lvl="0" indent="0" algn="ctr" defTabSz="914156" eaLnBrk="1" fontAlgn="auto" latinLnBrk="0" hangingPunct="1">
              <a:lnSpc>
                <a:spcPct val="130000"/>
              </a:lnSpc>
              <a:spcBef>
                <a:spcPts val="0"/>
              </a:spcBef>
              <a:spcAft>
                <a:spcPts val="0"/>
              </a:spcAft>
              <a:buClrTx/>
              <a:buSzTx/>
              <a:buFontTx/>
              <a:buNone/>
              <a:tabLst/>
              <a:defRPr/>
            </a:pPr>
            <a:r>
              <a:rPr kumimoji="0" lang="zh-CN" altLang="en-US" sz="140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售后技术专家 王国柱</a:t>
            </a:r>
          </a:p>
        </p:txBody>
      </p:sp>
      <p:sp>
        <p:nvSpPr>
          <p:cNvPr id="37" name="矩形 36"/>
          <p:cNvSpPr/>
          <p:nvPr>
            <p:custDataLst>
              <p:tags r:id="rId2"/>
            </p:custDataLst>
          </p:nvPr>
        </p:nvSpPr>
        <p:spPr>
          <a:xfrm>
            <a:off x="2973804" y="3240415"/>
            <a:ext cx="3157538" cy="335596"/>
          </a:xfrm>
          <a:prstGeom prst="rect">
            <a:avLst/>
          </a:prstGeom>
          <a:noFill/>
          <a:ln w="12700" cap="flat" cmpd="sng" algn="ctr">
            <a:noFill/>
            <a:prstDash val="solid"/>
            <a:miter lim="800000"/>
          </a:ln>
          <a:effectLst/>
        </p:spPr>
        <p:txBody>
          <a:bodyPr lIns="0" tIns="0" rIns="0" bIns="0" anchor="ctr"/>
          <a:lstStyle/>
          <a:p>
            <a:pPr marL="0" marR="0" lvl="0" indent="0" algn="ctr" defTabSz="914156" eaLnBrk="1" fontAlgn="auto" latinLnBrk="0" hangingPunct="1">
              <a:lnSpc>
                <a:spcPct val="130000"/>
              </a:lnSpc>
              <a:spcBef>
                <a:spcPts val="0"/>
              </a:spcBef>
              <a:spcAft>
                <a:spcPts val="0"/>
              </a:spcAft>
              <a:buClrTx/>
              <a:buSzTx/>
              <a:buFontTx/>
              <a:buNone/>
              <a:tabLst/>
              <a:defRPr/>
            </a:pPr>
            <a:r>
              <a:rPr kumimoji="0" lang="zh-CN" altLang="en-US" sz="160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迈普通信技术股份有限公司</a:t>
            </a:r>
            <a:endParaRPr kumimoji="0" lang="en-US" altLang="zh-CN" sz="160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683055" y="3068157"/>
            <a:ext cx="1641701" cy="45719"/>
            <a:chOff x="3060700" y="4724400"/>
            <a:chExt cx="5955507" cy="31432"/>
          </a:xfrm>
        </p:grpSpPr>
        <p:cxnSp>
          <p:nvCxnSpPr>
            <p:cNvPr id="39" name="直接连接符 38"/>
            <p:cNvCxnSpPr/>
            <p:nvPr/>
          </p:nvCxnSpPr>
          <p:spPr>
            <a:xfrm>
              <a:off x="3060700" y="4724400"/>
              <a:ext cx="5955507" cy="0"/>
            </a:xfrm>
            <a:prstGeom prst="line">
              <a:avLst/>
            </a:prstGeom>
            <a:noFill/>
            <a:ln w="28575" cap="flat" cmpd="sng" algn="ctr">
              <a:solidFill>
                <a:sysClr val="window" lastClr="FFFFFF">
                  <a:lumMod val="75000"/>
                </a:sysClr>
              </a:solidFill>
              <a:prstDash val="solid"/>
              <a:miter lim="800000"/>
            </a:ln>
            <a:effectLst/>
          </p:spPr>
        </p:cxnSp>
        <p:cxnSp>
          <p:nvCxnSpPr>
            <p:cNvPr id="40" name="直接连接符 39"/>
            <p:cNvCxnSpPr/>
            <p:nvPr/>
          </p:nvCxnSpPr>
          <p:spPr>
            <a:xfrm>
              <a:off x="3060700" y="4755832"/>
              <a:ext cx="5955507" cy="0"/>
            </a:xfrm>
            <a:prstGeom prst="line">
              <a:avLst/>
            </a:prstGeom>
            <a:noFill/>
            <a:ln w="28575" cap="flat" cmpd="sng" algn="ctr">
              <a:solidFill>
                <a:sysClr val="window" lastClr="FFFFFF"/>
              </a:solidFill>
              <a:prstDash val="solid"/>
              <a:miter lim="800000"/>
            </a:ln>
            <a:effectLst/>
          </p:spPr>
        </p:cxnSp>
      </p:grpSp>
      <p:grpSp>
        <p:nvGrpSpPr>
          <p:cNvPr id="41" name="组合 40"/>
          <p:cNvGrpSpPr/>
          <p:nvPr/>
        </p:nvGrpSpPr>
        <p:grpSpPr>
          <a:xfrm>
            <a:off x="5977467" y="3045297"/>
            <a:ext cx="1641701" cy="45719"/>
            <a:chOff x="3060700" y="4724400"/>
            <a:chExt cx="5955507" cy="31432"/>
          </a:xfrm>
        </p:grpSpPr>
        <p:cxnSp>
          <p:nvCxnSpPr>
            <p:cNvPr id="42" name="直接连接符 41"/>
            <p:cNvCxnSpPr/>
            <p:nvPr/>
          </p:nvCxnSpPr>
          <p:spPr>
            <a:xfrm>
              <a:off x="3060700" y="4724400"/>
              <a:ext cx="5955507" cy="0"/>
            </a:xfrm>
            <a:prstGeom prst="line">
              <a:avLst/>
            </a:prstGeom>
            <a:noFill/>
            <a:ln w="28575" cap="flat" cmpd="sng" algn="ctr">
              <a:solidFill>
                <a:sysClr val="window" lastClr="FFFFFF">
                  <a:lumMod val="75000"/>
                </a:sysClr>
              </a:solidFill>
              <a:prstDash val="solid"/>
              <a:miter lim="800000"/>
            </a:ln>
            <a:effectLst/>
          </p:spPr>
        </p:cxnSp>
        <p:cxnSp>
          <p:nvCxnSpPr>
            <p:cNvPr id="43" name="直接连接符 42"/>
            <p:cNvCxnSpPr/>
            <p:nvPr/>
          </p:nvCxnSpPr>
          <p:spPr>
            <a:xfrm>
              <a:off x="3060700" y="4755832"/>
              <a:ext cx="5955507" cy="0"/>
            </a:xfrm>
            <a:prstGeom prst="line">
              <a:avLst/>
            </a:prstGeom>
            <a:noFill/>
            <a:ln w="28575" cap="flat" cmpd="sng" algn="ctr">
              <a:solidFill>
                <a:sysClr val="window" lastClr="FFFFFF"/>
              </a:solidFill>
              <a:prstDash val="solid"/>
              <a:miter lim="800000"/>
            </a:ln>
            <a:effectLst/>
          </p:spPr>
        </p:cxnSp>
      </p:grpSp>
      <p:sp>
        <p:nvSpPr>
          <p:cNvPr id="44" name="矩形 43"/>
          <p:cNvSpPr/>
          <p:nvPr>
            <p:custDataLst>
              <p:tags r:id="rId3"/>
            </p:custDataLst>
          </p:nvPr>
        </p:nvSpPr>
        <p:spPr>
          <a:xfrm>
            <a:off x="2975004" y="3579077"/>
            <a:ext cx="3157538" cy="335596"/>
          </a:xfrm>
          <a:prstGeom prst="rect">
            <a:avLst/>
          </a:prstGeom>
          <a:noFill/>
          <a:ln w="12700" cap="flat" cmpd="sng" algn="ctr">
            <a:noFill/>
            <a:prstDash val="solid"/>
            <a:miter lim="800000"/>
          </a:ln>
          <a:effectLst/>
        </p:spPr>
        <p:txBody>
          <a:bodyPr lIns="0" tIns="0" rIns="0" bIns="0" anchor="ctr"/>
          <a:lstStyle/>
          <a:p>
            <a:pPr marL="0" marR="0" lvl="0" indent="0" algn="ctr" defTabSz="914156"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2023</a:t>
            </a:r>
            <a:r>
              <a:rPr kumimoji="0" lang="zh-CN" altLang="en-US" sz="160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年</a:t>
            </a:r>
            <a:r>
              <a:rPr kumimoji="0" lang="en-US" altLang="zh-CN" sz="160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9</a:t>
            </a:r>
            <a:r>
              <a:rPr kumimoji="0" lang="zh-CN" altLang="en-US" sz="160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月</a:t>
            </a:r>
            <a:endParaRPr kumimoji="0" lang="en-US" altLang="zh-CN" sz="160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grpSp>
        <p:nvGrpSpPr>
          <p:cNvPr id="58" name="组合 57"/>
          <p:cNvGrpSpPr/>
          <p:nvPr/>
        </p:nvGrpSpPr>
        <p:grpSpPr>
          <a:xfrm>
            <a:off x="3523157" y="1460563"/>
            <a:ext cx="1995666" cy="879874"/>
            <a:chOff x="6773864" y="2460169"/>
            <a:chExt cx="4042249" cy="792000"/>
          </a:xfrm>
          <a:solidFill>
            <a:srgbClr val="063D8D"/>
          </a:solidFill>
        </p:grpSpPr>
        <p:sp>
          <p:nvSpPr>
            <p:cNvPr id="59" name="圆角矩形 58"/>
            <p:cNvSpPr/>
            <p:nvPr/>
          </p:nvSpPr>
          <p:spPr>
            <a:xfrm>
              <a:off x="6874356" y="2460169"/>
              <a:ext cx="3941757" cy="792000"/>
            </a:xfrm>
            <a:prstGeom prst="roundRect">
              <a:avLst/>
            </a:prstGeom>
            <a:grpFill/>
            <a:ln w="25400">
              <a:solidFill>
                <a:schemeClr val="accent1"/>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914156"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Agency FB"/>
                <a:ea typeface="造字工房悦黑（非商用）常规体"/>
              </a:endParaRPr>
            </a:p>
          </p:txBody>
        </p:sp>
        <p:sp>
          <p:nvSpPr>
            <p:cNvPr id="60" name="文本框 32"/>
            <p:cNvSpPr txBox="1"/>
            <p:nvPr/>
          </p:nvSpPr>
          <p:spPr>
            <a:xfrm>
              <a:off x="6773864" y="2462665"/>
              <a:ext cx="120127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dirty="0">
                <a:ln>
                  <a:noFill/>
                </a:ln>
                <a:solidFill>
                  <a:sysClr val="window" lastClr="FFFFFF"/>
                </a:solidFill>
                <a:effectLst/>
                <a:uLnTx/>
                <a:uFillTx/>
                <a:latin typeface="Impact" panose="020B0806030902050204" pitchFamily="34" charset="0"/>
                <a:ea typeface="造字工房悦黑（非商用）常规体"/>
              </a:endParaRPr>
            </a:p>
          </p:txBody>
        </p:sp>
        <p:sp>
          <p:nvSpPr>
            <p:cNvPr id="61" name="文本框 33"/>
            <p:cNvSpPr txBox="1"/>
            <p:nvPr/>
          </p:nvSpPr>
          <p:spPr>
            <a:xfrm>
              <a:off x="7257903" y="2620685"/>
              <a:ext cx="3375869" cy="470966"/>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sysClr val="window" lastClr="FFFFFF"/>
                  </a:solidFill>
                  <a:effectLst/>
                  <a:uLnTx/>
                  <a:uFillTx/>
                  <a:latin typeface="+mn-ea"/>
                </a:rPr>
                <a:t>谢谢欣赏</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10000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2" presetClass="entr" presetSubtype="4" decel="10000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40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a:spLocks noChangeArrowheads="1"/>
          </p:cNvSpPr>
          <p:nvPr/>
        </p:nvSpPr>
        <p:spPr bwMode="auto">
          <a:xfrm>
            <a:off x="503238" y="840796"/>
            <a:ext cx="775061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zh-CN" altLang="en-US" sz="1800" dirty="0">
                <a:solidFill>
                  <a:schemeClr val="accent5">
                    <a:lumMod val="75000"/>
                  </a:schemeClr>
                </a:solidFill>
                <a:latin typeface="宋体" panose="02010600030101010101" pitchFamily="2" charset="-122"/>
                <a:ea typeface="方正兰亭黑_GBK" panose="02000000000000000000"/>
              </a:rPr>
              <a:t>    </a:t>
            </a:r>
            <a:r>
              <a:rPr lang="zh-CN" altLang="en-US" sz="1800" dirty="0">
                <a:solidFill>
                  <a:schemeClr val="tx1">
                    <a:lumMod val="85000"/>
                    <a:lumOff val="15000"/>
                  </a:schemeClr>
                </a:solidFill>
                <a:latin typeface="宋体" panose="02010600030101010101" pitchFamily="2" charset="-122"/>
                <a:ea typeface="方正兰亭黑_GBK" panose="02000000000000000000"/>
              </a:rPr>
              <a:t>随着移动网络业务的不断普及，运营商针对企业用户对“</a:t>
            </a:r>
            <a:r>
              <a:rPr lang="en-US" altLang="zh-CN" sz="1800" dirty="0">
                <a:solidFill>
                  <a:schemeClr val="tx1">
                    <a:lumMod val="85000"/>
                    <a:lumOff val="15000"/>
                  </a:schemeClr>
                </a:solidFill>
                <a:latin typeface="宋体" panose="02010600030101010101" pitchFamily="2" charset="-122"/>
                <a:ea typeface="方正兰亭黑_GBK" panose="02000000000000000000"/>
              </a:rPr>
              <a:t>4G/5G </a:t>
            </a:r>
            <a:r>
              <a:rPr lang="zh-CN" altLang="en-US" sz="1800" dirty="0">
                <a:solidFill>
                  <a:schemeClr val="tx1">
                    <a:lumMod val="85000"/>
                    <a:lumOff val="15000"/>
                  </a:schemeClr>
                </a:solidFill>
                <a:latin typeface="宋体" panose="02010600030101010101" pitchFamily="2" charset="-122"/>
                <a:ea typeface="方正兰亭黑_GBK" panose="02000000000000000000"/>
              </a:rPr>
              <a:t>移动专用网”的需求推出了 </a:t>
            </a:r>
            <a:r>
              <a:rPr lang="en-US" altLang="zh-CN" sz="1800" dirty="0">
                <a:solidFill>
                  <a:schemeClr val="tx1">
                    <a:lumMod val="85000"/>
                    <a:lumOff val="15000"/>
                  </a:schemeClr>
                </a:solidFill>
                <a:latin typeface="宋体" panose="02010600030101010101" pitchFamily="2" charset="-122"/>
                <a:ea typeface="方正兰亭黑_GBK" panose="02000000000000000000"/>
              </a:rPr>
              <a:t>4G/5G </a:t>
            </a:r>
            <a:r>
              <a:rPr lang="zh-CN" altLang="en-US" sz="1800" dirty="0">
                <a:solidFill>
                  <a:schemeClr val="tx1">
                    <a:lumMod val="85000"/>
                    <a:lumOff val="15000"/>
                  </a:schemeClr>
                </a:solidFill>
                <a:latin typeface="宋体" panose="02010600030101010101" pitchFamily="2" charset="-122"/>
                <a:ea typeface="方正兰亭黑_GBK" panose="02000000000000000000"/>
              </a:rPr>
              <a:t>的 </a:t>
            </a:r>
            <a:r>
              <a:rPr lang="en-US" altLang="zh-CN" sz="1800" dirty="0">
                <a:solidFill>
                  <a:schemeClr val="tx1">
                    <a:lumMod val="85000"/>
                    <a:lumOff val="15000"/>
                  </a:schemeClr>
                </a:solidFill>
                <a:latin typeface="宋体" panose="02010600030101010101" pitchFamily="2" charset="-122"/>
                <a:ea typeface="方正兰亭黑_GBK" panose="02000000000000000000"/>
              </a:rPr>
              <a:t>VPDN</a:t>
            </a:r>
            <a:r>
              <a:rPr lang="zh-CN" altLang="en-US" sz="1800" dirty="0">
                <a:solidFill>
                  <a:schemeClr val="tx1">
                    <a:lumMod val="85000"/>
                    <a:lumOff val="15000"/>
                  </a:schemeClr>
                </a:solidFill>
                <a:latin typeface="宋体" panose="02010600030101010101" pitchFamily="2" charset="-122"/>
                <a:ea typeface="方正兰亭黑_GBK" panose="02000000000000000000"/>
              </a:rPr>
              <a:t>业务，利用</a:t>
            </a:r>
            <a:r>
              <a:rPr lang="en-US" altLang="zh-CN" sz="1800" dirty="0">
                <a:solidFill>
                  <a:schemeClr val="tx1">
                    <a:lumMod val="85000"/>
                    <a:lumOff val="15000"/>
                  </a:schemeClr>
                </a:solidFill>
                <a:latin typeface="宋体" panose="02010600030101010101" pitchFamily="2" charset="-122"/>
                <a:ea typeface="方正兰亭黑_GBK" panose="02000000000000000000"/>
              </a:rPr>
              <a:t>L2TP </a:t>
            </a:r>
            <a:r>
              <a:rPr lang="zh-CN" altLang="en-US" sz="1800" dirty="0">
                <a:solidFill>
                  <a:schemeClr val="tx1">
                    <a:lumMod val="85000"/>
                    <a:lumOff val="15000"/>
                  </a:schemeClr>
                </a:solidFill>
                <a:latin typeface="宋体" panose="02010600030101010101" pitchFamily="2" charset="-122"/>
                <a:ea typeface="方正兰亭黑_GBK" panose="02000000000000000000"/>
              </a:rPr>
              <a:t>隧道在现有拨号网络上建设企业内部专网。</a:t>
            </a:r>
            <a:r>
              <a:rPr lang="en-US" altLang="zh-CN" sz="1800" dirty="0">
                <a:solidFill>
                  <a:schemeClr val="tx1">
                    <a:lumMod val="85000"/>
                    <a:lumOff val="15000"/>
                  </a:schemeClr>
                </a:solidFill>
                <a:latin typeface="宋体" panose="02010600030101010101" pitchFamily="2" charset="-122"/>
                <a:ea typeface="方正兰亭黑_GBK" panose="02000000000000000000"/>
              </a:rPr>
              <a:t>VPDN</a:t>
            </a:r>
            <a:r>
              <a:rPr lang="zh-CN" altLang="en-US" sz="1800" dirty="0">
                <a:solidFill>
                  <a:schemeClr val="tx1">
                    <a:lumMod val="85000"/>
                    <a:lumOff val="15000"/>
                  </a:schemeClr>
                </a:solidFill>
                <a:latin typeface="宋体" panose="02010600030101010101" pitchFamily="2" charset="-122"/>
                <a:ea typeface="方正兰亭黑_GBK" panose="02000000000000000000"/>
              </a:rPr>
              <a:t>专网解决了金融行业部署难、金融终端成本高、工期长、限制多、专线费用高的困扰，为银行的业务扩展提供极大便利。</a:t>
            </a:r>
          </a:p>
          <a:p>
            <a:pPr fontAlgn="base">
              <a:spcBef>
                <a:spcPct val="0"/>
              </a:spcBef>
              <a:spcAft>
                <a:spcPct val="0"/>
              </a:spcAft>
              <a:defRPr/>
            </a:pPr>
            <a:endParaRPr lang="en-US" altLang="zh-CN" sz="1800" dirty="0">
              <a:solidFill>
                <a:schemeClr val="accent1"/>
              </a:solidFill>
              <a:latin typeface="方正兰亭黑_GBK"/>
              <a:ea typeface="方正兰亭黑_GBK"/>
            </a:endParaRPr>
          </a:p>
        </p:txBody>
      </p:sp>
      <p:sp>
        <p:nvSpPr>
          <p:cNvPr id="20"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12738" y="345255"/>
            <a:ext cx="4983737"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1.1</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 “</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4G/5G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移动专用网”需求演进</a:t>
            </a:r>
          </a:p>
        </p:txBody>
      </p:sp>
      <p:pic>
        <p:nvPicPr>
          <p:cNvPr id="3" name="图片 2">
            <a:extLst>
              <a:ext uri="{FF2B5EF4-FFF2-40B4-BE49-F238E27FC236}">
                <a16:creationId xmlns:a16="http://schemas.microsoft.com/office/drawing/2014/main" id="{A4C74E52-A19B-8646-41C6-7F6A5363BBF9}"/>
              </a:ext>
            </a:extLst>
          </p:cNvPr>
          <p:cNvPicPr>
            <a:picLocks noChangeAspect="1"/>
          </p:cNvPicPr>
          <p:nvPr/>
        </p:nvPicPr>
        <p:blipFill rotWithShape="1">
          <a:blip r:embed="rId4"/>
          <a:srcRect l="7102" t="19542" r="10872"/>
          <a:stretch/>
        </p:blipFill>
        <p:spPr>
          <a:xfrm>
            <a:off x="1155862" y="2773248"/>
            <a:ext cx="6394784" cy="2138477"/>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4435" y="1270280"/>
            <a:ext cx="2261477" cy="518346"/>
            <a:chOff x="426443" y="1340275"/>
            <a:chExt cx="2261477" cy="518346"/>
          </a:xfrm>
        </p:grpSpPr>
        <p:grpSp>
          <p:nvGrpSpPr>
            <p:cNvPr id="37" name="组合 36"/>
            <p:cNvGrpSpPr/>
            <p:nvPr/>
          </p:nvGrpSpPr>
          <p:grpSpPr>
            <a:xfrm>
              <a:off x="426443" y="1340275"/>
              <a:ext cx="514780" cy="514780"/>
              <a:chOff x="6357074" y="1008628"/>
              <a:chExt cx="1676757" cy="1676757"/>
            </a:xfrm>
          </p:grpSpPr>
          <p:sp>
            <p:nvSpPr>
              <p:cNvPr id="38" name="椭圆 37"/>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lt"/>
                </a:endParaRPr>
              </a:p>
            </p:txBody>
          </p:sp>
          <p:sp>
            <p:nvSpPr>
              <p:cNvPr id="39" name="椭圆 38"/>
              <p:cNvSpPr/>
              <p:nvPr/>
            </p:nvSpPr>
            <p:spPr>
              <a:xfrm>
                <a:off x="6552150" y="1193250"/>
                <a:ext cx="1307513" cy="1307513"/>
              </a:xfrm>
              <a:prstGeom prst="ellipse">
                <a:avLst/>
              </a:prstGeom>
              <a:solidFill>
                <a:srgbClr val="063D8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lumMod val="85000"/>
                      </a:schemeClr>
                    </a:solidFill>
                    <a:latin typeface="+mj-lt"/>
                  </a:rPr>
                  <a:t>1</a:t>
                </a:r>
                <a:endParaRPr lang="zh-CN" altLang="en-US" sz="1200" dirty="0">
                  <a:solidFill>
                    <a:schemeClr val="bg1">
                      <a:lumMod val="85000"/>
                    </a:schemeClr>
                  </a:solidFill>
                  <a:latin typeface="+mj-lt"/>
                </a:endParaRPr>
              </a:p>
            </p:txBody>
          </p:sp>
        </p:grpSp>
        <p:sp>
          <p:nvSpPr>
            <p:cNvPr id="41" name="矩形 4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1396956"/>
              <a:ext cx="1736053" cy="461665"/>
            </a:xfrm>
            <a:prstGeom prst="rect">
              <a:avLst/>
            </a:prstGeom>
          </p:spPr>
          <p:txBody>
            <a:bodyPr wrap="square">
              <a:spAutoFit/>
            </a:bodyPr>
            <a:lstStyle/>
            <a:p>
              <a:pPr fontAlgn="base">
                <a:spcBef>
                  <a:spcPct val="0"/>
                </a:spcBef>
                <a:spcAft>
                  <a:spcPct val="0"/>
                </a:spcAft>
                <a:defRPr/>
              </a:pPr>
              <a:r>
                <a:rPr lang="zh-CN" altLang="en-US" sz="1200" b="1" dirty="0">
                  <a:solidFill>
                    <a:schemeClr val="tx1">
                      <a:lumMod val="75000"/>
                      <a:lumOff val="25000"/>
                    </a:schemeClr>
                  </a:solidFill>
                  <a:latin typeface="方正兰亭黑_GBK"/>
                  <a:ea typeface="方正兰亭黑_GBK"/>
                </a:rPr>
                <a:t>终端数量剧增</a:t>
              </a:r>
            </a:p>
            <a:p>
              <a:pPr fontAlgn="base">
                <a:spcBef>
                  <a:spcPct val="0"/>
                </a:spcBef>
                <a:spcAft>
                  <a:spcPct val="0"/>
                </a:spcAft>
                <a:defRPr/>
              </a:pPr>
              <a:endParaRPr lang="en-US" altLang="zh-CN" sz="1200" dirty="0">
                <a:solidFill>
                  <a:schemeClr val="tx1">
                    <a:lumMod val="50000"/>
                    <a:lumOff val="50000"/>
                  </a:schemeClr>
                </a:solidFill>
                <a:latin typeface="方正兰亭黑_GBK"/>
                <a:ea typeface="方正兰亭黑_GBK"/>
              </a:endParaRPr>
            </a:p>
          </p:txBody>
        </p:sp>
        <p:cxnSp>
          <p:nvCxnSpPr>
            <p:cNvPr id="42" name="直接连接符 41"/>
            <p:cNvCxnSpPr/>
            <p:nvPr/>
          </p:nvCxnSpPr>
          <p:spPr>
            <a:xfrm>
              <a:off x="1051253" y="1673955"/>
              <a:ext cx="234336" cy="0"/>
            </a:xfrm>
            <a:prstGeom prst="line">
              <a:avLst/>
            </a:prstGeom>
            <a:ln w="19050">
              <a:solidFill>
                <a:srgbClr val="063D8D"/>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414728" y="2137712"/>
            <a:ext cx="2261184" cy="514780"/>
            <a:chOff x="426736" y="2207707"/>
            <a:chExt cx="2261184" cy="514780"/>
          </a:xfrm>
        </p:grpSpPr>
        <p:grpSp>
          <p:nvGrpSpPr>
            <p:cNvPr id="43" name="组合 42"/>
            <p:cNvGrpSpPr/>
            <p:nvPr/>
          </p:nvGrpSpPr>
          <p:grpSpPr>
            <a:xfrm>
              <a:off x="426736" y="2207707"/>
              <a:ext cx="514780" cy="514780"/>
              <a:chOff x="6357074" y="1008628"/>
              <a:chExt cx="1676757" cy="1676757"/>
            </a:xfrm>
          </p:grpSpPr>
          <p:sp>
            <p:nvSpPr>
              <p:cNvPr id="44" name="椭圆 43"/>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lt"/>
                </a:endParaRPr>
              </a:p>
            </p:txBody>
          </p:sp>
          <p:sp>
            <p:nvSpPr>
              <p:cNvPr id="45" name="椭圆 44"/>
              <p:cNvSpPr/>
              <p:nvPr/>
            </p:nvSpPr>
            <p:spPr>
              <a:xfrm>
                <a:off x="6552150" y="1193250"/>
                <a:ext cx="1307513" cy="1307513"/>
              </a:xfrm>
              <a:prstGeom prst="ellipse">
                <a:avLst/>
              </a:prstGeom>
              <a:solidFill>
                <a:srgbClr val="063D8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lumMod val="85000"/>
                      </a:schemeClr>
                    </a:solidFill>
                    <a:latin typeface="+mj-lt"/>
                  </a:rPr>
                  <a:t>2</a:t>
                </a:r>
                <a:endParaRPr lang="zh-CN" altLang="en-US" sz="1200" dirty="0">
                  <a:solidFill>
                    <a:schemeClr val="bg1">
                      <a:lumMod val="85000"/>
                    </a:schemeClr>
                  </a:solidFill>
                  <a:latin typeface="+mj-lt"/>
                </a:endParaRPr>
              </a:p>
            </p:txBody>
          </p:sp>
        </p:grpSp>
        <p:sp>
          <p:nvSpPr>
            <p:cNvPr id="47" name="矩形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2221174"/>
              <a:ext cx="1736053" cy="461665"/>
            </a:xfrm>
            <a:prstGeom prst="rect">
              <a:avLst/>
            </a:prstGeom>
          </p:spPr>
          <p:txBody>
            <a:bodyPr wrap="square">
              <a:spAutoFit/>
            </a:bodyPr>
            <a:lstStyle/>
            <a:p>
              <a:pPr fontAlgn="base">
                <a:spcBef>
                  <a:spcPct val="0"/>
                </a:spcBef>
                <a:spcAft>
                  <a:spcPct val="0"/>
                </a:spcAft>
                <a:defRPr/>
              </a:pPr>
              <a:r>
                <a:rPr lang="zh-CN" altLang="en-US" sz="1200" b="1" dirty="0">
                  <a:solidFill>
                    <a:schemeClr val="tx1">
                      <a:lumMod val="75000"/>
                      <a:lumOff val="25000"/>
                    </a:schemeClr>
                  </a:solidFill>
                  <a:latin typeface="方正兰亭黑_GBK"/>
                  <a:ea typeface="方正兰亭黑_GBK"/>
                </a:rPr>
                <a:t>现网实际拓扑复杂</a:t>
              </a:r>
            </a:p>
            <a:p>
              <a:pPr fontAlgn="base">
                <a:spcBef>
                  <a:spcPct val="0"/>
                </a:spcBef>
                <a:spcAft>
                  <a:spcPct val="0"/>
                </a:spcAft>
                <a:defRPr/>
              </a:pPr>
              <a:endParaRPr lang="en-US" altLang="zh-CN" sz="1200" dirty="0">
                <a:solidFill>
                  <a:schemeClr val="tx1">
                    <a:lumMod val="50000"/>
                    <a:lumOff val="50000"/>
                  </a:schemeClr>
                </a:solidFill>
                <a:latin typeface="方正兰亭黑_GBK"/>
                <a:ea typeface="方正兰亭黑_GBK"/>
              </a:endParaRPr>
            </a:p>
          </p:txBody>
        </p:sp>
        <p:cxnSp>
          <p:nvCxnSpPr>
            <p:cNvPr id="48" name="直接连接符 47"/>
            <p:cNvCxnSpPr/>
            <p:nvPr/>
          </p:nvCxnSpPr>
          <p:spPr>
            <a:xfrm>
              <a:off x="1051253" y="249817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08016" y="3005144"/>
            <a:ext cx="2267896" cy="514780"/>
            <a:chOff x="420024" y="3075139"/>
            <a:chExt cx="2267896" cy="514780"/>
          </a:xfrm>
        </p:grpSpPr>
        <p:grpSp>
          <p:nvGrpSpPr>
            <p:cNvPr id="49" name="组合 48"/>
            <p:cNvGrpSpPr/>
            <p:nvPr/>
          </p:nvGrpSpPr>
          <p:grpSpPr>
            <a:xfrm>
              <a:off x="420024" y="3075139"/>
              <a:ext cx="514780" cy="514780"/>
              <a:chOff x="6357074" y="1008628"/>
              <a:chExt cx="1676757" cy="1676757"/>
            </a:xfrm>
          </p:grpSpPr>
          <p:sp>
            <p:nvSpPr>
              <p:cNvPr id="50" name="椭圆 49"/>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lt"/>
                </a:endParaRPr>
              </a:p>
            </p:txBody>
          </p:sp>
          <p:sp>
            <p:nvSpPr>
              <p:cNvPr id="51" name="椭圆 50"/>
              <p:cNvSpPr/>
              <p:nvPr/>
            </p:nvSpPr>
            <p:spPr>
              <a:xfrm>
                <a:off x="6552150" y="1193250"/>
                <a:ext cx="1307513" cy="1307513"/>
              </a:xfrm>
              <a:prstGeom prst="ellipse">
                <a:avLst/>
              </a:prstGeom>
              <a:solidFill>
                <a:srgbClr val="063D8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lumMod val="85000"/>
                      </a:schemeClr>
                    </a:solidFill>
                    <a:latin typeface="+mj-lt"/>
                  </a:rPr>
                  <a:t>3</a:t>
                </a:r>
                <a:endParaRPr lang="zh-CN" altLang="en-US" sz="1200" dirty="0">
                  <a:solidFill>
                    <a:schemeClr val="bg1">
                      <a:lumMod val="85000"/>
                    </a:schemeClr>
                  </a:solidFill>
                  <a:latin typeface="+mj-lt"/>
                </a:endParaRPr>
              </a:p>
            </p:txBody>
          </p:sp>
        </p:grpSp>
        <p:sp>
          <p:nvSpPr>
            <p:cNvPr id="53" name="矩形 5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3093816"/>
              <a:ext cx="1736053" cy="276999"/>
            </a:xfrm>
            <a:prstGeom prst="rect">
              <a:avLst/>
            </a:prstGeom>
          </p:spPr>
          <p:txBody>
            <a:bodyPr wrap="square">
              <a:spAutoFit/>
            </a:bodyPr>
            <a:lstStyle/>
            <a:p>
              <a:pPr fontAlgn="base">
                <a:spcBef>
                  <a:spcPct val="0"/>
                </a:spcBef>
                <a:spcAft>
                  <a:spcPct val="0"/>
                </a:spcAft>
                <a:defRPr/>
              </a:pPr>
              <a:r>
                <a:rPr lang="zh-CN" altLang="en-US" sz="1200" b="1" dirty="0">
                  <a:solidFill>
                    <a:schemeClr val="tx1">
                      <a:lumMod val="75000"/>
                      <a:lumOff val="25000"/>
                    </a:schemeClr>
                  </a:solidFill>
                  <a:latin typeface="方正兰亭黑_GBK"/>
                  <a:ea typeface="方正兰亭黑_GBK"/>
                </a:rPr>
                <a:t>设备的软件升级管理难</a:t>
              </a:r>
            </a:p>
          </p:txBody>
        </p:sp>
        <p:cxnSp>
          <p:nvCxnSpPr>
            <p:cNvPr id="54" name="直接连接符 53"/>
            <p:cNvCxnSpPr/>
            <p:nvPr/>
          </p:nvCxnSpPr>
          <p:spPr>
            <a:xfrm>
              <a:off x="1051253" y="3370815"/>
              <a:ext cx="234336" cy="0"/>
            </a:xfrm>
            <a:prstGeom prst="line">
              <a:avLst/>
            </a:prstGeom>
            <a:ln w="19050">
              <a:solidFill>
                <a:srgbClr val="063D8D"/>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08016" y="3872575"/>
            <a:ext cx="2261477" cy="518346"/>
            <a:chOff x="420024" y="3942570"/>
            <a:chExt cx="2261477" cy="518346"/>
          </a:xfrm>
        </p:grpSpPr>
        <p:grpSp>
          <p:nvGrpSpPr>
            <p:cNvPr id="55" name="组合 54"/>
            <p:cNvGrpSpPr/>
            <p:nvPr/>
          </p:nvGrpSpPr>
          <p:grpSpPr>
            <a:xfrm>
              <a:off x="420024" y="3942570"/>
              <a:ext cx="514780" cy="514780"/>
              <a:chOff x="6357074" y="1008628"/>
              <a:chExt cx="1676757" cy="1676757"/>
            </a:xfrm>
          </p:grpSpPr>
          <p:sp>
            <p:nvSpPr>
              <p:cNvPr id="56" name="椭圆 5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lt"/>
                </a:endParaRPr>
              </a:p>
            </p:txBody>
          </p:sp>
          <p:sp>
            <p:nvSpPr>
              <p:cNvPr id="57" name="椭圆 56"/>
              <p:cNvSpPr/>
              <p:nvPr/>
            </p:nvSpPr>
            <p:spPr>
              <a:xfrm>
                <a:off x="6552150" y="1193250"/>
                <a:ext cx="1307513" cy="1307513"/>
              </a:xfrm>
              <a:prstGeom prst="ellipse">
                <a:avLst/>
              </a:prstGeom>
              <a:solidFill>
                <a:srgbClr val="063D8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lumMod val="85000"/>
                      </a:schemeClr>
                    </a:solidFill>
                    <a:latin typeface="+mj-lt"/>
                  </a:rPr>
                  <a:t>4</a:t>
                </a:r>
                <a:endParaRPr lang="zh-CN" altLang="en-US" sz="1200" dirty="0">
                  <a:solidFill>
                    <a:schemeClr val="bg1">
                      <a:lumMod val="85000"/>
                    </a:schemeClr>
                  </a:solidFill>
                  <a:latin typeface="+mj-lt"/>
                </a:endParaRPr>
              </a:p>
            </p:txBody>
          </p:sp>
        </p:grpSp>
        <p:sp>
          <p:nvSpPr>
            <p:cNvPr id="59" name="矩形 5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45448" y="3999251"/>
              <a:ext cx="1736053" cy="461665"/>
            </a:xfrm>
            <a:prstGeom prst="rect">
              <a:avLst/>
            </a:prstGeom>
          </p:spPr>
          <p:txBody>
            <a:bodyPr wrap="square">
              <a:spAutoFit/>
            </a:bodyPr>
            <a:lstStyle/>
            <a:p>
              <a:pPr fontAlgn="base">
                <a:spcBef>
                  <a:spcPct val="0"/>
                </a:spcBef>
                <a:spcAft>
                  <a:spcPct val="0"/>
                </a:spcAft>
                <a:defRPr/>
              </a:pPr>
              <a:r>
                <a:rPr lang="zh-CN" altLang="en-US" sz="1200" b="1" dirty="0">
                  <a:solidFill>
                    <a:schemeClr val="tx1">
                      <a:lumMod val="75000"/>
                      <a:lumOff val="25000"/>
                    </a:schemeClr>
                  </a:solidFill>
                  <a:latin typeface="方正兰亭黑_GBK"/>
                  <a:ea typeface="方正兰亭黑_GBK"/>
                </a:rPr>
                <a:t>终端状态监管难</a:t>
              </a:r>
            </a:p>
            <a:p>
              <a:pPr fontAlgn="base">
                <a:spcBef>
                  <a:spcPct val="0"/>
                </a:spcBef>
                <a:spcAft>
                  <a:spcPct val="0"/>
                </a:spcAft>
                <a:defRPr/>
              </a:pPr>
              <a:endParaRPr lang="en-US" altLang="zh-CN" sz="1200" dirty="0">
                <a:solidFill>
                  <a:schemeClr val="tx1">
                    <a:lumMod val="50000"/>
                    <a:lumOff val="50000"/>
                  </a:schemeClr>
                </a:solidFill>
                <a:latin typeface="方正兰亭黑_GBK"/>
                <a:ea typeface="方正兰亭黑_GBK"/>
              </a:endParaRPr>
            </a:p>
          </p:txBody>
        </p:sp>
        <p:cxnSp>
          <p:nvCxnSpPr>
            <p:cNvPr id="60" name="直接连接符 59"/>
            <p:cNvCxnSpPr/>
            <p:nvPr/>
          </p:nvCxnSpPr>
          <p:spPr>
            <a:xfrm>
              <a:off x="1044834" y="4276250"/>
              <a:ext cx="234336" cy="0"/>
            </a:xfrm>
            <a:prstGeom prst="line">
              <a:avLst/>
            </a:prstGeom>
            <a:ln w="19050">
              <a:solidFill>
                <a:srgbClr val="063D8D"/>
              </a:solidFill>
            </a:ln>
          </p:spPr>
          <p:style>
            <a:lnRef idx="1">
              <a:schemeClr val="accent1"/>
            </a:lnRef>
            <a:fillRef idx="0">
              <a:schemeClr val="accent1"/>
            </a:fillRef>
            <a:effectRef idx="0">
              <a:schemeClr val="accent1"/>
            </a:effectRef>
            <a:fontRef idx="minor">
              <a:schemeClr val="tx1"/>
            </a:fontRef>
          </p:style>
        </p:cxnSp>
      </p:grpSp>
      <p:sp>
        <p:nvSpPr>
          <p:cNvPr id="61"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3582712"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1.2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伴随的问题及解决方案</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sp>
        <p:nvSpPr>
          <p:cNvPr id="9" name="任意多边形 41">
            <a:extLst>
              <a:ext uri="{FF2B5EF4-FFF2-40B4-BE49-F238E27FC236}">
                <a16:creationId xmlns:a16="http://schemas.microsoft.com/office/drawing/2014/main" id="{E519E44A-38A1-4984-00BE-FE4E6DAE0AC2}"/>
              </a:ext>
            </a:extLst>
          </p:cNvPr>
          <p:cNvSpPr/>
          <p:nvPr/>
        </p:nvSpPr>
        <p:spPr>
          <a:xfrm rot="16200000">
            <a:off x="2830333" y="2547870"/>
            <a:ext cx="655514" cy="349977"/>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rgbClr val="063D8D"/>
          </a:solidFill>
          <a:ln w="22225">
            <a:solidFill>
              <a:srgbClr val="063D8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4">
            <a:extLst>
              <a:ext uri="{FF2B5EF4-FFF2-40B4-BE49-F238E27FC236}">
                <a16:creationId xmlns:a16="http://schemas.microsoft.com/office/drawing/2014/main" id="{4DCDC36E-73BA-2445-8992-39A3CC03DCDD}"/>
              </a:ext>
            </a:extLst>
          </p:cNvPr>
          <p:cNvSpPr/>
          <p:nvPr/>
        </p:nvSpPr>
        <p:spPr>
          <a:xfrm>
            <a:off x="4572000" y="1089667"/>
            <a:ext cx="4068763" cy="3589014"/>
          </a:xfrm>
          <a:prstGeom prst="roundRect">
            <a:avLst>
              <a:gd name="adj" fmla="val 6343"/>
            </a:avLst>
          </a:prstGeom>
          <a:noFill/>
          <a:ln w="2222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6D234174-C774-0992-C975-10B0092CA24D}"/>
              </a:ext>
            </a:extLst>
          </p:cNvPr>
          <p:cNvCxnSpPr/>
          <p:nvPr/>
        </p:nvCxnSpPr>
        <p:spPr>
          <a:xfrm>
            <a:off x="4893377" y="1673955"/>
            <a:ext cx="385665" cy="0"/>
          </a:xfrm>
          <a:prstGeom prst="line">
            <a:avLst/>
          </a:prstGeom>
          <a:ln w="19050">
            <a:solidFill>
              <a:srgbClr val="063D8D"/>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9E52E3AF-A9B8-387E-6E60-E8276CBEF28A}"/>
              </a:ext>
            </a:extLst>
          </p:cNvPr>
          <p:cNvSpPr txBox="1"/>
          <p:nvPr/>
        </p:nvSpPr>
        <p:spPr>
          <a:xfrm>
            <a:off x="4790311" y="1653591"/>
            <a:ext cx="3647691" cy="2864054"/>
          </a:xfrm>
          <a:prstGeom prst="rect">
            <a:avLst/>
          </a:prstGeom>
          <a:noFill/>
        </p:spPr>
        <p:txBody>
          <a:bodyPr wrap="square" rtlCol="0">
            <a:spAutoFit/>
          </a:bodyPr>
          <a:lstStyle/>
          <a:p>
            <a:pPr>
              <a:lnSpc>
                <a:spcPct val="150000"/>
              </a:lnSpc>
            </a:pPr>
            <a:r>
              <a:rPr lang="zh-CN" altLang="en-US" dirty="0">
                <a:solidFill>
                  <a:srgbClr val="063D8D"/>
                </a:solidFill>
                <a:ea typeface="方正兰亭黑_GBK" panose="02000000000000000000"/>
              </a:rPr>
              <a:t>迈普公司结合 </a:t>
            </a:r>
            <a:r>
              <a:rPr lang="en-US" altLang="zh-CN" dirty="0">
                <a:solidFill>
                  <a:srgbClr val="063D8D"/>
                </a:solidFill>
                <a:ea typeface="方正兰亭黑_GBK" panose="02000000000000000000"/>
              </a:rPr>
              <a:t>4G/5G </a:t>
            </a:r>
            <a:r>
              <a:rPr lang="zh-CN" altLang="en-US" dirty="0">
                <a:solidFill>
                  <a:srgbClr val="063D8D"/>
                </a:solidFill>
                <a:ea typeface="方正兰亭黑_GBK" panose="02000000000000000000"/>
              </a:rPr>
              <a:t>接入在企业网市场的应用和管理维护经验，首先提出 </a:t>
            </a:r>
            <a:r>
              <a:rPr lang="en-US" altLang="zh-CN" dirty="0">
                <a:solidFill>
                  <a:srgbClr val="063D8D"/>
                </a:solidFill>
                <a:ea typeface="方正兰亭黑_GBK" panose="02000000000000000000"/>
              </a:rPr>
              <a:t>MCC</a:t>
            </a:r>
            <a:r>
              <a:rPr lang="zh-CN" altLang="en-US" dirty="0">
                <a:solidFill>
                  <a:srgbClr val="063D8D"/>
                </a:solidFill>
                <a:ea typeface="方正兰亭黑_GBK" panose="02000000000000000000"/>
              </a:rPr>
              <a:t>（迈普移动业务云管理）技术，形成迈普移动业务云控制平台，解决大量基于 </a:t>
            </a:r>
            <a:r>
              <a:rPr lang="en-US" altLang="zh-CN" dirty="0">
                <a:solidFill>
                  <a:srgbClr val="063D8D"/>
                </a:solidFill>
                <a:ea typeface="方正兰亭黑_GBK" panose="02000000000000000000"/>
              </a:rPr>
              <a:t>4G/5G</a:t>
            </a:r>
            <a:r>
              <a:rPr lang="zh-CN" altLang="en-US" dirty="0">
                <a:solidFill>
                  <a:srgbClr val="063D8D"/>
                </a:solidFill>
                <a:ea typeface="方正兰亭黑_GBK" panose="02000000000000000000"/>
              </a:rPr>
              <a:t>接入的业务终端在日常管理维护中带来的问题，开启了“云＋端”时代的 </a:t>
            </a:r>
            <a:r>
              <a:rPr lang="en-US" altLang="zh-CN" dirty="0">
                <a:solidFill>
                  <a:srgbClr val="063D8D"/>
                </a:solidFill>
                <a:ea typeface="方正兰亭黑_GBK" panose="02000000000000000000"/>
              </a:rPr>
              <a:t>4G/5G </a:t>
            </a:r>
            <a:r>
              <a:rPr lang="zh-CN" altLang="en-US" dirty="0">
                <a:solidFill>
                  <a:srgbClr val="063D8D"/>
                </a:solidFill>
                <a:ea typeface="方正兰亭黑_GBK" panose="02000000000000000000"/>
              </a:rPr>
              <a:t>智能化终端管理序章。</a:t>
            </a:r>
            <a:endParaRPr lang="en-US" altLang="zh-CN" dirty="0">
              <a:solidFill>
                <a:srgbClr val="063D8D"/>
              </a:solidFill>
              <a:ea typeface="方正兰亭黑_GBK" panose="02000000000000000000"/>
            </a:endParaRPr>
          </a:p>
          <a:p>
            <a:pPr>
              <a:lnSpc>
                <a:spcPct val="150000"/>
              </a:lnSpc>
            </a:pPr>
            <a:r>
              <a:rPr lang="zh-CN" altLang="en-US" dirty="0">
                <a:solidFill>
                  <a:srgbClr val="063D8D"/>
                </a:solidFill>
                <a:ea typeface="方正兰亭黑_GBK" panose="02000000000000000000"/>
              </a:rPr>
              <a:t>迈普公司将这一技术首先应用在金融自助查询终端和运营商代建的视频采集、环境监控等需大量铺设 </a:t>
            </a:r>
            <a:r>
              <a:rPr lang="en-US" altLang="zh-CN" dirty="0">
                <a:solidFill>
                  <a:srgbClr val="063D8D"/>
                </a:solidFill>
                <a:ea typeface="方正兰亭黑_GBK" panose="02000000000000000000"/>
              </a:rPr>
              <a:t>4/5G </a:t>
            </a:r>
            <a:r>
              <a:rPr lang="zh-CN" altLang="en-US" dirty="0">
                <a:solidFill>
                  <a:srgbClr val="063D8D"/>
                </a:solidFill>
                <a:ea typeface="方正兰亭黑_GBK" panose="02000000000000000000"/>
              </a:rPr>
              <a:t>接入终端的领域。</a:t>
            </a:r>
          </a:p>
        </p:txBody>
      </p:sp>
      <p:sp>
        <p:nvSpPr>
          <p:cNvPr id="22" name="矩形 2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2506AE7B-0249-07A7-CF5D-0FDACCF1F7C2}"/>
              </a:ext>
            </a:extLst>
          </p:cNvPr>
          <p:cNvSpPr/>
          <p:nvPr/>
        </p:nvSpPr>
        <p:spPr>
          <a:xfrm>
            <a:off x="4790311" y="1270280"/>
            <a:ext cx="1736053" cy="584775"/>
          </a:xfrm>
          <a:prstGeom prst="rect">
            <a:avLst/>
          </a:prstGeom>
        </p:spPr>
        <p:txBody>
          <a:bodyPr wrap="square">
            <a:spAutoFit/>
          </a:bodyPr>
          <a:lstStyle/>
          <a:p>
            <a:pPr fontAlgn="base">
              <a:spcBef>
                <a:spcPct val="0"/>
              </a:spcBef>
              <a:spcAft>
                <a:spcPct val="0"/>
              </a:spcAft>
              <a:defRPr/>
            </a:pPr>
            <a:r>
              <a:rPr lang="zh-CN" altLang="en-US" sz="2000" b="1" dirty="0">
                <a:solidFill>
                  <a:schemeClr val="tx1">
                    <a:lumMod val="75000"/>
                    <a:lumOff val="25000"/>
                  </a:schemeClr>
                </a:solidFill>
                <a:latin typeface="方正兰亭黑_GBK"/>
                <a:ea typeface="方正兰亭黑_GBK"/>
              </a:rPr>
              <a:t>解决方案</a:t>
            </a:r>
          </a:p>
          <a:p>
            <a:pPr fontAlgn="base">
              <a:spcBef>
                <a:spcPct val="0"/>
              </a:spcBef>
              <a:spcAft>
                <a:spcPct val="0"/>
              </a:spcAft>
              <a:defRPr/>
            </a:pPr>
            <a:endParaRPr lang="en-US" altLang="zh-CN" sz="1200" dirty="0">
              <a:solidFill>
                <a:schemeClr val="tx1">
                  <a:lumMod val="50000"/>
                  <a:lumOff val="50000"/>
                </a:schemeClr>
              </a:solidFill>
              <a:latin typeface="方正兰亭黑_GBK"/>
              <a:ea typeface="方正兰亭黑_GBK"/>
            </a:endParaRPr>
          </a:p>
        </p:txBody>
      </p:sp>
      <p:sp>
        <p:nvSpPr>
          <p:cNvPr id="24" name="任意多边形 41">
            <a:extLst>
              <a:ext uri="{FF2B5EF4-FFF2-40B4-BE49-F238E27FC236}">
                <a16:creationId xmlns:a16="http://schemas.microsoft.com/office/drawing/2014/main" id="{12F8926C-34DF-2D77-680B-30C57F9A6CBD}"/>
              </a:ext>
            </a:extLst>
          </p:cNvPr>
          <p:cNvSpPr/>
          <p:nvPr/>
        </p:nvSpPr>
        <p:spPr>
          <a:xfrm rot="16200000">
            <a:off x="3204581" y="2559079"/>
            <a:ext cx="655514" cy="349977"/>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rgbClr val="063D8D"/>
          </a:solidFill>
          <a:ln w="22225">
            <a:solidFill>
              <a:srgbClr val="063D8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41">
            <a:extLst>
              <a:ext uri="{FF2B5EF4-FFF2-40B4-BE49-F238E27FC236}">
                <a16:creationId xmlns:a16="http://schemas.microsoft.com/office/drawing/2014/main" id="{EF5764D8-2952-CB89-4203-F2E772801A82}"/>
              </a:ext>
            </a:extLst>
          </p:cNvPr>
          <p:cNvSpPr/>
          <p:nvPr/>
        </p:nvSpPr>
        <p:spPr>
          <a:xfrm rot="16200000">
            <a:off x="3585447" y="2559080"/>
            <a:ext cx="655514" cy="349977"/>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rgbClr val="063D8D"/>
          </a:solidFill>
          <a:ln w="22225">
            <a:solidFill>
              <a:srgbClr val="063D8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50000">
                                      <p:stCondLst>
                                        <p:cond delay="750"/>
                                      </p:stCondLst>
                                      <p:childTnLst>
                                        <p:set>
                                          <p:cBhvr>
                                            <p:cTn id="22" dur="1" fill="hold">
                                              <p:stCondLst>
                                                <p:cond delay="0"/>
                                              </p:stCondLst>
                                            </p:cTn>
                                            <p:tgtEl>
                                              <p:spTgt spid="25"/>
                                            </p:tgtEl>
                                            <p:attrNameLst>
                                              <p:attrName>style.visibility</p:attrName>
                                            </p:attrNameLst>
                                          </p:cBhvr>
                                          <p:to>
                                            <p:strVal val="visible"/>
                                          </p:to>
                                        </p:set>
                                        <p:anim calcmode="lin" valueType="num" p14:bounceEnd="50000">
                                          <p:cBhvr additive="base">
                                            <p:cTn id="23"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50000">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14:bounceEnd="50000">
                                          <p:cBhvr additive="base">
                                            <p:cTn id="27"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50000">
                                      <p:stCondLst>
                                        <p:cond delay="2000"/>
                                      </p:stCondLst>
                                      <p:childTnLst>
                                        <p:set>
                                          <p:cBhvr>
                                            <p:cTn id="30" dur="1" fill="hold">
                                              <p:stCondLst>
                                                <p:cond delay="0"/>
                                              </p:stCondLst>
                                            </p:cTn>
                                            <p:tgtEl>
                                              <p:spTgt spid="9"/>
                                            </p:tgtEl>
                                            <p:attrNameLst>
                                              <p:attrName>style.visibility</p:attrName>
                                            </p:attrNameLst>
                                          </p:cBhvr>
                                          <p:to>
                                            <p:strVal val="visible"/>
                                          </p:to>
                                        </p:set>
                                        <p:anim calcmode="lin" valueType="num" p14:bounceEnd="50000">
                                          <p:cBhvr additive="base">
                                            <p:cTn id="3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0" grpId="0"/>
          <p:bldP spid="22" grpId="0"/>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0-#ppt_w/2"/>
                                              </p:val>
                                            </p:tav>
                                            <p:tav tm="100000">
                                              <p:val>
                                                <p:strVal val="#ppt_x"/>
                                              </p:val>
                                            </p:tav>
                                          </p:tavLst>
                                        </p:anim>
                                        <p:anim calcmode="lin" valueType="num">
                                          <p:cBhvr additive="base">
                                            <p:cTn id="24" dur="10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0-#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0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0" grpId="0"/>
          <p:bldP spid="22" grpId="0"/>
          <p:bldP spid="24" grpId="0" animBg="1"/>
          <p:bldP spid="2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_文本框 1">
            <a:extLst>
              <a:ext uri="{FF2B5EF4-FFF2-40B4-BE49-F238E27FC236}">
                <a16:creationId xmlns:a16="http://schemas.microsoft.com/office/drawing/2014/main" id="{95CA5390-EAD3-40A5-BF6F-C69AB99948CD}"/>
              </a:ext>
            </a:extLst>
          </p:cNvPr>
          <p:cNvSpPr txBox="1"/>
          <p:nvPr>
            <p:custDataLst>
              <p:tags r:id="rId2"/>
            </p:custDataLst>
          </p:nvPr>
        </p:nvSpPr>
        <p:spPr>
          <a:xfrm>
            <a:off x="349800" y="270568"/>
            <a:ext cx="1812997"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1.3 </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应用场景</a:t>
            </a: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 </a:t>
            </a:r>
          </a:p>
        </p:txBody>
      </p:sp>
      <p:sp>
        <p:nvSpPr>
          <p:cNvPr id="3" name="文本框 2">
            <a:extLst>
              <a:ext uri="{FF2B5EF4-FFF2-40B4-BE49-F238E27FC236}">
                <a16:creationId xmlns:a16="http://schemas.microsoft.com/office/drawing/2014/main" id="{F0609FA9-F673-506F-71A2-5CEEF33EE5CE}"/>
              </a:ext>
            </a:extLst>
          </p:cNvPr>
          <p:cNvSpPr txBox="1"/>
          <p:nvPr/>
        </p:nvSpPr>
        <p:spPr>
          <a:xfrm>
            <a:off x="4900575" y="663026"/>
            <a:ext cx="3768762" cy="4093428"/>
          </a:xfrm>
          <a:prstGeom prst="rect">
            <a:avLst/>
          </a:prstGeom>
          <a:noFill/>
        </p:spPr>
        <p:txBody>
          <a:bodyPr wrap="square" rtlCol="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客户需求</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solidFill>
                  <a:srgbClr val="063D8D"/>
                </a:solidFill>
                <a:latin typeface="微软雅黑" panose="020B0503020204020204" pitchFamily="34" charset="-122"/>
                <a:ea typeface="微软雅黑" panose="020B0503020204020204" pitchFamily="34" charset="-122"/>
              </a:rPr>
              <a:t>需要对设备位置进行实时监控；</a:t>
            </a:r>
            <a:endParaRPr lang="en-US" altLang="zh-CN" sz="1200" dirty="0">
              <a:solidFill>
                <a:srgbClr val="063D8D"/>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solidFill>
                  <a:srgbClr val="063D8D"/>
                </a:solidFill>
                <a:latin typeface="微软雅黑" panose="020B0503020204020204" pitchFamily="34" charset="-122"/>
                <a:ea typeface="微软雅黑" panose="020B0503020204020204" pitchFamily="34" charset="-122"/>
              </a:rPr>
              <a:t>需要对设备进行统一的运维和管理；</a:t>
            </a:r>
            <a:endParaRPr lang="en-US" altLang="zh-CN" sz="1200" dirty="0">
              <a:solidFill>
                <a:srgbClr val="063D8D"/>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solidFill>
                  <a:srgbClr val="063D8D"/>
                </a:solidFill>
                <a:latin typeface="微软雅黑" panose="020B0503020204020204" pitchFamily="34" charset="-122"/>
                <a:ea typeface="微软雅黑" panose="020B0503020204020204" pitchFamily="34" charset="-122"/>
              </a:rPr>
              <a:t>需要对设备的使用进行严格管理，必要时可远程管控设备；</a:t>
            </a:r>
            <a:endParaRPr lang="en-US" altLang="zh-CN" sz="1200" dirty="0">
              <a:solidFill>
                <a:srgbClr val="063D8D"/>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solidFill>
                  <a:srgbClr val="063D8D"/>
                </a:solidFill>
                <a:latin typeface="微软雅黑" panose="020B0503020204020204" pitchFamily="34" charset="-122"/>
                <a:ea typeface="微软雅黑" panose="020B0503020204020204" pitchFamily="34" charset="-122"/>
              </a:rPr>
              <a:t>需要掌控对设备</a:t>
            </a:r>
            <a:r>
              <a:rPr lang="en-US" altLang="zh-CN" sz="1200" dirty="0">
                <a:solidFill>
                  <a:srgbClr val="063D8D"/>
                </a:solidFill>
                <a:latin typeface="微软雅黑" panose="020B0503020204020204" pitchFamily="34" charset="-122"/>
                <a:ea typeface="微软雅黑" panose="020B0503020204020204" pitchFamily="34" charset="-122"/>
              </a:rPr>
              <a:t>3/4G</a:t>
            </a:r>
            <a:r>
              <a:rPr lang="zh-CN" altLang="en-US" sz="1200" dirty="0">
                <a:solidFill>
                  <a:srgbClr val="063D8D"/>
                </a:solidFill>
                <a:latin typeface="微软雅黑" panose="020B0503020204020204" pitchFamily="34" charset="-122"/>
                <a:ea typeface="微软雅黑" panose="020B0503020204020204" pitchFamily="34" charset="-122"/>
              </a:rPr>
              <a:t>流量的使用情况及资费情况；</a:t>
            </a:r>
            <a:endParaRPr lang="en-US" altLang="zh-CN" sz="1200" dirty="0">
              <a:solidFill>
                <a:srgbClr val="063D8D"/>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solidFill>
                  <a:srgbClr val="063D8D"/>
                </a:solidFill>
                <a:latin typeface="微软雅黑" panose="020B0503020204020204" pitchFamily="34" charset="-122"/>
                <a:ea typeface="微软雅黑" panose="020B0503020204020204" pitchFamily="34" charset="-122"/>
              </a:rPr>
              <a:t>对遗失和被盗的设备要做安全处理，确保数据</a:t>
            </a:r>
            <a:r>
              <a:rPr lang="en-US" altLang="zh-CN" sz="1200" dirty="0">
                <a:solidFill>
                  <a:srgbClr val="063D8D"/>
                </a:solidFill>
                <a:latin typeface="微软雅黑" panose="020B0503020204020204" pitchFamily="34" charset="-122"/>
                <a:ea typeface="微软雅黑" panose="020B0503020204020204" pitchFamily="34" charset="-122"/>
              </a:rPr>
              <a:t>0</a:t>
            </a:r>
            <a:r>
              <a:rPr lang="zh-CN" altLang="en-US" sz="1200" dirty="0">
                <a:solidFill>
                  <a:srgbClr val="063D8D"/>
                </a:solidFill>
                <a:latin typeface="微软雅黑" panose="020B0503020204020204" pitchFamily="34" charset="-122"/>
                <a:ea typeface="微软雅黑" panose="020B0503020204020204" pitchFamily="34" charset="-122"/>
              </a:rPr>
              <a:t>泄露。</a:t>
            </a:r>
            <a:endParaRPr lang="en-US" altLang="zh-CN" sz="1200" dirty="0">
              <a:solidFill>
                <a:srgbClr val="063D8D"/>
              </a:solidFill>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解决方案</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solidFill>
                  <a:srgbClr val="063D8D"/>
                </a:solidFill>
                <a:latin typeface="微软雅黑" panose="020B0503020204020204" pitchFamily="34" charset="-122"/>
                <a:ea typeface="微软雅黑" panose="020B0503020204020204" pitchFamily="34" charset="-122"/>
              </a:rPr>
              <a:t>采用三基站定位算法的位置定位功能，让客户可以实时监控设备的位置；</a:t>
            </a:r>
            <a:endParaRPr lang="en-US" altLang="zh-CN" sz="1200" dirty="0">
              <a:solidFill>
                <a:srgbClr val="063D8D"/>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solidFill>
                  <a:srgbClr val="063D8D"/>
                </a:solidFill>
                <a:latin typeface="微软雅黑" panose="020B0503020204020204" pitchFamily="34" charset="-122"/>
                <a:ea typeface="微软雅黑" panose="020B0503020204020204" pitchFamily="34" charset="-122"/>
              </a:rPr>
              <a:t>短信开局、配置下发、故障上报等功能，提供多样化的集中运维和管理手段；</a:t>
            </a:r>
            <a:endParaRPr lang="en-US" altLang="zh-CN" sz="1200" dirty="0">
              <a:solidFill>
                <a:srgbClr val="063D8D"/>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solidFill>
                  <a:srgbClr val="063D8D"/>
                </a:solidFill>
                <a:latin typeface="微软雅黑" panose="020B0503020204020204" pitchFamily="34" charset="-122"/>
                <a:ea typeface="微软雅黑" panose="020B0503020204020204" pitchFamily="34" charset="-122"/>
              </a:rPr>
              <a:t>强制下线、位置锁定等远程控制功能，确保必要时候对设备的强管控；</a:t>
            </a:r>
            <a:endParaRPr lang="en-US" altLang="zh-CN" sz="1200" dirty="0">
              <a:solidFill>
                <a:srgbClr val="063D8D"/>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solidFill>
                  <a:srgbClr val="063D8D"/>
                </a:solidFill>
                <a:latin typeface="微软雅黑" panose="020B0503020204020204" pitchFamily="34" charset="-122"/>
                <a:ea typeface="微软雅黑" panose="020B0503020204020204" pitchFamily="34" charset="-122"/>
              </a:rPr>
              <a:t>丰富多样的报表，满足客户对</a:t>
            </a:r>
            <a:r>
              <a:rPr lang="en-US" altLang="zh-CN" sz="1200" dirty="0">
                <a:solidFill>
                  <a:srgbClr val="063D8D"/>
                </a:solidFill>
                <a:latin typeface="微软雅黑" panose="020B0503020204020204" pitchFamily="34" charset="-122"/>
                <a:ea typeface="微软雅黑" panose="020B0503020204020204" pitchFamily="34" charset="-122"/>
              </a:rPr>
              <a:t>3/4G</a:t>
            </a:r>
            <a:r>
              <a:rPr lang="zh-CN" altLang="en-US" sz="1200" dirty="0">
                <a:solidFill>
                  <a:srgbClr val="063D8D"/>
                </a:solidFill>
                <a:latin typeface="微软雅黑" panose="020B0503020204020204" pitchFamily="34" charset="-122"/>
                <a:ea typeface="微软雅黑" panose="020B0503020204020204" pitchFamily="34" charset="-122"/>
              </a:rPr>
              <a:t>设备流量、信号强度、线路延时等多方位状态的掌控；</a:t>
            </a:r>
            <a:endParaRPr lang="en-US" altLang="zh-CN" sz="1400" dirty="0">
              <a:solidFill>
                <a:srgbClr val="063D8D"/>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solidFill>
                  <a:srgbClr val="063D8D"/>
                </a:solidFill>
                <a:latin typeface="微软雅黑" panose="020B0503020204020204" pitchFamily="34" charset="-122"/>
                <a:ea typeface="微软雅黑" panose="020B0503020204020204" pitchFamily="34" charset="-122"/>
              </a:rPr>
              <a:t>迈普独创的设备挂失功能，实现设备丢失或被盗后的自销毁，保障关键业务安全。</a:t>
            </a:r>
            <a:endParaRPr lang="en-US" altLang="zh-CN" sz="1100" dirty="0">
              <a:solidFill>
                <a:srgbClr val="063D8D"/>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A13CCA85-1EFF-673E-C338-3C20B6F2F97A}"/>
              </a:ext>
            </a:extLst>
          </p:cNvPr>
          <p:cNvPicPr>
            <a:picLocks noChangeAspect="1"/>
          </p:cNvPicPr>
          <p:nvPr/>
        </p:nvPicPr>
        <p:blipFill>
          <a:blip r:embed="rId5"/>
          <a:stretch>
            <a:fillRect/>
          </a:stretch>
        </p:blipFill>
        <p:spPr>
          <a:xfrm>
            <a:off x="349800" y="1070535"/>
            <a:ext cx="4301715" cy="3090862"/>
          </a:xfrm>
          <a:prstGeom prst="rect">
            <a:avLst/>
          </a:prstGeom>
        </p:spPr>
      </p:pic>
    </p:spTree>
    <p:extLst>
      <p:ext uri="{BB962C8B-B14F-4D97-AF65-F5344CB8AC3E}">
        <p14:creationId xmlns:p14="http://schemas.microsoft.com/office/powerpoint/2010/main" val="1241292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4188647"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1.4 E4G</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综合业务管理平台优势</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grpSp>
        <p:nvGrpSpPr>
          <p:cNvPr id="2" name="组合 1">
            <a:extLst>
              <a:ext uri="{FF2B5EF4-FFF2-40B4-BE49-F238E27FC236}">
                <a16:creationId xmlns:a16="http://schemas.microsoft.com/office/drawing/2014/main" id="{C5275E27-DDA5-51A1-53AC-3B725A7FE8A9}"/>
              </a:ext>
            </a:extLst>
          </p:cNvPr>
          <p:cNvGrpSpPr/>
          <p:nvPr/>
        </p:nvGrpSpPr>
        <p:grpSpPr>
          <a:xfrm>
            <a:off x="33425" y="823937"/>
            <a:ext cx="3483113" cy="3340753"/>
            <a:chOff x="3019425" y="1708150"/>
            <a:chExt cx="3105150" cy="2992438"/>
          </a:xfrm>
        </p:grpSpPr>
        <p:sp>
          <p:nvSpPr>
            <p:cNvPr id="4" name="AutoShape 3">
              <a:extLst>
                <a:ext uri="{FF2B5EF4-FFF2-40B4-BE49-F238E27FC236}">
                  <a16:creationId xmlns:a16="http://schemas.microsoft.com/office/drawing/2014/main" id="{F4D877D0-717C-AFC0-A435-E0B951650FB0}"/>
                </a:ext>
              </a:extLst>
            </p:cNvPr>
            <p:cNvSpPr>
              <a:spLocks noChangeAspect="1" noChangeArrowheads="1" noTextEdit="1"/>
            </p:cNvSpPr>
            <p:nvPr/>
          </p:nvSpPr>
          <p:spPr bwMode="auto">
            <a:xfrm>
              <a:off x="3019425" y="1708150"/>
              <a:ext cx="31051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Freeform 5">
              <a:extLst>
                <a:ext uri="{FF2B5EF4-FFF2-40B4-BE49-F238E27FC236}">
                  <a16:creationId xmlns:a16="http://schemas.microsoft.com/office/drawing/2014/main" id="{83A8988A-F735-AC4D-519F-1826A8E186CE}"/>
                </a:ext>
              </a:extLst>
            </p:cNvPr>
            <p:cNvSpPr/>
            <p:nvPr/>
          </p:nvSpPr>
          <p:spPr bwMode="auto">
            <a:xfrm>
              <a:off x="4249738" y="4478338"/>
              <a:ext cx="677863" cy="222250"/>
            </a:xfrm>
            <a:custGeom>
              <a:avLst/>
              <a:gdLst>
                <a:gd name="T0" fmla="*/ 466 w 466"/>
                <a:gd name="T1" fmla="*/ 0 h 153"/>
                <a:gd name="T2" fmla="*/ 233 w 466"/>
                <a:gd name="T3" fmla="*/ 153 h 153"/>
                <a:gd name="T4" fmla="*/ 0 w 466"/>
                <a:gd name="T5" fmla="*/ 0 h 153"/>
                <a:gd name="T6" fmla="*/ 466 w 466"/>
                <a:gd name="T7" fmla="*/ 0 h 153"/>
              </a:gdLst>
              <a:ahLst/>
              <a:cxnLst>
                <a:cxn ang="0">
                  <a:pos x="T0" y="T1"/>
                </a:cxn>
                <a:cxn ang="0">
                  <a:pos x="T2" y="T3"/>
                </a:cxn>
                <a:cxn ang="0">
                  <a:pos x="T4" y="T5"/>
                </a:cxn>
                <a:cxn ang="0">
                  <a:pos x="T6" y="T7"/>
                </a:cxn>
              </a:cxnLst>
              <a:rect l="0" t="0" r="r" b="b"/>
              <a:pathLst>
                <a:path w="466" h="153">
                  <a:moveTo>
                    <a:pt x="466" y="0"/>
                  </a:moveTo>
                  <a:cubicBezTo>
                    <a:pt x="466" y="84"/>
                    <a:pt x="362" y="153"/>
                    <a:pt x="233" y="153"/>
                  </a:cubicBezTo>
                  <a:cubicBezTo>
                    <a:pt x="104" y="153"/>
                    <a:pt x="0" y="84"/>
                    <a:pt x="0" y="0"/>
                  </a:cubicBezTo>
                  <a:cubicBezTo>
                    <a:pt x="230" y="0"/>
                    <a:pt x="227" y="0"/>
                    <a:pt x="466" y="0"/>
                  </a:cubicBezTo>
                  <a:close/>
                </a:path>
              </a:pathLst>
            </a:custGeom>
            <a:solidFill>
              <a:srgbClr val="063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a:extLst>
                <a:ext uri="{FF2B5EF4-FFF2-40B4-BE49-F238E27FC236}">
                  <a16:creationId xmlns:a16="http://schemas.microsoft.com/office/drawing/2014/main" id="{15B9E16E-0642-10F3-AC18-21329C3B6081}"/>
                </a:ext>
              </a:extLst>
            </p:cNvPr>
            <p:cNvSpPr>
              <a:spLocks noEditPoints="1"/>
            </p:cNvSpPr>
            <p:nvPr/>
          </p:nvSpPr>
          <p:spPr bwMode="auto">
            <a:xfrm>
              <a:off x="3700463" y="2392363"/>
              <a:ext cx="1755775" cy="2144713"/>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3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3"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rgbClr val="063D8D"/>
            </a:solidFill>
            <a:ln>
              <a:solidFill>
                <a:schemeClr val="accent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23" name="Oval 14">
              <a:extLst>
                <a:ext uri="{FF2B5EF4-FFF2-40B4-BE49-F238E27FC236}">
                  <a16:creationId xmlns:a16="http://schemas.microsoft.com/office/drawing/2014/main" id="{CEC27430-63B0-90E2-23E0-9D1F5C7ABB95}"/>
                </a:ext>
              </a:extLst>
            </p:cNvPr>
            <p:cNvSpPr>
              <a:spLocks noChangeArrowheads="1"/>
            </p:cNvSpPr>
            <p:nvPr/>
          </p:nvSpPr>
          <p:spPr bwMode="auto">
            <a:xfrm>
              <a:off x="4041775" y="2713038"/>
              <a:ext cx="1122363" cy="1120775"/>
            </a:xfrm>
            <a:prstGeom prst="ellipse">
              <a:avLst/>
            </a:prstGeom>
            <a:solidFill>
              <a:srgbClr val="063D8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24" name="Oval 15">
              <a:extLst>
                <a:ext uri="{FF2B5EF4-FFF2-40B4-BE49-F238E27FC236}">
                  <a16:creationId xmlns:a16="http://schemas.microsoft.com/office/drawing/2014/main" id="{311C59B7-59D4-010A-88E5-6488972C41CB}"/>
                </a:ext>
              </a:extLst>
            </p:cNvPr>
            <p:cNvSpPr>
              <a:spLocks noChangeArrowheads="1"/>
            </p:cNvSpPr>
            <p:nvPr/>
          </p:nvSpPr>
          <p:spPr bwMode="auto">
            <a:xfrm>
              <a:off x="4152900" y="2824163"/>
              <a:ext cx="900113"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16">
              <a:extLst>
                <a:ext uri="{FF2B5EF4-FFF2-40B4-BE49-F238E27FC236}">
                  <a16:creationId xmlns:a16="http://schemas.microsoft.com/office/drawing/2014/main" id="{63E3C4C2-F871-7A02-C7D3-E5E6862480A2}"/>
                </a:ext>
              </a:extLst>
            </p:cNvPr>
            <p:cNvSpPr>
              <a:spLocks noChangeArrowheads="1"/>
            </p:cNvSpPr>
            <p:nvPr/>
          </p:nvSpPr>
          <p:spPr bwMode="auto">
            <a:xfrm>
              <a:off x="4249738" y="2921000"/>
              <a:ext cx="708025" cy="706438"/>
            </a:xfrm>
            <a:prstGeom prst="ellipse">
              <a:avLst/>
            </a:prstGeom>
            <a:solidFill>
              <a:srgbClr val="063D8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Oval 17">
              <a:extLst>
                <a:ext uri="{FF2B5EF4-FFF2-40B4-BE49-F238E27FC236}">
                  <a16:creationId xmlns:a16="http://schemas.microsoft.com/office/drawing/2014/main" id="{FBE259B9-D65F-7684-6E78-059DD99C45CA}"/>
                </a:ext>
              </a:extLst>
            </p:cNvPr>
            <p:cNvSpPr>
              <a:spLocks noChangeArrowheads="1"/>
            </p:cNvSpPr>
            <p:nvPr/>
          </p:nvSpPr>
          <p:spPr bwMode="auto">
            <a:xfrm>
              <a:off x="4354513" y="3024188"/>
              <a:ext cx="498475" cy="4984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18">
              <a:extLst>
                <a:ext uri="{FF2B5EF4-FFF2-40B4-BE49-F238E27FC236}">
                  <a16:creationId xmlns:a16="http://schemas.microsoft.com/office/drawing/2014/main" id="{07452E08-635E-E747-4FBA-036A08047FA3}"/>
                </a:ext>
              </a:extLst>
            </p:cNvPr>
            <p:cNvSpPr>
              <a:spLocks noChangeArrowheads="1"/>
            </p:cNvSpPr>
            <p:nvPr/>
          </p:nvSpPr>
          <p:spPr bwMode="auto">
            <a:xfrm>
              <a:off x="4448175" y="3116263"/>
              <a:ext cx="311150" cy="314325"/>
            </a:xfrm>
            <a:prstGeom prst="ellipse">
              <a:avLst/>
            </a:prstGeom>
            <a:solidFill>
              <a:srgbClr val="063D8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Oval 19">
              <a:extLst>
                <a:ext uri="{FF2B5EF4-FFF2-40B4-BE49-F238E27FC236}">
                  <a16:creationId xmlns:a16="http://schemas.microsoft.com/office/drawing/2014/main" id="{6D7108E6-CCF8-F16A-031F-E698CA2177C4}"/>
                </a:ext>
              </a:extLst>
            </p:cNvPr>
            <p:cNvSpPr>
              <a:spLocks noChangeArrowheads="1"/>
            </p:cNvSpPr>
            <p:nvPr/>
          </p:nvSpPr>
          <p:spPr bwMode="auto">
            <a:xfrm>
              <a:off x="4545013" y="3216275"/>
              <a:ext cx="117475"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a:extLst>
                <a:ext uri="{FF2B5EF4-FFF2-40B4-BE49-F238E27FC236}">
                  <a16:creationId xmlns:a16="http://schemas.microsoft.com/office/drawing/2014/main" id="{769AF645-4B94-2122-7459-FE9A25725933}"/>
                </a:ext>
              </a:extLst>
            </p:cNvPr>
            <p:cNvSpPr/>
            <p:nvPr/>
          </p:nvSpPr>
          <p:spPr bwMode="auto">
            <a:xfrm>
              <a:off x="4603750" y="2617788"/>
              <a:ext cx="661988" cy="663575"/>
            </a:xfrm>
            <a:custGeom>
              <a:avLst/>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 name="T20" fmla="*/ 286 w 417"/>
                <a:gd name="T21" fmla="*/ 14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lnTo>
                    <a:pt x="286" y="149"/>
                  </a:lnTo>
                  <a:close/>
                </a:path>
              </a:pathLst>
            </a:cu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Freeform 21">
              <a:extLst>
                <a:ext uri="{FF2B5EF4-FFF2-40B4-BE49-F238E27FC236}">
                  <a16:creationId xmlns:a16="http://schemas.microsoft.com/office/drawing/2014/main" id="{6EB115A0-0D35-83BA-7D1B-ED78A8959451}"/>
                </a:ext>
              </a:extLst>
            </p:cNvPr>
            <p:cNvSpPr/>
            <p:nvPr/>
          </p:nvSpPr>
          <p:spPr bwMode="auto">
            <a:xfrm>
              <a:off x="4603750" y="2617788"/>
              <a:ext cx="661988" cy="663575"/>
            </a:xfrm>
            <a:custGeom>
              <a:avLst/>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a:extLst>
              <a:ext uri="{FF2B5EF4-FFF2-40B4-BE49-F238E27FC236}">
                <a16:creationId xmlns:a16="http://schemas.microsoft.com/office/drawing/2014/main" id="{EB5EDB01-5914-5E60-EFE2-33001C2C8A4C}"/>
              </a:ext>
            </a:extLst>
          </p:cNvPr>
          <p:cNvGrpSpPr/>
          <p:nvPr/>
        </p:nvGrpSpPr>
        <p:grpSpPr>
          <a:xfrm>
            <a:off x="4585209" y="2937482"/>
            <a:ext cx="2750951" cy="1227208"/>
            <a:chOff x="6300065" y="3138559"/>
            <a:chExt cx="2750951" cy="1227208"/>
          </a:xfrm>
        </p:grpSpPr>
        <p:grpSp>
          <p:nvGrpSpPr>
            <p:cNvPr id="58" name="组合 57">
              <a:extLst>
                <a:ext uri="{FF2B5EF4-FFF2-40B4-BE49-F238E27FC236}">
                  <a16:creationId xmlns:a16="http://schemas.microsoft.com/office/drawing/2014/main" id="{A7F2CB3C-1254-C23E-1E52-933C972F19B2}"/>
                </a:ext>
              </a:extLst>
            </p:cNvPr>
            <p:cNvGrpSpPr/>
            <p:nvPr/>
          </p:nvGrpSpPr>
          <p:grpSpPr>
            <a:xfrm>
              <a:off x="6300065" y="3138559"/>
              <a:ext cx="514780" cy="514780"/>
              <a:chOff x="6357074" y="1008628"/>
              <a:chExt cx="1676757" cy="1676757"/>
            </a:xfrm>
          </p:grpSpPr>
          <p:sp>
            <p:nvSpPr>
              <p:cNvPr id="68" name="椭圆 67">
                <a:extLst>
                  <a:ext uri="{FF2B5EF4-FFF2-40B4-BE49-F238E27FC236}">
                    <a16:creationId xmlns:a16="http://schemas.microsoft.com/office/drawing/2014/main" id="{F3D63E03-65AD-4F6B-A47C-A89B599C0D7E}"/>
                  </a:ext>
                </a:extLst>
              </p:cNvPr>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椭圆 68">
                <a:extLst>
                  <a:ext uri="{FF2B5EF4-FFF2-40B4-BE49-F238E27FC236}">
                    <a16:creationId xmlns:a16="http://schemas.microsoft.com/office/drawing/2014/main" id="{CD0AD14F-2E7A-24FC-4C0A-8FE257DFC5F1}"/>
                  </a:ext>
                </a:extLst>
              </p:cNvPr>
              <p:cNvSpPr/>
              <p:nvPr/>
            </p:nvSpPr>
            <p:spPr>
              <a:xfrm>
                <a:off x="6552150" y="1193250"/>
                <a:ext cx="1307513" cy="1307513"/>
              </a:xfrm>
              <a:prstGeom prst="ellipse">
                <a:avLst/>
              </a:prstGeom>
              <a:solidFill>
                <a:srgbClr val="063D8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2" name="矩形 61">
              <a:extLst>
                <a:ext uri="{FF2B5EF4-FFF2-40B4-BE49-F238E27FC236}">
                  <a16:creationId xmlns:a16="http://schemas.microsoft.com/office/drawing/2014/main" id="{F612BEBF-50CD-3B5B-9286-E95D4A39F538}"/>
                </a:ext>
              </a:extLst>
            </p:cNvPr>
            <p:cNvSpPr/>
            <p:nvPr/>
          </p:nvSpPr>
          <p:spPr>
            <a:xfrm>
              <a:off x="6821264" y="3471676"/>
              <a:ext cx="2229752" cy="894091"/>
            </a:xfrm>
            <a:prstGeom prst="rect">
              <a:avLst/>
            </a:prstGeom>
          </p:spPr>
          <p:txBody>
            <a:bodyPr wrap="square">
              <a:spAutoFit/>
            </a:bodyPr>
            <a:lstStyle/>
            <a:p>
              <a:pPr>
                <a:lnSpc>
                  <a:spcPct val="150000"/>
                </a:lnSpc>
              </a:pPr>
              <a:r>
                <a:rPr lang="zh-CN" altLang="en-US" sz="1200" baseline="0" dirty="0"/>
                <a:t>实现</a:t>
              </a:r>
              <a:r>
                <a:rPr lang="en-US" altLang="en-US" sz="1200" baseline="0" dirty="0"/>
                <a:t>4G/5G</a:t>
              </a:r>
              <a:r>
                <a:rPr lang="zh-CN" altLang="en-US" sz="1200" baseline="0" dirty="0"/>
                <a:t>无线网络状态数字化展示，便于分行对下辖众多支行及网点无线路由器的管理</a:t>
              </a:r>
              <a:endParaRPr lang="en-US" altLang="zh-CN" sz="1200" dirty="0">
                <a:solidFill>
                  <a:schemeClr val="tx1">
                    <a:lumMod val="85000"/>
                    <a:lumOff val="15000"/>
                  </a:schemeClr>
                </a:solidFill>
              </a:endParaRPr>
            </a:p>
          </p:txBody>
        </p:sp>
        <p:sp>
          <p:nvSpPr>
            <p:cNvPr id="63" name="矩形 6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5D90CC83-4C0A-90FA-BC2D-784F81087C76}"/>
                </a:ext>
              </a:extLst>
            </p:cNvPr>
            <p:cNvSpPr/>
            <p:nvPr/>
          </p:nvSpPr>
          <p:spPr>
            <a:xfrm>
              <a:off x="6817100" y="3205048"/>
              <a:ext cx="1736053" cy="338554"/>
            </a:xfrm>
            <a:prstGeom prst="rect">
              <a:avLst/>
            </a:prstGeom>
          </p:spPr>
          <p:txBody>
            <a:bodyPr wrap="square">
              <a:spAutoFit/>
            </a:bodyPr>
            <a:lstStyle/>
            <a:p>
              <a:pPr fontAlgn="base">
                <a:spcBef>
                  <a:spcPct val="0"/>
                </a:spcBef>
                <a:spcAft>
                  <a:spcPct val="0"/>
                </a:spcAft>
                <a:defRPr/>
              </a:pPr>
              <a:r>
                <a:rPr lang="zh-CN" altLang="en-US" sz="1600" b="1" dirty="0">
                  <a:solidFill>
                    <a:schemeClr val="tx1">
                      <a:lumMod val="50000"/>
                      <a:lumOff val="50000"/>
                    </a:schemeClr>
                  </a:solidFill>
                  <a:ea typeface="方正兰亭黑_GBK"/>
                </a:rPr>
                <a:t>优势三</a:t>
              </a:r>
              <a:endParaRPr lang="en-US" altLang="zh-CN" sz="1600" b="1" dirty="0">
                <a:solidFill>
                  <a:schemeClr val="tx1">
                    <a:lumMod val="50000"/>
                    <a:lumOff val="50000"/>
                  </a:schemeClr>
                </a:solidFill>
                <a:ea typeface="方正兰亭黑_GBK"/>
              </a:endParaRPr>
            </a:p>
          </p:txBody>
        </p:sp>
        <p:cxnSp>
          <p:nvCxnSpPr>
            <p:cNvPr id="64" name="直接连接符 63">
              <a:extLst>
                <a:ext uri="{FF2B5EF4-FFF2-40B4-BE49-F238E27FC236}">
                  <a16:creationId xmlns:a16="http://schemas.microsoft.com/office/drawing/2014/main" id="{CA36C3B8-B0EE-793A-21C7-FE1B62A95191}"/>
                </a:ext>
              </a:extLst>
            </p:cNvPr>
            <p:cNvCxnSpPr/>
            <p:nvPr/>
          </p:nvCxnSpPr>
          <p:spPr>
            <a:xfrm>
              <a:off x="6924875" y="351560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112">
              <a:extLst>
                <a:ext uri="{FF2B5EF4-FFF2-40B4-BE49-F238E27FC236}">
                  <a16:creationId xmlns:a16="http://schemas.microsoft.com/office/drawing/2014/main" id="{36858FA5-F07E-C79D-39A7-229A522731C6}"/>
                </a:ext>
              </a:extLst>
            </p:cNvPr>
            <p:cNvGrpSpPr/>
            <p:nvPr/>
          </p:nvGrpSpPr>
          <p:grpSpPr>
            <a:xfrm>
              <a:off x="6453966" y="3302894"/>
              <a:ext cx="227044" cy="212709"/>
              <a:chOff x="5368132" y="3540125"/>
              <a:chExt cx="465138" cy="435769"/>
            </a:xfrm>
            <a:solidFill>
              <a:schemeClr val="bg1"/>
            </a:solidFill>
          </p:grpSpPr>
          <p:sp>
            <p:nvSpPr>
              <p:cNvPr id="66" name="AutoShape 110">
                <a:extLst>
                  <a:ext uri="{FF2B5EF4-FFF2-40B4-BE49-F238E27FC236}">
                    <a16:creationId xmlns:a16="http://schemas.microsoft.com/office/drawing/2014/main" id="{AD634FA3-0298-0671-F722-ECB52BD91655}"/>
                  </a:ext>
                </a:extLst>
              </p:cNvPr>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7" name="AutoShape 111">
                <a:extLst>
                  <a:ext uri="{FF2B5EF4-FFF2-40B4-BE49-F238E27FC236}">
                    <a16:creationId xmlns:a16="http://schemas.microsoft.com/office/drawing/2014/main" id="{CDF5F8D5-2C2C-6299-8BCD-0EF7E336648F}"/>
                  </a:ext>
                </a:extLst>
              </p:cNvPr>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78" name="组合 77">
            <a:extLst>
              <a:ext uri="{FF2B5EF4-FFF2-40B4-BE49-F238E27FC236}">
                <a16:creationId xmlns:a16="http://schemas.microsoft.com/office/drawing/2014/main" id="{4F62D3D9-EBDE-089D-2837-D06B24766332}"/>
              </a:ext>
            </a:extLst>
          </p:cNvPr>
          <p:cNvGrpSpPr/>
          <p:nvPr/>
        </p:nvGrpSpPr>
        <p:grpSpPr>
          <a:xfrm>
            <a:off x="3370492" y="1567247"/>
            <a:ext cx="2769379" cy="1399352"/>
            <a:chOff x="3596995" y="1843472"/>
            <a:chExt cx="2769379" cy="1399352"/>
          </a:xfrm>
        </p:grpSpPr>
        <p:grpSp>
          <p:nvGrpSpPr>
            <p:cNvPr id="79" name="组合 78">
              <a:extLst>
                <a:ext uri="{FF2B5EF4-FFF2-40B4-BE49-F238E27FC236}">
                  <a16:creationId xmlns:a16="http://schemas.microsoft.com/office/drawing/2014/main" id="{4CC73323-4669-D0EE-2FF0-638539DD49C5}"/>
                </a:ext>
              </a:extLst>
            </p:cNvPr>
            <p:cNvGrpSpPr/>
            <p:nvPr/>
          </p:nvGrpSpPr>
          <p:grpSpPr>
            <a:xfrm>
              <a:off x="3596995" y="1843472"/>
              <a:ext cx="514780" cy="514780"/>
              <a:chOff x="6357074" y="1008628"/>
              <a:chExt cx="1676757" cy="1676757"/>
            </a:xfrm>
          </p:grpSpPr>
          <p:sp>
            <p:nvSpPr>
              <p:cNvPr id="86" name="椭圆 85">
                <a:extLst>
                  <a:ext uri="{FF2B5EF4-FFF2-40B4-BE49-F238E27FC236}">
                    <a16:creationId xmlns:a16="http://schemas.microsoft.com/office/drawing/2014/main" id="{C3F48FD9-3D43-7EC9-F975-9114EB22872E}"/>
                  </a:ext>
                </a:extLst>
              </p:cNvPr>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椭圆 86">
                <a:extLst>
                  <a:ext uri="{FF2B5EF4-FFF2-40B4-BE49-F238E27FC236}">
                    <a16:creationId xmlns:a16="http://schemas.microsoft.com/office/drawing/2014/main" id="{7FC1B5D4-5B95-C5E5-B13D-63C7EFD5D73F}"/>
                  </a:ext>
                </a:extLst>
              </p:cNvPr>
              <p:cNvSpPr/>
              <p:nvPr/>
            </p:nvSpPr>
            <p:spPr>
              <a:xfrm>
                <a:off x="6552150" y="1193250"/>
                <a:ext cx="1307513" cy="1307513"/>
              </a:xfrm>
              <a:prstGeom prst="ellipse">
                <a:avLst/>
              </a:prstGeom>
              <a:solidFill>
                <a:srgbClr val="063D8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0" name="矩形 79">
              <a:extLst>
                <a:ext uri="{FF2B5EF4-FFF2-40B4-BE49-F238E27FC236}">
                  <a16:creationId xmlns:a16="http://schemas.microsoft.com/office/drawing/2014/main" id="{984E5269-C172-15EE-7C72-F3D57422C37B}"/>
                </a:ext>
              </a:extLst>
            </p:cNvPr>
            <p:cNvSpPr/>
            <p:nvPr/>
          </p:nvSpPr>
          <p:spPr>
            <a:xfrm>
              <a:off x="4136622" y="2133225"/>
              <a:ext cx="2229752" cy="1109599"/>
            </a:xfrm>
            <a:prstGeom prst="rect">
              <a:avLst/>
            </a:prstGeom>
          </p:spPr>
          <p:txBody>
            <a:bodyPr wrap="square">
              <a:spAutoFit/>
            </a:bodyPr>
            <a:lstStyle/>
            <a:p>
              <a:pPr>
                <a:lnSpc>
                  <a:spcPct val="150000"/>
                </a:lnSpc>
              </a:pPr>
              <a:r>
                <a:rPr lang="zh-CN" altLang="en-US" sz="1200" dirty="0"/>
                <a:t>实现及时感知网点</a:t>
              </a:r>
              <a:r>
                <a:rPr lang="en-US" altLang="en-US" sz="1200" dirty="0"/>
                <a:t>4G/5G </a:t>
              </a:r>
              <a:r>
                <a:rPr lang="zh-CN" altLang="en-US" sz="1200" dirty="0"/>
                <a:t>无线备份网络的运行状态，保障分支行间网络基础设施稳定运行</a:t>
              </a:r>
            </a:p>
            <a:p>
              <a:pPr>
                <a:lnSpc>
                  <a:spcPct val="150000"/>
                </a:lnSpc>
              </a:pPr>
              <a:endParaRPr lang="en-US" altLang="zh-CN" sz="900" dirty="0">
                <a:solidFill>
                  <a:schemeClr val="tx1">
                    <a:lumMod val="85000"/>
                    <a:lumOff val="15000"/>
                  </a:schemeClr>
                </a:solidFill>
              </a:endParaRPr>
            </a:p>
          </p:txBody>
        </p:sp>
        <p:sp>
          <p:nvSpPr>
            <p:cNvPr id="81" name="矩形 8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52B8C60C-ECCA-67A5-ED0B-E33EA44DE6C4}"/>
                </a:ext>
              </a:extLst>
            </p:cNvPr>
            <p:cNvSpPr/>
            <p:nvPr/>
          </p:nvSpPr>
          <p:spPr>
            <a:xfrm>
              <a:off x="4114030" y="1874986"/>
              <a:ext cx="1736053" cy="338554"/>
            </a:xfrm>
            <a:prstGeom prst="rect">
              <a:avLst/>
            </a:prstGeom>
          </p:spPr>
          <p:txBody>
            <a:bodyPr wrap="square">
              <a:spAutoFit/>
            </a:bodyPr>
            <a:lstStyle/>
            <a:p>
              <a:pPr fontAlgn="base">
                <a:spcBef>
                  <a:spcPct val="0"/>
                </a:spcBef>
                <a:spcAft>
                  <a:spcPct val="0"/>
                </a:spcAft>
                <a:defRPr/>
              </a:pPr>
              <a:r>
                <a:rPr lang="zh-CN" altLang="en-US" sz="1600" b="1" dirty="0">
                  <a:solidFill>
                    <a:schemeClr val="tx1">
                      <a:lumMod val="50000"/>
                      <a:lumOff val="50000"/>
                    </a:schemeClr>
                  </a:solidFill>
                  <a:latin typeface="方正兰亭黑_GBK"/>
                  <a:ea typeface="方正兰亭黑_GBK"/>
                </a:rPr>
                <a:t>优势一</a:t>
              </a:r>
              <a:endParaRPr lang="en-US" altLang="zh-CN" sz="1600" b="1" dirty="0">
                <a:solidFill>
                  <a:schemeClr val="tx1">
                    <a:lumMod val="50000"/>
                    <a:lumOff val="50000"/>
                  </a:schemeClr>
                </a:solidFill>
                <a:latin typeface="方正兰亭黑_GBK"/>
                <a:ea typeface="方正兰亭黑_GBK"/>
              </a:endParaRPr>
            </a:p>
          </p:txBody>
        </p:sp>
        <p:cxnSp>
          <p:nvCxnSpPr>
            <p:cNvPr id="82" name="直接连接符 81">
              <a:extLst>
                <a:ext uri="{FF2B5EF4-FFF2-40B4-BE49-F238E27FC236}">
                  <a16:creationId xmlns:a16="http://schemas.microsoft.com/office/drawing/2014/main" id="{A263B588-4E54-3D36-D233-4DE9C1FD105D}"/>
                </a:ext>
              </a:extLst>
            </p:cNvPr>
            <p:cNvCxnSpPr/>
            <p:nvPr/>
          </p:nvCxnSpPr>
          <p:spPr>
            <a:xfrm>
              <a:off x="4221805" y="217715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3" name="组合 82">
              <a:extLst>
                <a:ext uri="{FF2B5EF4-FFF2-40B4-BE49-F238E27FC236}">
                  <a16:creationId xmlns:a16="http://schemas.microsoft.com/office/drawing/2014/main" id="{B916524A-9187-66F0-0F6C-B6E4324782CB}"/>
                </a:ext>
              </a:extLst>
            </p:cNvPr>
            <p:cNvGrpSpPr/>
            <p:nvPr/>
          </p:nvGrpSpPr>
          <p:grpSpPr>
            <a:xfrm>
              <a:off x="3743041" y="1987534"/>
              <a:ext cx="226657" cy="226657"/>
              <a:chOff x="2473104" y="2145028"/>
              <a:chExt cx="359165" cy="359165"/>
            </a:xfrm>
            <a:solidFill>
              <a:schemeClr val="bg1"/>
            </a:solidFill>
          </p:grpSpPr>
          <p:sp>
            <p:nvSpPr>
              <p:cNvPr id="84" name="AutoShape 126">
                <a:extLst>
                  <a:ext uri="{FF2B5EF4-FFF2-40B4-BE49-F238E27FC236}">
                    <a16:creationId xmlns:a16="http://schemas.microsoft.com/office/drawing/2014/main" id="{6EE6B0C9-4083-86D0-4D80-98C730968996}"/>
                  </a:ext>
                </a:extLst>
              </p:cNvPr>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5" name="AutoShape 127">
                <a:extLst>
                  <a:ext uri="{FF2B5EF4-FFF2-40B4-BE49-F238E27FC236}">
                    <a16:creationId xmlns:a16="http://schemas.microsoft.com/office/drawing/2014/main" id="{96C6D148-ABA9-6A8C-1857-4C7ABC18D454}"/>
                  </a:ext>
                </a:extLst>
              </p:cNvPr>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90" name="组合 89">
            <a:extLst>
              <a:ext uri="{FF2B5EF4-FFF2-40B4-BE49-F238E27FC236}">
                <a16:creationId xmlns:a16="http://schemas.microsoft.com/office/drawing/2014/main" id="{27A54BF9-A61E-7F02-451F-0BE79AEFB80F}"/>
              </a:ext>
            </a:extLst>
          </p:cNvPr>
          <p:cNvGrpSpPr/>
          <p:nvPr/>
        </p:nvGrpSpPr>
        <p:grpSpPr>
          <a:xfrm>
            <a:off x="6079981" y="1489740"/>
            <a:ext cx="2602624" cy="1307072"/>
            <a:chOff x="6306484" y="1765965"/>
            <a:chExt cx="2602624" cy="1307072"/>
          </a:xfrm>
        </p:grpSpPr>
        <p:grpSp>
          <p:nvGrpSpPr>
            <p:cNvPr id="70" name="组合 69">
              <a:extLst>
                <a:ext uri="{FF2B5EF4-FFF2-40B4-BE49-F238E27FC236}">
                  <a16:creationId xmlns:a16="http://schemas.microsoft.com/office/drawing/2014/main" id="{18A87846-3182-185F-1D84-869B513B8362}"/>
                </a:ext>
              </a:extLst>
            </p:cNvPr>
            <p:cNvGrpSpPr/>
            <p:nvPr/>
          </p:nvGrpSpPr>
          <p:grpSpPr>
            <a:xfrm>
              <a:off x="6306484" y="1765965"/>
              <a:ext cx="2602624" cy="1307072"/>
              <a:chOff x="6306484" y="1765965"/>
              <a:chExt cx="2602624" cy="1307072"/>
            </a:xfrm>
          </p:grpSpPr>
          <p:grpSp>
            <p:nvGrpSpPr>
              <p:cNvPr id="71" name="组合 70">
                <a:extLst>
                  <a:ext uri="{FF2B5EF4-FFF2-40B4-BE49-F238E27FC236}">
                    <a16:creationId xmlns:a16="http://schemas.microsoft.com/office/drawing/2014/main" id="{A5702B36-84D2-66AD-4B15-328EFEF698E1}"/>
                  </a:ext>
                </a:extLst>
              </p:cNvPr>
              <p:cNvGrpSpPr/>
              <p:nvPr/>
            </p:nvGrpSpPr>
            <p:grpSpPr>
              <a:xfrm>
                <a:off x="6306484" y="1765965"/>
                <a:ext cx="514780" cy="514780"/>
                <a:chOff x="6357074" y="1008628"/>
                <a:chExt cx="1676757" cy="1676757"/>
              </a:xfrm>
            </p:grpSpPr>
            <p:sp>
              <p:nvSpPr>
                <p:cNvPr id="76" name="椭圆 75">
                  <a:extLst>
                    <a:ext uri="{FF2B5EF4-FFF2-40B4-BE49-F238E27FC236}">
                      <a16:creationId xmlns:a16="http://schemas.microsoft.com/office/drawing/2014/main" id="{D9058304-0935-A9DB-DECD-B03289500C94}"/>
                    </a:ext>
                  </a:extLst>
                </p:cNvPr>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椭圆 76">
                  <a:extLst>
                    <a:ext uri="{FF2B5EF4-FFF2-40B4-BE49-F238E27FC236}">
                      <a16:creationId xmlns:a16="http://schemas.microsoft.com/office/drawing/2014/main" id="{95CF0520-0907-99E1-5FD5-F6F98FF451BA}"/>
                    </a:ext>
                  </a:extLst>
                </p:cNvPr>
                <p:cNvSpPr/>
                <p:nvPr/>
              </p:nvSpPr>
              <p:spPr>
                <a:xfrm>
                  <a:off x="6552150" y="1193250"/>
                  <a:ext cx="1307513" cy="1307513"/>
                </a:xfrm>
                <a:prstGeom prst="ellipse">
                  <a:avLst/>
                </a:prstGeom>
                <a:solidFill>
                  <a:srgbClr val="063D8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72" name="矩形 71">
                <a:extLst>
                  <a:ext uri="{FF2B5EF4-FFF2-40B4-BE49-F238E27FC236}">
                    <a16:creationId xmlns:a16="http://schemas.microsoft.com/office/drawing/2014/main" id="{6DF2AE47-2F03-C2E4-6768-B53D6EB24E80}"/>
                  </a:ext>
                </a:extLst>
              </p:cNvPr>
              <p:cNvSpPr/>
              <p:nvPr/>
            </p:nvSpPr>
            <p:spPr>
              <a:xfrm>
                <a:off x="6846111" y="2178946"/>
                <a:ext cx="2062997" cy="894091"/>
              </a:xfrm>
              <a:prstGeom prst="rect">
                <a:avLst/>
              </a:prstGeom>
            </p:spPr>
            <p:txBody>
              <a:bodyPr wrap="square">
                <a:spAutoFit/>
              </a:bodyPr>
              <a:lstStyle/>
              <a:p>
                <a:pPr>
                  <a:lnSpc>
                    <a:spcPct val="150000"/>
                  </a:lnSpc>
                </a:pPr>
                <a:r>
                  <a:rPr lang="zh-CN" altLang="en-US" sz="1200" dirty="0"/>
                  <a:t>实现全行移动通讯专网</a:t>
                </a:r>
                <a:r>
                  <a:rPr lang="en-US" altLang="en-US" sz="1200" dirty="0"/>
                  <a:t>4G/5G VPDN</a:t>
                </a:r>
                <a:r>
                  <a:rPr lang="zh-CN" altLang="en-US" sz="1200" dirty="0"/>
                  <a:t>网络的集中监控，简化运维难度降低管理成本</a:t>
                </a:r>
              </a:p>
            </p:txBody>
          </p:sp>
          <p:sp>
            <p:nvSpPr>
              <p:cNvPr id="73" name="矩形 7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BC9319F8-826D-A838-4122-F56B72412102}"/>
                  </a:ext>
                </a:extLst>
              </p:cNvPr>
              <p:cNvSpPr/>
              <p:nvPr/>
            </p:nvSpPr>
            <p:spPr>
              <a:xfrm>
                <a:off x="6823519" y="1866597"/>
                <a:ext cx="1736053" cy="338554"/>
              </a:xfrm>
              <a:prstGeom prst="rect">
                <a:avLst/>
              </a:prstGeom>
            </p:spPr>
            <p:txBody>
              <a:bodyPr wrap="square">
                <a:spAutoFit/>
              </a:bodyPr>
              <a:lstStyle/>
              <a:p>
                <a:pPr fontAlgn="base">
                  <a:spcBef>
                    <a:spcPct val="0"/>
                  </a:spcBef>
                  <a:spcAft>
                    <a:spcPct val="0"/>
                  </a:spcAft>
                  <a:defRPr/>
                </a:pPr>
                <a:r>
                  <a:rPr lang="zh-CN" altLang="en-US" sz="1600" b="1" dirty="0">
                    <a:solidFill>
                      <a:schemeClr val="tx1">
                        <a:lumMod val="50000"/>
                        <a:lumOff val="50000"/>
                      </a:schemeClr>
                    </a:solidFill>
                    <a:ea typeface="方正兰亭黑_GBK"/>
                  </a:rPr>
                  <a:t>优势二</a:t>
                </a:r>
                <a:endParaRPr lang="en-US" altLang="zh-CN" sz="1600" b="1" dirty="0">
                  <a:solidFill>
                    <a:schemeClr val="tx1">
                      <a:lumMod val="50000"/>
                      <a:lumOff val="50000"/>
                    </a:schemeClr>
                  </a:solidFill>
                  <a:ea typeface="方正兰亭黑_GBK"/>
                </a:endParaRPr>
              </a:p>
            </p:txBody>
          </p:sp>
          <p:cxnSp>
            <p:nvCxnSpPr>
              <p:cNvPr id="74" name="直接连接符 73">
                <a:extLst>
                  <a:ext uri="{FF2B5EF4-FFF2-40B4-BE49-F238E27FC236}">
                    <a16:creationId xmlns:a16="http://schemas.microsoft.com/office/drawing/2014/main" id="{AFFD2299-C53A-8178-944B-FB30E62EBFD6}"/>
                  </a:ext>
                </a:extLst>
              </p:cNvPr>
              <p:cNvCxnSpPr/>
              <p:nvPr/>
            </p:nvCxnSpPr>
            <p:spPr>
              <a:xfrm>
                <a:off x="6931294" y="217715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89" name="图形 88" descr="美元">
              <a:extLst>
                <a:ext uri="{FF2B5EF4-FFF2-40B4-BE49-F238E27FC236}">
                  <a16:creationId xmlns:a16="http://schemas.microsoft.com/office/drawing/2014/main" id="{85C6FC40-1B1D-57B5-4197-6C784996F3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24684" y="1867617"/>
              <a:ext cx="309535" cy="309535"/>
            </a:xfrm>
            <a:prstGeom prst="rect">
              <a:avLst/>
            </a:prstGeom>
          </p:spPr>
        </p:pic>
      </p:grpSp>
    </p:spTree>
    <p:extLst>
      <p:ext uri="{BB962C8B-B14F-4D97-AF65-F5344CB8AC3E}">
        <p14:creationId xmlns:p14="http://schemas.microsoft.com/office/powerpoint/2010/main" val="8608746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1000"/>
                                        <p:tgtEl>
                                          <p:spTgt spid="90"/>
                                        </p:tgtEl>
                                      </p:cBhvr>
                                    </p:animEffect>
                                    <p:anim calcmode="lin" valueType="num">
                                      <p:cBhvr>
                                        <p:cTn id="18" dur="1000" fill="hold"/>
                                        <p:tgtEl>
                                          <p:spTgt spid="90"/>
                                        </p:tgtEl>
                                        <p:attrNameLst>
                                          <p:attrName>ppt_x</p:attrName>
                                        </p:attrNameLst>
                                      </p:cBhvr>
                                      <p:tavLst>
                                        <p:tav tm="0">
                                          <p:val>
                                            <p:strVal val="#ppt_x"/>
                                          </p:val>
                                        </p:tav>
                                        <p:tav tm="100000">
                                          <p:val>
                                            <p:strVal val="#ppt_x"/>
                                          </p:val>
                                        </p:tav>
                                      </p:tavLst>
                                    </p:anim>
                                    <p:anim calcmode="lin" valueType="num">
                                      <p:cBhvr>
                                        <p:cTn id="19" dur="1000" fill="hold"/>
                                        <p:tgtEl>
                                          <p:spTgt spid="9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
            <a:extLst>
              <a:ext uri="{FF2B5EF4-FFF2-40B4-BE49-F238E27FC236}">
                <a16:creationId xmlns:a16="http://schemas.microsoft.com/office/drawing/2014/main" id="{DE7714CF-4288-4227-BA0F-A241C26A7CF5}"/>
              </a:ext>
            </a:extLst>
          </p:cNvPr>
          <p:cNvSpPr/>
          <p:nvPr>
            <p:custDataLst>
              <p:tags r:id="rId2"/>
            </p:custDataLst>
          </p:nvPr>
        </p:nvSpPr>
        <p:spPr>
          <a:xfrm>
            <a:off x="1143001" y="2033588"/>
            <a:ext cx="1179910" cy="1152525"/>
          </a:xfrm>
          <a:prstGeom prst="rect">
            <a:avLst/>
          </a:prstGeom>
          <a:solidFill>
            <a:srgbClr val="063D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sz="4500" dirty="0">
                <a:solidFill>
                  <a:srgbClr val="FCFCFC"/>
                </a:solidFill>
                <a:latin typeface="Gungsuh" panose="02030600000101010101" pitchFamily="18" charset="-127"/>
              </a:rPr>
              <a:t>02</a:t>
            </a:r>
            <a:endParaRPr lang="zh-CN" altLang="en-US" sz="4500" dirty="0">
              <a:solidFill>
                <a:srgbClr val="FCFCFC"/>
              </a:solidFill>
              <a:latin typeface="Gungsuh" panose="02030600000101010101" pitchFamily="18" charset="-127"/>
            </a:endParaRPr>
          </a:p>
        </p:txBody>
      </p:sp>
      <p:sp>
        <p:nvSpPr>
          <p:cNvPr id="4" name="PA_文本框 3">
            <a:extLst>
              <a:ext uri="{FF2B5EF4-FFF2-40B4-BE49-F238E27FC236}">
                <a16:creationId xmlns:a16="http://schemas.microsoft.com/office/drawing/2014/main" id="{92CF3A66-E572-4B18-A5C8-065820B5702B}"/>
              </a:ext>
            </a:extLst>
          </p:cNvPr>
          <p:cNvSpPr txBox="1"/>
          <p:nvPr>
            <p:custDataLst>
              <p:tags r:id="rId3"/>
            </p:custDataLst>
          </p:nvPr>
        </p:nvSpPr>
        <p:spPr>
          <a:xfrm>
            <a:off x="1095376" y="2045494"/>
            <a:ext cx="1227535" cy="300038"/>
          </a:xfrm>
          <a:prstGeom prst="rect">
            <a:avLst/>
          </a:prstGeom>
          <a:noFill/>
        </p:spPr>
        <p:txBody>
          <a:bodyPr lIns="0" rIns="0"/>
          <a:lstStyle/>
          <a:p>
            <a:pPr algn="r">
              <a:defRPr/>
            </a:pPr>
            <a:r>
              <a:rPr lang="en-US" altLang="zh-CN" sz="1500" spc="375" dirty="0">
                <a:solidFill>
                  <a:srgbClr val="FCFCFC"/>
                </a:solidFill>
                <a:latin typeface="Gungsuh" panose="02030600000101010101" pitchFamily="18" charset="-127"/>
              </a:rPr>
              <a:t>PART</a:t>
            </a:r>
            <a:endParaRPr lang="zh-CN" altLang="en-US" sz="1500" spc="375" dirty="0">
              <a:solidFill>
                <a:srgbClr val="FCFCFC"/>
              </a:solidFill>
              <a:latin typeface="Gungsuh" panose="02030600000101010101" pitchFamily="18" charset="-127"/>
            </a:endParaRPr>
          </a:p>
        </p:txBody>
      </p:sp>
      <p:sp>
        <p:nvSpPr>
          <p:cNvPr id="5" name="PA_文本框 4">
            <a:extLst>
              <a:ext uri="{FF2B5EF4-FFF2-40B4-BE49-F238E27FC236}">
                <a16:creationId xmlns:a16="http://schemas.microsoft.com/office/drawing/2014/main" id="{B1ACFA47-5D0F-4092-9710-34F09863DC97}"/>
              </a:ext>
            </a:extLst>
          </p:cNvPr>
          <p:cNvSpPr txBox="1"/>
          <p:nvPr>
            <p:custDataLst>
              <p:tags r:id="rId4"/>
            </p:custDataLst>
          </p:nvPr>
        </p:nvSpPr>
        <p:spPr>
          <a:xfrm>
            <a:off x="2322911" y="2194759"/>
            <a:ext cx="5678090" cy="852488"/>
          </a:xfrm>
          <a:prstGeom prst="rect">
            <a:avLst/>
          </a:prstGeom>
          <a:noFill/>
        </p:spPr>
        <p:txBody>
          <a:bodyPr rIns="270000">
            <a:normAutofit/>
          </a:bodyPr>
          <a:lstStyle/>
          <a:p>
            <a:pPr algn="r">
              <a:defRPr/>
            </a:pPr>
            <a:r>
              <a:rPr lang="zh-CN" altLang="en-US" sz="4000" b="1" dirty="0">
                <a:solidFill>
                  <a:srgbClr val="063D8D"/>
                </a:solidFill>
                <a:latin typeface="华文细黑" panose="02010600040101010101" pitchFamily="2" charset="-122"/>
                <a:ea typeface="华文细黑" panose="02010600040101010101" pitchFamily="2" charset="-122"/>
              </a:rPr>
              <a:t>运 维 方 式</a:t>
            </a:r>
          </a:p>
        </p:txBody>
      </p:sp>
      <p:cxnSp>
        <p:nvCxnSpPr>
          <p:cNvPr id="10" name="PA_直接连接符 9">
            <a:extLst>
              <a:ext uri="{FF2B5EF4-FFF2-40B4-BE49-F238E27FC236}">
                <a16:creationId xmlns:a16="http://schemas.microsoft.com/office/drawing/2014/main" id="{561E68A9-2C5E-454D-BB49-D6BFF6B5B250}"/>
              </a:ext>
            </a:extLst>
          </p:cNvPr>
          <p:cNvCxnSpPr>
            <a:cxnSpLocks/>
          </p:cNvCxnSpPr>
          <p:nvPr>
            <p:custDataLst>
              <p:tags r:id="rId5"/>
            </p:custDataLst>
          </p:nvPr>
        </p:nvCxnSpPr>
        <p:spPr>
          <a:xfrm>
            <a:off x="2612572" y="2886075"/>
            <a:ext cx="538842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98274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p:bldP spid="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p:blipFill>
        <p:spPr>
          <a:xfrm>
            <a:off x="349800" y="869552"/>
            <a:ext cx="8399089" cy="2490718"/>
          </a:xfrm>
        </p:spPr>
      </p:pic>
      <p:sp>
        <p:nvSpPr>
          <p:cNvPr id="51" name="矩形 50"/>
          <p:cNvSpPr/>
          <p:nvPr/>
        </p:nvSpPr>
        <p:spPr>
          <a:xfrm>
            <a:off x="470344" y="3867539"/>
            <a:ext cx="8399089" cy="1109599"/>
          </a:xfrm>
          <a:prstGeom prst="rect">
            <a:avLst/>
          </a:prstGeom>
        </p:spPr>
        <p:txBody>
          <a:bodyPr wrap="square">
            <a:spAutoFit/>
          </a:bodyPr>
          <a:lstStyle/>
          <a:p>
            <a:pPr>
              <a:lnSpc>
                <a:spcPct val="150000"/>
              </a:lnSpc>
            </a:pPr>
            <a:r>
              <a:rPr lang="zh-CN" altLang="en-US" sz="1200" dirty="0">
                <a:solidFill>
                  <a:schemeClr val="tx1">
                    <a:lumMod val="85000"/>
                    <a:lumOff val="15000"/>
                  </a:schemeClr>
                </a:solidFill>
              </a:rPr>
              <a:t>开启迈普移动业务云控制平台服务器，服务自动启动，在保证有浏览器和已连通网络的情况下可使用任意电脑作为客户端登录 </a:t>
            </a:r>
            <a:r>
              <a:rPr lang="en-US" altLang="zh-CN" sz="1200" dirty="0">
                <a:solidFill>
                  <a:schemeClr val="tx1">
                    <a:lumMod val="85000"/>
                    <a:lumOff val="15000"/>
                  </a:schemeClr>
                </a:solidFill>
              </a:rPr>
              <a:t>MCC </a:t>
            </a:r>
            <a:r>
              <a:rPr lang="zh-CN" altLang="en-US" sz="1200" dirty="0">
                <a:solidFill>
                  <a:schemeClr val="tx1">
                    <a:lumMod val="85000"/>
                    <a:lumOff val="15000"/>
                  </a:schemeClr>
                </a:solidFill>
              </a:rPr>
              <a:t>平台。打开浏览器，在地址栏中输入服务器 </a:t>
            </a:r>
            <a:r>
              <a:rPr lang="en-US" altLang="zh-CN" sz="1200" dirty="0">
                <a:solidFill>
                  <a:schemeClr val="tx1">
                    <a:lumMod val="85000"/>
                    <a:lumOff val="15000"/>
                  </a:schemeClr>
                </a:solidFill>
              </a:rPr>
              <a:t>IP </a:t>
            </a:r>
            <a:r>
              <a:rPr lang="zh-CN" altLang="en-US" sz="1200" dirty="0">
                <a:solidFill>
                  <a:schemeClr val="tx1">
                    <a:lumMod val="85000"/>
                    <a:lumOff val="15000"/>
                  </a:schemeClr>
                </a:solidFill>
              </a:rPr>
              <a:t>地址（默认为 </a:t>
            </a:r>
            <a:r>
              <a:rPr lang="en-US" altLang="zh-CN" sz="1200" dirty="0">
                <a:solidFill>
                  <a:schemeClr val="tx1">
                    <a:lumMod val="85000"/>
                    <a:lumOff val="15000"/>
                  </a:schemeClr>
                </a:solidFill>
              </a:rPr>
              <a:t>192.168.1.1</a:t>
            </a:r>
            <a:r>
              <a:rPr lang="zh-CN" altLang="en-US" sz="1200" dirty="0">
                <a:solidFill>
                  <a:schemeClr val="tx1">
                    <a:lumMod val="85000"/>
                    <a:lumOff val="15000"/>
                  </a:schemeClr>
                </a:solidFill>
              </a:rPr>
              <a:t>），回车后出现 </a:t>
            </a:r>
            <a:r>
              <a:rPr lang="en-US" altLang="zh-CN" sz="1200" dirty="0">
                <a:solidFill>
                  <a:schemeClr val="tx1">
                    <a:lumMod val="85000"/>
                    <a:lumOff val="15000"/>
                  </a:schemeClr>
                </a:solidFill>
              </a:rPr>
              <a:t>MCC </a:t>
            </a:r>
            <a:r>
              <a:rPr lang="zh-CN" altLang="en-US" sz="1200" dirty="0">
                <a:solidFill>
                  <a:schemeClr val="tx1">
                    <a:lumMod val="85000"/>
                    <a:lumOff val="15000"/>
                  </a:schemeClr>
                </a:solidFill>
              </a:rPr>
              <a:t>平台的登录界面，如上图，此时输入从管理员处获取的用户名和密码即可登入 </a:t>
            </a:r>
            <a:r>
              <a:rPr lang="en-US" altLang="zh-CN" sz="1200" dirty="0">
                <a:solidFill>
                  <a:schemeClr val="tx1">
                    <a:lumMod val="85000"/>
                    <a:lumOff val="15000"/>
                  </a:schemeClr>
                </a:solidFill>
              </a:rPr>
              <a:t>MCC </a:t>
            </a:r>
            <a:r>
              <a:rPr lang="zh-CN" altLang="en-US" sz="1200" dirty="0">
                <a:solidFill>
                  <a:schemeClr val="tx1">
                    <a:lumMod val="85000"/>
                    <a:lumOff val="15000"/>
                  </a:schemeClr>
                </a:solidFill>
              </a:rPr>
              <a:t>平台。 </a:t>
            </a:r>
          </a:p>
          <a:p>
            <a:pPr>
              <a:lnSpc>
                <a:spcPct val="150000"/>
              </a:lnSpc>
            </a:pPr>
            <a:endParaRPr lang="zh-CN" altLang="en-US" sz="900" dirty="0">
              <a:solidFill>
                <a:schemeClr val="tx1">
                  <a:lumMod val="85000"/>
                  <a:lumOff val="15000"/>
                </a:schemeClr>
              </a:solidFill>
            </a:endParaRPr>
          </a:p>
        </p:txBody>
      </p:sp>
      <p:sp>
        <p:nvSpPr>
          <p:cNvPr id="2" name="PA_文本框 1">
            <a:extLst>
              <a:ext uri="{FF2B5EF4-FFF2-40B4-BE49-F238E27FC236}">
                <a16:creationId xmlns:a16="http://schemas.microsoft.com/office/drawing/2014/main" id="{CE47E543-F570-FAFD-C06F-8B79645DA699}"/>
              </a:ext>
            </a:extLst>
          </p:cNvPr>
          <p:cNvSpPr txBox="1"/>
          <p:nvPr>
            <p:custDataLst>
              <p:tags r:id="rId1"/>
            </p:custDataLst>
          </p:nvPr>
        </p:nvSpPr>
        <p:spPr>
          <a:xfrm>
            <a:off x="349800" y="270568"/>
            <a:ext cx="4188647" cy="392415"/>
          </a:xfrm>
          <a:prstGeom prst="rect">
            <a:avLst/>
          </a:prstGeom>
          <a:noFill/>
        </p:spPr>
        <p:txBody>
          <a:bodyPr wrap="none" lIns="0" tIns="0" rIns="0" rtlCol="0">
            <a:spAutoFit/>
          </a:bodyPr>
          <a:lstStyle/>
          <a:p>
            <a:pPr>
              <a:lnSpc>
                <a:spcPts val="2700"/>
              </a:lnSpc>
            </a:pPr>
            <a:r>
              <a:rPr lang="en-US" altLang="zh-CN" sz="2400" b="1" dirty="0">
                <a:solidFill>
                  <a:srgbClr val="063D8D"/>
                </a:solidFill>
                <a:latin typeface="华文细黑" panose="02010600040101010101" pitchFamily="2" charset="-122"/>
                <a:ea typeface="华文细黑" panose="02010600040101010101" pitchFamily="2" charset="-122"/>
                <a:cs typeface="+mn-ea"/>
                <a:sym typeface="+mn-lt"/>
              </a:rPr>
              <a:t>2.1 E4G</a:t>
            </a:r>
            <a:r>
              <a:rPr lang="zh-CN" altLang="en-US" sz="2400" b="1" dirty="0">
                <a:solidFill>
                  <a:srgbClr val="063D8D"/>
                </a:solidFill>
                <a:latin typeface="华文细黑" panose="02010600040101010101" pitchFamily="2" charset="-122"/>
                <a:ea typeface="华文细黑" panose="02010600040101010101" pitchFamily="2" charset="-122"/>
                <a:cs typeface="+mn-ea"/>
                <a:sym typeface="+mn-lt"/>
              </a:rPr>
              <a:t>综合业务管理平台登陆</a:t>
            </a:r>
            <a:endParaRPr lang="en-US" altLang="zh-CN" sz="2400" b="1" dirty="0">
              <a:solidFill>
                <a:srgbClr val="063D8D"/>
              </a:solidFill>
              <a:latin typeface="华文细黑" panose="02010600040101010101" pitchFamily="2" charset="-122"/>
              <a:ea typeface="华文细黑" panose="02010600040101010101" pitchFamily="2" charset="-122"/>
              <a:cs typeface="+mn-ea"/>
              <a:sym typeface="+mn-lt"/>
            </a:endParaRPr>
          </a:p>
        </p:txBody>
      </p:sp>
      <p:grpSp>
        <p:nvGrpSpPr>
          <p:cNvPr id="20" name="组合 19">
            <a:extLst>
              <a:ext uri="{FF2B5EF4-FFF2-40B4-BE49-F238E27FC236}">
                <a16:creationId xmlns:a16="http://schemas.microsoft.com/office/drawing/2014/main" id="{E29DCFE8-A1D6-0225-9045-89EC213557B3}"/>
              </a:ext>
            </a:extLst>
          </p:cNvPr>
          <p:cNvGrpSpPr/>
          <p:nvPr/>
        </p:nvGrpSpPr>
        <p:grpSpPr>
          <a:xfrm>
            <a:off x="459549" y="3566839"/>
            <a:ext cx="1407616" cy="338554"/>
            <a:chOff x="323850" y="3631975"/>
            <a:chExt cx="1407616" cy="338554"/>
          </a:xfrm>
        </p:grpSpPr>
        <p:sp>
          <p:nvSpPr>
            <p:cNvPr id="50" name="文本框 5"/>
            <p:cNvSpPr txBox="1">
              <a:spLocks noChangeArrowheads="1"/>
            </p:cNvSpPr>
            <p:nvPr/>
          </p:nvSpPr>
          <p:spPr bwMode="auto">
            <a:xfrm>
              <a:off x="323850" y="3631975"/>
              <a:ext cx="1188146" cy="338554"/>
            </a:xfrm>
            <a:prstGeom prst="rect">
              <a:avLst/>
            </a:prstGeom>
            <a:noFill/>
            <a:ln>
              <a:noFill/>
              <a:prstDash val="sysDot"/>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rgbClr val="063D8D"/>
                  </a:solidFill>
                  <a:latin typeface="方正兰亭黑_GBK"/>
                  <a:ea typeface="方正兰亭黑_GBK"/>
                </a:rPr>
                <a:t>登 陆 方 式</a:t>
              </a:r>
            </a:p>
          </p:txBody>
        </p:sp>
        <p:grpSp>
          <p:nvGrpSpPr>
            <p:cNvPr id="19" name="组合 18">
              <a:extLst>
                <a:ext uri="{FF2B5EF4-FFF2-40B4-BE49-F238E27FC236}">
                  <a16:creationId xmlns:a16="http://schemas.microsoft.com/office/drawing/2014/main" id="{F90CCC4C-233B-C363-E37A-E3A17C749781}"/>
                </a:ext>
              </a:extLst>
            </p:cNvPr>
            <p:cNvGrpSpPr/>
            <p:nvPr/>
          </p:nvGrpSpPr>
          <p:grpSpPr>
            <a:xfrm>
              <a:off x="1511988" y="3739306"/>
              <a:ext cx="219478" cy="122502"/>
              <a:chOff x="1511988" y="3739306"/>
              <a:chExt cx="219478" cy="122502"/>
            </a:xfrm>
          </p:grpSpPr>
          <p:sp>
            <p:nvSpPr>
              <p:cNvPr id="3" name="箭头: V 形 2">
                <a:extLst>
                  <a:ext uri="{FF2B5EF4-FFF2-40B4-BE49-F238E27FC236}">
                    <a16:creationId xmlns:a16="http://schemas.microsoft.com/office/drawing/2014/main" id="{DC85CED4-A7D4-EE87-0E37-C6AE591D8D7E}"/>
                  </a:ext>
                </a:extLst>
              </p:cNvPr>
              <p:cNvSpPr/>
              <p:nvPr/>
            </p:nvSpPr>
            <p:spPr>
              <a:xfrm>
                <a:off x="1511988" y="3740696"/>
                <a:ext cx="62706" cy="121112"/>
              </a:xfrm>
              <a:prstGeom prst="chevron">
                <a:avLst/>
              </a:prstGeom>
              <a:solidFill>
                <a:srgbClr val="063D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a:extLst>
                  <a:ext uri="{FF2B5EF4-FFF2-40B4-BE49-F238E27FC236}">
                    <a16:creationId xmlns:a16="http://schemas.microsoft.com/office/drawing/2014/main" id="{FD76FC44-A2F3-0B06-FA6C-CE425ABC9797}"/>
                  </a:ext>
                </a:extLst>
              </p:cNvPr>
              <p:cNvSpPr/>
              <p:nvPr/>
            </p:nvSpPr>
            <p:spPr>
              <a:xfrm>
                <a:off x="1590129" y="3739306"/>
                <a:ext cx="62706" cy="121112"/>
              </a:xfrm>
              <a:prstGeom prst="chevron">
                <a:avLst/>
              </a:prstGeom>
              <a:solidFill>
                <a:srgbClr val="063D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259DD55-1248-57B5-5A6F-8C006C26DEED}"/>
                  </a:ext>
                </a:extLst>
              </p:cNvPr>
              <p:cNvSpPr/>
              <p:nvPr/>
            </p:nvSpPr>
            <p:spPr>
              <a:xfrm>
                <a:off x="1668760" y="3739306"/>
                <a:ext cx="62706" cy="121112"/>
              </a:xfrm>
              <a:prstGeom prst="chevron">
                <a:avLst/>
              </a:prstGeom>
              <a:solidFill>
                <a:srgbClr val="063D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0330F47-CD13-4DC9-B2F1-B6AE5CB09E1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简约质感商业计划书PPT模板"/>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OTHERS"/>
  <p:tag name="ID" val="547146"/>
  <p:tag name="PA" val="v3.2.0"/>
</p:tagLst>
</file>

<file path=ppt/tags/tag11.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OTHERS"/>
  <p:tag name="ID" val="547146"/>
  <p:tag name="PA" val="v3.2.0"/>
</p:tagLst>
</file>

<file path=ppt/tags/tag12.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NUMBER"/>
  <p:tag name="ID" val="547146"/>
  <p:tag name="MH_ORDER" val="1"/>
  <p:tag name="PA" val="v3.2.0"/>
</p:tagLst>
</file>

<file path=ppt/tags/tag13.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NUMBER"/>
  <p:tag name="ID" val="547146"/>
  <p:tag name="MH_ORDER" val="1"/>
  <p:tag name="PA" val="v3.2.0"/>
</p:tagLst>
</file>

<file path=ppt/tags/tag14.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NUMBER"/>
  <p:tag name="ID" val="547146"/>
  <p:tag name="MH_ORDER" val="1"/>
  <p:tag name="PA" val="v3.2.0"/>
</p:tagLst>
</file>

<file path=ppt/tags/tag15.xml><?xml version="1.0" encoding="utf-8"?>
<p:tagLst xmlns:a="http://schemas.openxmlformats.org/drawingml/2006/main" xmlns:r="http://schemas.openxmlformats.org/officeDocument/2006/relationships" xmlns:p="http://schemas.openxmlformats.org/presentationml/2006/main">
  <p:tag name="MH" val="20171015153257"/>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2"/>
  <p:tag name="PA" val="v3.2.0"/>
</p:tagLst>
</file>

<file path=ppt/tags/tag17.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3"/>
  <p:tag name="PA" val="v3.2.0"/>
</p:tagLst>
</file>

<file path=ppt/tags/tag18.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19.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Straight Connector 9"/>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MH" val="20171015153257"/>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2"/>
  <p:tag name="PA" val="v3.2.0"/>
</p:tagLst>
</file>

<file path=ppt/tags/tag26.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3"/>
  <p:tag name="PA" val="v3.2.0"/>
</p:tagLst>
</file>

<file path=ppt/tags/tag27.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28.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Straight Connector 9"/>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MH" val="20171015153257"/>
  <p:tag name="MH_LIBRARY" val="GRAPHIC"/>
</p:tagLst>
</file>

<file path=ppt/tags/tag35.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2"/>
  <p:tag name="PA" val="v3.2.0"/>
</p:tagLst>
</file>

<file path=ppt/tags/tag36.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3"/>
  <p:tag name="PA" val="v3.2.0"/>
</p:tagLst>
</file>

<file path=ppt/tags/tag37.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38.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Straight Connector 9"/>
  <p:tag name="PA" val="v3.2.0"/>
</p:tagLst>
</file>

<file path=ppt/tags/tag39.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41.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42.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43.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44.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AUTOCOLOR" val="TRUE"/>
  <p:tag name="MH_TYPE" val="CONTENTS"/>
  <p:tag name="ID" val="547146"/>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21"/>
</p:tagLst>
</file>

<file path=ppt/tags/tag64.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65.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7.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ENTRY"/>
  <p:tag name="ID" val="547146"/>
  <p:tag name="MH_ORDER" val="1"/>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ENTRY"/>
  <p:tag name="ID" val="547146"/>
  <p:tag name="MH_ORDER" val="2"/>
  <p:tag name="PA" val="v3.2.0"/>
</p:tagLst>
</file>

<file path=ppt/tags/tag9.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ENTRY"/>
  <p:tag name="ID" val="547146"/>
  <p:tag name="MH_ORDER" val="3"/>
  <p:tag name="PA" val="v3.2.0"/>
</p:tagLst>
</file>

<file path=ppt/theme/theme1.xml><?xml version="1.0" encoding="utf-8"?>
<a:theme xmlns:a="http://schemas.openxmlformats.org/drawingml/2006/main" name="Office 主题">
  <a:themeElements>
    <a:clrScheme name="简约质感">
      <a:dk1>
        <a:sysClr val="windowText" lastClr="000000"/>
      </a:dk1>
      <a:lt1>
        <a:sysClr val="window" lastClr="FFFFFF"/>
      </a:lt1>
      <a:dk2>
        <a:srgbClr val="44546A"/>
      </a:dk2>
      <a:lt2>
        <a:srgbClr val="E7E6E6"/>
      </a:lt2>
      <a:accent1>
        <a:srgbClr val="27506E"/>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蓝色沉稳">
      <a:dk1>
        <a:sysClr val="windowText" lastClr="000000"/>
      </a:dk1>
      <a:lt1>
        <a:sysClr val="window" lastClr="FFFFFF"/>
      </a:lt1>
      <a:dk2>
        <a:srgbClr val="44546A"/>
      </a:dk2>
      <a:lt2>
        <a:srgbClr val="E7E6E6"/>
      </a:lt2>
      <a:accent1>
        <a:srgbClr val="1F4E7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1">
      <a:majorFont>
        <a:latin typeface="Calibri"/>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1600</TotalTime>
  <Words>2661</Words>
  <Application>Microsoft Macintosh PowerPoint</Application>
  <PresentationFormat>全屏显示(16:9)</PresentationFormat>
  <Paragraphs>228</Paragraphs>
  <Slides>33</Slides>
  <Notes>33</Notes>
  <HiddenSlides>0</HiddenSlides>
  <MMClips>0</MMClips>
  <ScaleCrop>false</ScaleCrop>
  <HeadingPairs>
    <vt:vector size="6" baseType="variant">
      <vt:variant>
        <vt:lpstr>已用的字体</vt:lpstr>
      </vt:variant>
      <vt:variant>
        <vt:i4>19</vt:i4>
      </vt:variant>
      <vt:variant>
        <vt:lpstr>主题</vt:lpstr>
      </vt:variant>
      <vt:variant>
        <vt:i4>4</vt:i4>
      </vt:variant>
      <vt:variant>
        <vt:lpstr>幻灯片标题</vt:lpstr>
      </vt:variant>
      <vt:variant>
        <vt:i4>33</vt:i4>
      </vt:variant>
    </vt:vector>
  </HeadingPairs>
  <TitlesOfParts>
    <vt:vector size="56" baseType="lpstr">
      <vt:lpstr>等线 Light</vt:lpstr>
      <vt:lpstr>方正兰亭黑_GBK</vt:lpstr>
      <vt:lpstr>华文细黑</vt:lpstr>
      <vt:lpstr>Gungsuh</vt:lpstr>
      <vt:lpstr>等线</vt:lpstr>
      <vt:lpstr>宋体</vt:lpstr>
      <vt:lpstr>微软雅黑</vt:lpstr>
      <vt:lpstr>微软雅黑 Light</vt:lpstr>
      <vt:lpstr>Agency FB</vt:lpstr>
      <vt:lpstr>Arial</vt:lpstr>
      <vt:lpstr>Calibri</vt:lpstr>
      <vt:lpstr>Calibri Light</vt:lpstr>
      <vt:lpstr>Gill Sans</vt:lpstr>
      <vt:lpstr>Impact</vt:lpstr>
      <vt:lpstr>Lato</vt:lpstr>
      <vt:lpstr>Montserrat</vt:lpstr>
      <vt:lpstr>Open Sans</vt:lpstr>
      <vt:lpstr>Times New Roman</vt:lpstr>
      <vt:lpstr>Wingdings</vt:lpstr>
      <vt:lpstr>Office 主题</vt:lpstr>
      <vt:lpstr>自定义设计方案</vt:lpstr>
      <vt:lpstr>3_Office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简约质感商业计划书PPT模板</dc:title>
  <dc:creator>Administrator</dc:creator>
  <cp:keywords/>
  <dc:description/>
  <cp:lastModifiedBy>Xinli Zhou</cp:lastModifiedBy>
  <cp:revision>1380</cp:revision>
  <dcterms:created xsi:type="dcterms:W3CDTF">2016-04-24T15:52:00Z</dcterms:created>
  <dcterms:modified xsi:type="dcterms:W3CDTF">2023-09-14T01:55:45Z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