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72" r:id="rId1"/>
    <p:sldMasterId id="2147483920" r:id="rId2"/>
  </p:sldMasterIdLst>
  <p:notesMasterIdLst>
    <p:notesMasterId r:id="rId97"/>
  </p:notesMasterIdLst>
  <p:sldIdLst>
    <p:sldId id="1759097733" r:id="rId3"/>
    <p:sldId id="1759097755" r:id="rId4"/>
    <p:sldId id="1759097740" r:id="rId5"/>
    <p:sldId id="1759097760" r:id="rId6"/>
    <p:sldId id="1759097807" r:id="rId7"/>
    <p:sldId id="1759097808" r:id="rId8"/>
    <p:sldId id="1759097809" r:id="rId9"/>
    <p:sldId id="1759097756" r:id="rId10"/>
    <p:sldId id="1759097762" r:id="rId11"/>
    <p:sldId id="1759097763" r:id="rId12"/>
    <p:sldId id="1759097764" r:id="rId13"/>
    <p:sldId id="1759097765" r:id="rId14"/>
    <p:sldId id="1759097766" r:id="rId15"/>
    <p:sldId id="1759097768" r:id="rId16"/>
    <p:sldId id="1759097853" r:id="rId17"/>
    <p:sldId id="1759097854" r:id="rId18"/>
    <p:sldId id="1759097855" r:id="rId19"/>
    <p:sldId id="1759097782" r:id="rId20"/>
    <p:sldId id="1759097796" r:id="rId21"/>
    <p:sldId id="1759097794" r:id="rId22"/>
    <p:sldId id="1759097795" r:id="rId23"/>
    <p:sldId id="1759097783" r:id="rId24"/>
    <p:sldId id="1759097784" r:id="rId25"/>
    <p:sldId id="1759097785" r:id="rId26"/>
    <p:sldId id="1759097797" r:id="rId27"/>
    <p:sldId id="1759097856" r:id="rId28"/>
    <p:sldId id="1759097857" r:id="rId29"/>
    <p:sldId id="1759097858" r:id="rId30"/>
    <p:sldId id="1759097859" r:id="rId31"/>
    <p:sldId id="1759097860" r:id="rId32"/>
    <p:sldId id="1759097861" r:id="rId33"/>
    <p:sldId id="1759097772" r:id="rId34"/>
    <p:sldId id="1759097748" r:id="rId35"/>
    <p:sldId id="1759097799" r:id="rId36"/>
    <p:sldId id="1759097774" r:id="rId37"/>
    <p:sldId id="1759097864" r:id="rId38"/>
    <p:sldId id="1759097867" r:id="rId39"/>
    <p:sldId id="1759097866" r:id="rId40"/>
    <p:sldId id="1759097865" r:id="rId41"/>
    <p:sldId id="1759097868" r:id="rId42"/>
    <p:sldId id="1759097869" r:id="rId43"/>
    <p:sldId id="1759097871" r:id="rId44"/>
    <p:sldId id="1759097872" r:id="rId45"/>
    <p:sldId id="1759097863" r:id="rId46"/>
    <p:sldId id="1759097787" r:id="rId47"/>
    <p:sldId id="1759097788" r:id="rId48"/>
    <p:sldId id="1759097789" r:id="rId49"/>
    <p:sldId id="1759097790" r:id="rId50"/>
    <p:sldId id="1759097791" r:id="rId51"/>
    <p:sldId id="1759097792" r:id="rId52"/>
    <p:sldId id="1759097793" r:id="rId53"/>
    <p:sldId id="1759097833" r:id="rId54"/>
    <p:sldId id="1759097834" r:id="rId55"/>
    <p:sldId id="1759097835" r:id="rId56"/>
    <p:sldId id="1759097836" r:id="rId57"/>
    <p:sldId id="1759097837" r:id="rId58"/>
    <p:sldId id="1759097838" r:id="rId59"/>
    <p:sldId id="1759097839" r:id="rId60"/>
    <p:sldId id="1759097840" r:id="rId61"/>
    <p:sldId id="1759097841" r:id="rId62"/>
    <p:sldId id="1759097842" r:id="rId63"/>
    <p:sldId id="1759097843" r:id="rId64"/>
    <p:sldId id="1759097844" r:id="rId65"/>
    <p:sldId id="1759097845" r:id="rId66"/>
    <p:sldId id="1759097846" r:id="rId67"/>
    <p:sldId id="1759097847" r:id="rId68"/>
    <p:sldId id="1759097848" r:id="rId69"/>
    <p:sldId id="1759097849" r:id="rId70"/>
    <p:sldId id="1759097850" r:id="rId71"/>
    <p:sldId id="1759097851" r:id="rId72"/>
    <p:sldId id="1759097852" r:id="rId73"/>
    <p:sldId id="1759097776" r:id="rId74"/>
    <p:sldId id="1759097811" r:id="rId75"/>
    <p:sldId id="1759097812" r:id="rId76"/>
    <p:sldId id="1759097813" r:id="rId77"/>
    <p:sldId id="1759097814" r:id="rId78"/>
    <p:sldId id="1759097815" r:id="rId79"/>
    <p:sldId id="1759097816" r:id="rId80"/>
    <p:sldId id="1759097817" r:id="rId81"/>
    <p:sldId id="1759097818" r:id="rId82"/>
    <p:sldId id="1759097819" r:id="rId83"/>
    <p:sldId id="1759097820" r:id="rId84"/>
    <p:sldId id="1759097821" r:id="rId85"/>
    <p:sldId id="1759097822" r:id="rId86"/>
    <p:sldId id="1759097823" r:id="rId87"/>
    <p:sldId id="1759097824" r:id="rId88"/>
    <p:sldId id="1759097825" r:id="rId89"/>
    <p:sldId id="1759097826" r:id="rId90"/>
    <p:sldId id="1759097827" r:id="rId91"/>
    <p:sldId id="1759097828" r:id="rId92"/>
    <p:sldId id="1759097829" r:id="rId93"/>
    <p:sldId id="1759097830" r:id="rId94"/>
    <p:sldId id="1759097831" r:id="rId95"/>
    <p:sldId id="14267346" r:id="rId96"/>
  </p:sldIdLst>
  <p:sldSz cx="9144000" cy="5143500" type="screen16x9"/>
  <p:notesSz cx="5143500" cy="9144000"/>
  <p:embeddedFontLst>
    <p:embeddedFont>
      <p:font typeface="OPPOSans-B" pitchFamily="18" charset="-122"/>
      <p:regular r:id="rId98"/>
    </p:embeddedFont>
    <p:embeddedFont>
      <p:font typeface="等线" panose="02010600030101010101" pitchFamily="2" charset="-122"/>
      <p:regular r:id="rId99"/>
      <p:bold r:id="rId100"/>
    </p:embeddedFont>
    <p:embeddedFont>
      <p:font typeface="思源黑体 CN Normal" panose="020B0400000000000000" pitchFamily="34" charset="-128"/>
      <p:regular r:id="rId101"/>
    </p:embeddedFont>
    <p:embeddedFont>
      <p:font typeface="宋体" panose="02010600030101010101" pitchFamily="2" charset="-122"/>
      <p:regular r:id="rId102"/>
    </p:embeddedFont>
    <p:embeddedFont>
      <p:font typeface="微软雅黑" panose="020B0503020204020204" pitchFamily="34" charset="-122"/>
      <p:regular r:id="rId103"/>
      <p:bold r:id="rId104"/>
    </p:embeddedFont>
    <p:embeddedFont>
      <p:font typeface="微软雅黑" panose="020B0503020204020204" pitchFamily="34" charset="-122"/>
      <p:regular r:id="rId103"/>
      <p:bold r:id="rId104"/>
    </p:embeddedFont>
    <p:embeddedFont>
      <p:font typeface="微软雅黑 Light" panose="020B0502040204020203" pitchFamily="34" charset="-122"/>
      <p:regular r:id="rId105"/>
    </p:embeddedFont>
    <p:embeddedFont>
      <p:font typeface="新宋体" panose="02010609030101010101" pitchFamily="49" charset="-122"/>
      <p:regular r:id="rId106"/>
    </p:embeddedFont>
    <p:embeddedFont>
      <p:font typeface="Agency FB" panose="020B0503020202020204" pitchFamily="34" charset="0"/>
      <p:regular r:id="rId107"/>
      <p:bold r:id="rId108"/>
    </p:embeddedFont>
    <p:embeddedFont>
      <p:font typeface="Calibri" panose="020F0502020204030204" pitchFamily="34" charset="0"/>
      <p:regular r:id="rId109"/>
      <p:bold r:id="rId110"/>
      <p:italic r:id="rId111"/>
      <p:boldItalic r:id="rId112"/>
    </p:embeddedFont>
    <p:embeddedFont>
      <p:font typeface="Calibri Light" panose="020F0302020204030204" pitchFamily="34" charset="0"/>
      <p:regular r:id="rId113"/>
      <p:italic r:id="rId114"/>
    </p:embeddedFont>
  </p:embeddedFontLst>
  <p:defaultTextStyle>
    <a:lvl1pPr marL="0" algn="l" defTabSz="348935" rtl="0" eaLnBrk="1" latinLnBrk="0" hangingPunct="1">
      <a:defRPr sz="687" kern="1200">
        <a:solidFill>
          <a:schemeClr val="tx1"/>
        </a:solidFill>
        <a:latin typeface="+mn-lt"/>
        <a:ea typeface="+mn-ea"/>
        <a:cs typeface="+mn-cs"/>
      </a:defRPr>
    </a:lvl1pPr>
    <a:lvl2pPr marL="174468" algn="l" defTabSz="348935" rtl="0" eaLnBrk="1" latinLnBrk="0" hangingPunct="1">
      <a:defRPr sz="687" kern="1200">
        <a:solidFill>
          <a:schemeClr val="tx1"/>
        </a:solidFill>
        <a:latin typeface="+mn-lt"/>
        <a:ea typeface="+mn-ea"/>
        <a:cs typeface="+mn-cs"/>
      </a:defRPr>
    </a:lvl2pPr>
    <a:lvl3pPr marL="348935" algn="l" defTabSz="348935" rtl="0" eaLnBrk="1" latinLnBrk="0" hangingPunct="1">
      <a:defRPr sz="687" kern="1200">
        <a:solidFill>
          <a:schemeClr val="tx1"/>
        </a:solidFill>
        <a:latin typeface="+mn-lt"/>
        <a:ea typeface="+mn-ea"/>
        <a:cs typeface="+mn-cs"/>
      </a:defRPr>
    </a:lvl3pPr>
    <a:lvl4pPr marL="523403" algn="l" defTabSz="348935" rtl="0" eaLnBrk="1" latinLnBrk="0" hangingPunct="1">
      <a:defRPr sz="687" kern="1200">
        <a:solidFill>
          <a:schemeClr val="tx1"/>
        </a:solidFill>
        <a:latin typeface="+mn-lt"/>
        <a:ea typeface="+mn-ea"/>
        <a:cs typeface="+mn-cs"/>
      </a:defRPr>
    </a:lvl4pPr>
    <a:lvl5pPr marL="697870" algn="l" defTabSz="348935" rtl="0" eaLnBrk="1" latinLnBrk="0" hangingPunct="1">
      <a:defRPr sz="687" kern="1200">
        <a:solidFill>
          <a:schemeClr val="tx1"/>
        </a:solidFill>
        <a:latin typeface="+mn-lt"/>
        <a:ea typeface="+mn-ea"/>
        <a:cs typeface="+mn-cs"/>
      </a:defRPr>
    </a:lvl5pPr>
    <a:lvl6pPr marL="872338" algn="l" defTabSz="348935" rtl="0" eaLnBrk="1" latinLnBrk="0" hangingPunct="1">
      <a:defRPr sz="687" kern="1200">
        <a:solidFill>
          <a:schemeClr val="tx1"/>
        </a:solidFill>
        <a:latin typeface="+mn-lt"/>
        <a:ea typeface="+mn-ea"/>
        <a:cs typeface="+mn-cs"/>
      </a:defRPr>
    </a:lvl6pPr>
    <a:lvl7pPr marL="1046805" algn="l" defTabSz="348935" rtl="0" eaLnBrk="1" latinLnBrk="0" hangingPunct="1">
      <a:defRPr sz="687" kern="1200">
        <a:solidFill>
          <a:schemeClr val="tx1"/>
        </a:solidFill>
        <a:latin typeface="+mn-lt"/>
        <a:ea typeface="+mn-ea"/>
        <a:cs typeface="+mn-cs"/>
      </a:defRPr>
    </a:lvl7pPr>
    <a:lvl8pPr marL="1221273" algn="l" defTabSz="348935" rtl="0" eaLnBrk="1" latinLnBrk="0" hangingPunct="1">
      <a:defRPr sz="687" kern="1200">
        <a:solidFill>
          <a:schemeClr val="tx1"/>
        </a:solidFill>
        <a:latin typeface="+mn-lt"/>
        <a:ea typeface="+mn-ea"/>
        <a:cs typeface="+mn-cs"/>
      </a:defRPr>
    </a:lvl8pPr>
    <a:lvl9pPr marL="1395740" algn="l" defTabSz="348935" rtl="0" eaLnBrk="1" latinLnBrk="0" hangingPunct="1">
      <a:defRPr sz="68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60F4538B-8D3B-4B4E-9D10-DAC04D734600}">
          <p14:sldIdLst>
            <p14:sldId id="1759097733"/>
            <p14:sldId id="1759097755"/>
            <p14:sldId id="1759097740"/>
            <p14:sldId id="1759097760"/>
            <p14:sldId id="1759097807"/>
            <p14:sldId id="1759097808"/>
            <p14:sldId id="1759097809"/>
            <p14:sldId id="1759097756"/>
            <p14:sldId id="1759097762"/>
            <p14:sldId id="1759097763"/>
            <p14:sldId id="1759097764"/>
            <p14:sldId id="1759097765"/>
            <p14:sldId id="1759097766"/>
            <p14:sldId id="1759097768"/>
            <p14:sldId id="1759097853"/>
            <p14:sldId id="1759097854"/>
            <p14:sldId id="1759097855"/>
            <p14:sldId id="1759097782"/>
            <p14:sldId id="1759097796"/>
            <p14:sldId id="1759097794"/>
            <p14:sldId id="1759097795"/>
            <p14:sldId id="1759097783"/>
            <p14:sldId id="1759097784"/>
            <p14:sldId id="1759097785"/>
            <p14:sldId id="1759097797"/>
            <p14:sldId id="1759097856"/>
            <p14:sldId id="1759097857"/>
            <p14:sldId id="1759097858"/>
            <p14:sldId id="1759097859"/>
            <p14:sldId id="1759097860"/>
            <p14:sldId id="1759097861"/>
            <p14:sldId id="1759097772"/>
            <p14:sldId id="1759097748"/>
            <p14:sldId id="1759097799"/>
            <p14:sldId id="1759097774"/>
            <p14:sldId id="1759097864"/>
            <p14:sldId id="1759097867"/>
            <p14:sldId id="1759097866"/>
            <p14:sldId id="1759097865"/>
            <p14:sldId id="1759097868"/>
            <p14:sldId id="1759097869"/>
            <p14:sldId id="1759097871"/>
            <p14:sldId id="1759097872"/>
            <p14:sldId id="1759097863"/>
            <p14:sldId id="1759097787"/>
            <p14:sldId id="1759097788"/>
            <p14:sldId id="1759097789"/>
            <p14:sldId id="1759097790"/>
            <p14:sldId id="1759097791"/>
            <p14:sldId id="1759097792"/>
            <p14:sldId id="1759097793"/>
            <p14:sldId id="1759097833"/>
            <p14:sldId id="1759097834"/>
            <p14:sldId id="1759097835"/>
            <p14:sldId id="1759097836"/>
            <p14:sldId id="1759097837"/>
            <p14:sldId id="1759097838"/>
            <p14:sldId id="1759097839"/>
            <p14:sldId id="1759097840"/>
            <p14:sldId id="1759097841"/>
            <p14:sldId id="1759097842"/>
            <p14:sldId id="1759097843"/>
            <p14:sldId id="1759097844"/>
            <p14:sldId id="1759097845"/>
            <p14:sldId id="1759097846"/>
            <p14:sldId id="1759097847"/>
            <p14:sldId id="1759097848"/>
            <p14:sldId id="1759097849"/>
            <p14:sldId id="1759097850"/>
            <p14:sldId id="1759097851"/>
            <p14:sldId id="1759097852"/>
            <p14:sldId id="1759097776"/>
            <p14:sldId id="1759097811"/>
            <p14:sldId id="1759097812"/>
            <p14:sldId id="1759097813"/>
            <p14:sldId id="1759097814"/>
            <p14:sldId id="1759097815"/>
            <p14:sldId id="1759097816"/>
            <p14:sldId id="1759097817"/>
            <p14:sldId id="1759097818"/>
            <p14:sldId id="1759097819"/>
            <p14:sldId id="1759097820"/>
            <p14:sldId id="1759097821"/>
            <p14:sldId id="1759097822"/>
            <p14:sldId id="1759097823"/>
            <p14:sldId id="1759097824"/>
            <p14:sldId id="1759097825"/>
            <p14:sldId id="1759097826"/>
            <p14:sldId id="1759097827"/>
            <p14:sldId id="1759097828"/>
            <p14:sldId id="1759097829"/>
            <p14:sldId id="1759097830"/>
            <p14:sldId id="1759097831"/>
            <p14:sldId id="1426734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028" userDrawn="1">
          <p15:clr>
            <a:srgbClr val="A4A3A4"/>
          </p15:clr>
        </p15:guide>
        <p15:guide id="2" pos="3923" userDrawn="1">
          <p15:clr>
            <a:srgbClr val="A4A3A4"/>
          </p15:clr>
        </p15:guide>
        <p15:guide id="3" pos="3114">
          <p15:clr>
            <a:srgbClr val="A4A3A4"/>
          </p15:clr>
        </p15:guide>
        <p15:guide id="4" orient="horz" pos="1643" userDrawn="1">
          <p15:clr>
            <a:srgbClr val="A4A3A4"/>
          </p15:clr>
        </p15:guide>
        <p15:guide id="5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淋麒 蒋" initials="淋蒋" lastIdx="1" clrIdx="0">
    <p:extLst>
      <p:ext uri="{19B8F6BF-5375-455C-9EA6-DF929625EA0E}">
        <p15:presenceInfo xmlns:p15="http://schemas.microsoft.com/office/powerpoint/2012/main" userId="a63e27956433ba1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5B9BD5"/>
    <a:srgbClr val="95B3D7"/>
    <a:srgbClr val="53D2FF"/>
    <a:srgbClr val="D2B264"/>
    <a:srgbClr val="681EEE"/>
    <a:srgbClr val="3F3C71"/>
    <a:srgbClr val="0204C8"/>
    <a:srgbClr val="E6E6E6"/>
    <a:srgbClr val="C5AE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02" autoAdjust="0"/>
    <p:restoredTop sz="93845" autoAdjust="0"/>
  </p:normalViewPr>
  <p:slideViewPr>
    <p:cSldViewPr snapToGrid="0" snapToObjects="1">
      <p:cViewPr varScale="1">
        <p:scale>
          <a:sx n="187" d="100"/>
          <a:sy n="187" d="100"/>
        </p:scale>
        <p:origin x="696" y="184"/>
      </p:cViewPr>
      <p:guideLst>
        <p:guide orient="horz" pos="2028"/>
        <p:guide pos="3923"/>
        <p:guide pos="3114"/>
        <p:guide orient="horz" pos="164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viewProps" Target="viewProps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font" Target="fonts/font15.fntdata"/><Relationship Id="rId16" Type="http://schemas.openxmlformats.org/officeDocument/2006/relationships/slide" Target="slides/slide14.xml"/><Relationship Id="rId107" Type="http://schemas.openxmlformats.org/officeDocument/2006/relationships/font" Target="fonts/font10.fntdata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font" Target="fonts/font5.fntdata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font" Target="fonts/font16.fntdata"/><Relationship Id="rId118" Type="http://schemas.openxmlformats.org/officeDocument/2006/relationships/theme" Target="theme/theme1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font" Target="fonts/font6.fntdata"/><Relationship Id="rId108" Type="http://schemas.openxmlformats.org/officeDocument/2006/relationships/font" Target="fonts/font11.fntdata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font" Target="fonts/font17.fntdata"/><Relationship Id="rId119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font" Target="fonts/font2.fntdata"/><Relationship Id="rId10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font" Target="fonts/font12.fntdata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notesMaster" Target="notesMasters/notesMaster1.xml"/><Relationship Id="rId104" Type="http://schemas.openxmlformats.org/officeDocument/2006/relationships/font" Target="fonts/font7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font" Target="fonts/font13.fntdata"/><Relationship Id="rId115" Type="http://schemas.openxmlformats.org/officeDocument/2006/relationships/commentAuthors" Target="commentAuthor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font" Target="fonts/font3.fntdata"/><Relationship Id="rId105" Type="http://schemas.openxmlformats.org/officeDocument/2006/relationships/font" Target="fonts/font8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font" Target="fonts/font1.fntdata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font" Target="fonts/font14.fntdata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font" Target="fonts/font9.fntdata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__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516213699094061E-2"/>
          <c:y val="6.5497904410879867E-2"/>
          <c:w val="0.82730449016453589"/>
          <c:h val="0.8398940114400714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>
            <a:effectLst/>
          </c:spPr>
          <c:cat>
            <c:strRef>
              <c:f>Sheet1!$A$2:$A$6</c:f>
              <c:strCache>
                <c:ptCount val="5"/>
                <c:pt idx="0">
                  <c:v>应用预留</c:v>
                </c:pt>
                <c:pt idx="1">
                  <c:v>网卡驱动</c:v>
                </c:pt>
                <c:pt idx="2">
                  <c:v>context switch/syscall</c:v>
                </c:pt>
                <c:pt idx="3">
                  <c:v>TCP/IP协议栈</c:v>
                </c:pt>
                <c:pt idx="4">
                  <c:v>数据拷贝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14</c:v>
                </c:pt>
                <c:pt idx="1">
                  <c:v>5</c:v>
                </c:pt>
                <c:pt idx="2">
                  <c:v>13</c:v>
                </c:pt>
                <c:pt idx="3">
                  <c:v>13</c:v>
                </c:pt>
                <c:pt idx="4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27-4E76-BDAA-2D94DD2C99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516213699094061E-2"/>
          <c:y val="6.5497904410879867E-2"/>
          <c:w val="0.82730449016453589"/>
          <c:h val="0.83989401144007148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>
            <a:effectLst/>
          </c:spPr>
          <c:cat>
            <c:strRef>
              <c:f>Sheet1!$A$2:$A$6</c:f>
              <c:strCache>
                <c:ptCount val="5"/>
                <c:pt idx="0">
                  <c:v>应用预留</c:v>
                </c:pt>
                <c:pt idx="1">
                  <c:v>系统开销</c:v>
                </c:pt>
                <c:pt idx="4">
                  <c:v>数据拷贝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90</c:v>
                </c:pt>
                <c:pt idx="1">
                  <c:v>5</c:v>
                </c:pt>
                <c:pt idx="4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7B-46B9-9170-8A0F2A882B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zh-CN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image" Target="../media/image77.jpg"/><Relationship Id="rId4" Type="http://schemas.openxmlformats.org/officeDocument/2006/relationships/image" Target="../media/image8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image" Target="../media/image77.jpg"/><Relationship Id="rId4" Type="http://schemas.openxmlformats.org/officeDocument/2006/relationships/image" Target="../media/image8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92560A-4922-462B-8285-D2F5AC77DA00}" type="doc">
      <dgm:prSet loTypeId="urn:microsoft.com/office/officeart/2005/8/layout/vList4" loCatId="list" qsTypeId="urn:microsoft.com/office/officeart/2005/8/quickstyle/simple4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217860DE-EF1D-4EF8-B786-A57067749CF6}">
      <dgm:prSet phldrT="[Text]" custT="1"/>
      <dgm:spPr>
        <a:xfrm>
          <a:off x="0" y="0"/>
          <a:ext cx="5489575" cy="1346001"/>
        </a:xfrm>
        <a:gradFill flip="none" rotWithShape="1">
          <a:gsLst>
            <a:gs pos="0">
              <a:srgbClr val="13499A"/>
            </a:gs>
            <a:gs pos="8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16200000" scaled="0"/>
          <a:tileRect/>
        </a:gradFill>
      </dgm:spPr>
      <dgm:t>
        <a:bodyPr/>
        <a:lstStyle/>
        <a:p>
          <a:pPr>
            <a:buNone/>
          </a:pPr>
          <a:r>
            <a:rPr lang="en-US" sz="1400" dirty="0">
              <a:latin typeface="+mn-lt"/>
              <a:ea typeface="+mn-ea"/>
              <a:cs typeface="+mn-cs"/>
            </a:rPr>
            <a:t>L1</a:t>
          </a:r>
        </a:p>
      </dgm:t>
    </dgm:pt>
    <dgm:pt modelId="{5F9494B2-1018-4268-8B48-5CC1DCD985AE}" type="parTrans" cxnId="{8751F833-F1CC-4FB1-8E82-805704A966B1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D8E1FC78-B7F2-4573-9094-3F21950819A3}" type="sibTrans" cxnId="{8751F833-F1CC-4FB1-8E82-805704A966B1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49C4E272-7570-47D3-9D7F-00D5E33772D7}">
      <dgm:prSet phldrT="[Text]" custT="1"/>
      <dgm:spPr>
        <a:xfrm>
          <a:off x="0" y="1480601"/>
          <a:ext cx="5489575" cy="1346001"/>
        </a:xfrm>
        <a:gradFill rotWithShape="0">
          <a:gsLst>
            <a:gs pos="0">
              <a:schemeClr val="accent1">
                <a:lumMod val="7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16200000" scaled="0"/>
        </a:gradFill>
      </dgm:spPr>
      <dgm:t>
        <a:bodyPr/>
        <a:lstStyle/>
        <a:p>
          <a:pPr>
            <a:buNone/>
          </a:pPr>
          <a:r>
            <a:rPr lang="en-US" sz="1400" dirty="0">
              <a:latin typeface="+mn-lt"/>
              <a:ea typeface="+mn-ea"/>
              <a:cs typeface="+mn-cs"/>
            </a:rPr>
            <a:t>L2/L3</a:t>
          </a:r>
        </a:p>
      </dgm:t>
    </dgm:pt>
    <dgm:pt modelId="{80FCE5A0-E4F3-4FCC-B13D-7A1284391858}" type="parTrans" cxnId="{DA260596-876D-4010-BA86-51D779A92893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5A679427-085A-402E-B369-677E1052C028}" type="sibTrans" cxnId="{DA260596-876D-4010-BA86-51D779A92893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76A0A229-F489-4BBA-B467-0A892C4DD8B7}">
      <dgm:prSet phldrT="[Text]" custT="1"/>
      <dgm:spPr>
        <a:xfrm>
          <a:off x="0" y="1480601"/>
          <a:ext cx="5489575" cy="1346001"/>
        </a:xfrm>
        <a:gradFill rotWithShape="0">
          <a:gsLst>
            <a:gs pos="0">
              <a:schemeClr val="accent1">
                <a:lumMod val="7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16200000" scaled="0"/>
        </a:gradFill>
      </dgm:spPr>
      <dgm:t>
        <a:bodyPr/>
        <a:lstStyle/>
        <a:p>
          <a:pPr>
            <a:buChar char="•"/>
          </a:pPr>
          <a:r>
            <a:rPr lang="en-US" sz="1100" dirty="0">
              <a:latin typeface="+mn-lt"/>
              <a:ea typeface="+mn-ea"/>
              <a:cs typeface="+mn-cs"/>
            </a:rPr>
            <a:t>TTL=0</a:t>
          </a:r>
        </a:p>
      </dgm:t>
    </dgm:pt>
    <dgm:pt modelId="{94E7BED8-37F5-4FE3-AC7E-DA19A8F98922}" type="parTrans" cxnId="{2CA35441-299C-47AD-A374-C0713A37674A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400F659A-156A-4ACF-BDA8-A9DEC9722B68}" type="sibTrans" cxnId="{2CA35441-299C-47AD-A374-C0713A37674A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35CE4EA2-C64A-4AB4-9D75-771DC3FC396D}">
      <dgm:prSet phldrT="[Text]" custT="1"/>
      <dgm:spPr>
        <a:xfrm>
          <a:off x="0" y="1480601"/>
          <a:ext cx="5489575" cy="1346001"/>
        </a:xfrm>
        <a:gradFill rotWithShape="0">
          <a:gsLst>
            <a:gs pos="0">
              <a:schemeClr val="accent1">
                <a:lumMod val="7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16200000" scaled="0"/>
        </a:gradFill>
      </dgm:spPr>
      <dgm:t>
        <a:bodyPr/>
        <a:lstStyle/>
        <a:p>
          <a:pPr>
            <a:buChar char="•"/>
          </a:pPr>
          <a:r>
            <a:rPr lang="en-US" sz="1100" dirty="0">
              <a:latin typeface="+mn-lt"/>
              <a:ea typeface="+mn-ea"/>
              <a:cs typeface="+mn-cs"/>
            </a:rPr>
            <a:t>VLAN </a:t>
          </a:r>
          <a:r>
            <a:rPr lang="en-US" altLang="zh-CN" sz="1100" dirty="0">
              <a:latin typeface="+mn-lt"/>
              <a:ea typeface="+mn-ea"/>
              <a:cs typeface="+mn-cs"/>
            </a:rPr>
            <a:t>&amp; MTU check</a:t>
          </a:r>
          <a:endParaRPr lang="en-US" sz="1100" dirty="0">
            <a:latin typeface="+mn-lt"/>
            <a:ea typeface="+mn-ea"/>
            <a:cs typeface="+mn-cs"/>
          </a:endParaRPr>
        </a:p>
      </dgm:t>
    </dgm:pt>
    <dgm:pt modelId="{97C38FAD-3E93-4182-B10B-A49B2B0A719B}" type="parTrans" cxnId="{8E626CC1-3ABC-4AFE-A2B3-AE586E990BA9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C11470F4-EDB5-4A13-838B-7111C2AAAD61}" type="sibTrans" cxnId="{8E626CC1-3ABC-4AFE-A2B3-AE586E990BA9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46B4BF57-D62B-4D6B-9984-062B063F8A55}">
      <dgm:prSet phldrT="[Text]" custT="1"/>
      <dgm:spPr>
        <a:xfrm>
          <a:off x="0" y="2961203"/>
          <a:ext cx="5489575" cy="1346001"/>
        </a:xfrm>
        <a:gradFill rotWithShape="0">
          <a:gsLst>
            <a:gs pos="0">
              <a:srgbClr val="13499A"/>
            </a:gs>
            <a:gs pos="7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16200000" scaled="0"/>
        </a:gradFill>
      </dgm:spPr>
      <dgm:t>
        <a:bodyPr/>
        <a:lstStyle/>
        <a:p>
          <a:pPr>
            <a:buNone/>
          </a:pPr>
          <a:r>
            <a:rPr lang="en-US" sz="1400" dirty="0">
              <a:latin typeface="+mn-lt"/>
              <a:ea typeface="+mn-ea"/>
              <a:cs typeface="+mn-cs"/>
            </a:rPr>
            <a:t>Buffer</a:t>
          </a:r>
        </a:p>
      </dgm:t>
    </dgm:pt>
    <dgm:pt modelId="{75BF5B56-AFA4-4D53-8B03-8D5896BC9FB8}" type="parTrans" cxnId="{63886838-953B-4532-AE8F-4835142DD6F8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11273073-25D7-4678-95F4-8302B764DA36}" type="sibTrans" cxnId="{63886838-953B-4532-AE8F-4835142DD6F8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8A155908-E412-4F02-9DE7-46FC35465F7A}">
      <dgm:prSet phldrT="[Text]" custT="1"/>
      <dgm:spPr>
        <a:xfrm>
          <a:off x="0" y="2961203"/>
          <a:ext cx="5489575" cy="1346001"/>
        </a:xfrm>
        <a:gradFill rotWithShape="0">
          <a:gsLst>
            <a:gs pos="0">
              <a:srgbClr val="13499A"/>
            </a:gs>
            <a:gs pos="7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16200000" scaled="0"/>
        </a:gradFill>
      </dgm:spPr>
      <dgm:t>
        <a:bodyPr/>
        <a:lstStyle/>
        <a:p>
          <a:pPr>
            <a:buChar char="•"/>
          </a:pPr>
          <a:r>
            <a:rPr lang="en-US" sz="1100" dirty="0">
              <a:latin typeface="+mn-lt"/>
              <a:ea typeface="+mn-ea"/>
              <a:cs typeface="+mn-cs"/>
            </a:rPr>
            <a:t>Incast </a:t>
          </a:r>
          <a:r>
            <a:rPr lang="en-US" altLang="zh-CN" sz="1100" dirty="0">
              <a:latin typeface="+mn-lt"/>
              <a:ea typeface="+mn-ea"/>
              <a:cs typeface="+mn-cs"/>
            </a:rPr>
            <a:t>Streams</a:t>
          </a:r>
          <a:endParaRPr lang="en-US" sz="1100" dirty="0">
            <a:latin typeface="+mn-lt"/>
            <a:ea typeface="+mn-ea"/>
            <a:cs typeface="+mn-cs"/>
          </a:endParaRPr>
        </a:p>
      </dgm:t>
    </dgm:pt>
    <dgm:pt modelId="{818843B0-9ACE-4830-B30D-F7DF155D11F2}" type="parTrans" cxnId="{47ED6230-4940-455C-BFAA-52A70FBD1235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9C0B6211-370B-401D-88F3-53A9EB98C2BF}" type="sibTrans" cxnId="{47ED6230-4940-455C-BFAA-52A70FBD1235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C15575A8-02B3-4C4A-8CC0-BA1244DF1430}">
      <dgm:prSet phldrT="[Text]" custT="1"/>
      <dgm:spPr>
        <a:xfrm>
          <a:off x="0" y="2961203"/>
          <a:ext cx="5489575" cy="1346001"/>
        </a:xfrm>
        <a:gradFill rotWithShape="0">
          <a:gsLst>
            <a:gs pos="0">
              <a:srgbClr val="13499A"/>
            </a:gs>
            <a:gs pos="7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16200000" scaled="0"/>
        </a:gradFill>
      </dgm:spPr>
      <dgm:t>
        <a:bodyPr/>
        <a:lstStyle/>
        <a:p>
          <a:pPr>
            <a:buChar char="•"/>
          </a:pPr>
          <a:r>
            <a:rPr lang="en-US" sz="1100" dirty="0">
              <a:latin typeface="+mn-lt"/>
              <a:ea typeface="+mn-ea"/>
              <a:cs typeface="+mn-cs"/>
            </a:rPr>
            <a:t>Rate Limit &amp; Traffic Shape</a:t>
          </a:r>
        </a:p>
      </dgm:t>
    </dgm:pt>
    <dgm:pt modelId="{A59C27B7-927B-4E2D-8E15-2118E73843B5}" type="parTrans" cxnId="{3BB0FDF8-072B-4C68-B00E-EADE0127DB49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F11B606B-A901-4B42-809A-716547C2405C}" type="sibTrans" cxnId="{3BB0FDF8-072B-4C68-B00E-EADE0127DB49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CC0CB3FD-F607-49C7-8B87-8547018EB6C3}">
      <dgm:prSet custT="1"/>
      <dgm:spPr>
        <a:xfrm>
          <a:off x="0" y="4441805"/>
          <a:ext cx="5489575" cy="1346001"/>
        </a:xfrm>
        <a:gradFill rotWithShape="0">
          <a:gsLst>
            <a:gs pos="0">
              <a:srgbClr val="13499A"/>
            </a:gs>
            <a:gs pos="7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</dgm:spPr>
      <dgm:t>
        <a:bodyPr/>
        <a:lstStyle/>
        <a:p>
          <a:pPr>
            <a:buNone/>
          </a:pPr>
          <a:r>
            <a:rPr lang="en-US" sz="1400" dirty="0">
              <a:latin typeface="+mn-lt"/>
              <a:ea typeface="+mn-ea"/>
              <a:cs typeface="+mn-cs"/>
            </a:rPr>
            <a:t>ACLs</a:t>
          </a:r>
        </a:p>
      </dgm:t>
    </dgm:pt>
    <dgm:pt modelId="{A0A57F79-1530-447C-A539-88729782ED54}" type="parTrans" cxnId="{E1354208-CE40-4482-AD55-B9B7F1438360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C4DBCD7A-F125-446C-893C-5348B25754A5}" type="sibTrans" cxnId="{E1354208-CE40-4482-AD55-B9B7F1438360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AA0C0825-7382-4472-B6D6-110585271FFA}">
      <dgm:prSet custT="1"/>
      <dgm:spPr>
        <a:xfrm>
          <a:off x="0" y="4441805"/>
          <a:ext cx="5489575" cy="1346001"/>
        </a:xfrm>
        <a:gradFill rotWithShape="0">
          <a:gsLst>
            <a:gs pos="0">
              <a:srgbClr val="13499A"/>
            </a:gs>
            <a:gs pos="7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</dgm:spPr>
      <dgm:t>
        <a:bodyPr/>
        <a:lstStyle/>
        <a:p>
          <a:pPr>
            <a:buChar char="•"/>
          </a:pPr>
          <a:r>
            <a:rPr lang="en-US" altLang="zh-CN" sz="1100" dirty="0">
              <a:latin typeface="+mn-lt"/>
              <a:ea typeface="+mn-ea"/>
              <a:cs typeface="+mn-cs"/>
            </a:rPr>
            <a:t>Deny  Based on IP</a:t>
          </a:r>
          <a:endParaRPr lang="en-US" sz="1100" dirty="0">
            <a:latin typeface="+mn-lt"/>
            <a:ea typeface="+mn-ea"/>
            <a:cs typeface="+mn-cs"/>
          </a:endParaRPr>
        </a:p>
      </dgm:t>
    </dgm:pt>
    <dgm:pt modelId="{9ECD20F4-D54F-4EAF-AE35-58BDEBE1D5E1}" type="parTrans" cxnId="{22461E94-BCF5-4740-BD01-5DC4D9212256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A416FDAD-E0BF-4258-95EF-59C196BEF5C6}" type="sibTrans" cxnId="{22461E94-BCF5-4740-BD01-5DC4D9212256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BAAFC739-EB22-4B47-A7A9-CE8761F68316}">
      <dgm:prSet phldrT="[Text]" custT="1"/>
      <dgm:spPr>
        <a:xfrm>
          <a:off x="0" y="0"/>
          <a:ext cx="5489575" cy="1346001"/>
        </a:xfrm>
        <a:gradFill flip="none" rotWithShape="1">
          <a:gsLst>
            <a:gs pos="0">
              <a:srgbClr val="13499A"/>
            </a:gs>
            <a:gs pos="8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16200000" scaled="0"/>
          <a:tileRect/>
        </a:gradFill>
      </dgm:spPr>
      <dgm:t>
        <a:bodyPr/>
        <a:lstStyle/>
        <a:p>
          <a:pPr>
            <a:buChar char="•"/>
          </a:pPr>
          <a:r>
            <a:rPr lang="en-US" altLang="zh-CN" sz="1100" dirty="0">
              <a:latin typeface="+mn-lt"/>
              <a:ea typeface="+mn-ea"/>
              <a:cs typeface="+mn-cs"/>
            </a:rPr>
            <a:t>Flaky Cable</a:t>
          </a:r>
          <a:endParaRPr lang="en-US" sz="1100" dirty="0">
            <a:latin typeface="+mn-lt"/>
            <a:ea typeface="+mn-ea"/>
            <a:cs typeface="+mn-cs"/>
          </a:endParaRPr>
        </a:p>
      </dgm:t>
    </dgm:pt>
    <dgm:pt modelId="{A0275F2C-C33B-4708-A971-84DB8D7A532B}" type="parTrans" cxnId="{809D729E-8F30-45FD-9EAE-68080F83B526}">
      <dgm:prSet/>
      <dgm:spPr/>
      <dgm:t>
        <a:bodyPr/>
        <a:lstStyle/>
        <a:p>
          <a:endParaRPr lang="zh-CN" altLang="en-US"/>
        </a:p>
      </dgm:t>
    </dgm:pt>
    <dgm:pt modelId="{E4198E13-8DDB-4833-B062-6B0C0888E2EB}" type="sibTrans" cxnId="{809D729E-8F30-45FD-9EAE-68080F83B526}">
      <dgm:prSet/>
      <dgm:spPr/>
      <dgm:t>
        <a:bodyPr/>
        <a:lstStyle/>
        <a:p>
          <a:endParaRPr lang="zh-CN" altLang="en-US"/>
        </a:p>
      </dgm:t>
    </dgm:pt>
    <dgm:pt modelId="{34A5A1A9-5287-4782-B5AA-B9680735D208}">
      <dgm:prSet custT="1"/>
      <dgm:spPr>
        <a:xfrm>
          <a:off x="0" y="4441805"/>
          <a:ext cx="5489575" cy="1346001"/>
        </a:xfrm>
        <a:gradFill rotWithShape="0">
          <a:gsLst>
            <a:gs pos="0">
              <a:srgbClr val="13499A"/>
            </a:gs>
            <a:gs pos="7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</dgm:spPr>
      <dgm:t>
        <a:bodyPr/>
        <a:lstStyle/>
        <a:p>
          <a:pPr>
            <a:buChar char="•"/>
          </a:pPr>
          <a:r>
            <a:rPr lang="en-US" sz="1100" dirty="0">
              <a:latin typeface="+mn-lt"/>
              <a:ea typeface="+mn-ea"/>
              <a:cs typeface="+mn-cs"/>
            </a:rPr>
            <a:t>Deny Based on VLAN</a:t>
          </a:r>
        </a:p>
      </dgm:t>
    </dgm:pt>
    <dgm:pt modelId="{75B05A54-CD4E-47BC-AD7C-96B8BBEAD8C9}" type="parTrans" cxnId="{36602B16-7A4C-49FB-B754-CB8ECC000C74}">
      <dgm:prSet/>
      <dgm:spPr/>
      <dgm:t>
        <a:bodyPr/>
        <a:lstStyle/>
        <a:p>
          <a:endParaRPr lang="zh-CN" altLang="en-US"/>
        </a:p>
      </dgm:t>
    </dgm:pt>
    <dgm:pt modelId="{5694F9E1-91E2-4A4A-8CF1-CCA2ADACDF8B}" type="sibTrans" cxnId="{36602B16-7A4C-49FB-B754-CB8ECC000C74}">
      <dgm:prSet/>
      <dgm:spPr/>
      <dgm:t>
        <a:bodyPr/>
        <a:lstStyle/>
        <a:p>
          <a:endParaRPr lang="zh-CN" altLang="en-US"/>
        </a:p>
      </dgm:t>
    </dgm:pt>
    <dgm:pt modelId="{57974F7B-F4F7-4E78-883F-6C1BAA7415AD}">
      <dgm:prSet phldrT="[Text]" custT="1"/>
      <dgm:spPr>
        <a:xfrm>
          <a:off x="0" y="0"/>
          <a:ext cx="5489575" cy="1346001"/>
        </a:xfrm>
        <a:gradFill flip="none" rotWithShape="1">
          <a:gsLst>
            <a:gs pos="0">
              <a:srgbClr val="13499A"/>
            </a:gs>
            <a:gs pos="8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16200000" scaled="0"/>
          <a:tileRect/>
        </a:gradFill>
      </dgm:spPr>
      <dgm:t>
        <a:bodyPr/>
        <a:lstStyle/>
        <a:p>
          <a:pPr>
            <a:buChar char="•"/>
          </a:pPr>
          <a:r>
            <a:rPr lang="en-US" altLang="zh-CN" sz="1100" dirty="0">
              <a:latin typeface="+mn-lt"/>
              <a:ea typeface="+mn-ea"/>
              <a:cs typeface="+mn-cs"/>
            </a:rPr>
            <a:t>Bad </a:t>
          </a:r>
          <a:r>
            <a:rPr lang="en-US" sz="1100" dirty="0">
              <a:latin typeface="+mn-lt"/>
              <a:ea typeface="+mn-ea"/>
              <a:cs typeface="+mn-cs"/>
            </a:rPr>
            <a:t>CRC</a:t>
          </a:r>
        </a:p>
      </dgm:t>
    </dgm:pt>
    <dgm:pt modelId="{8A8C1169-377F-4C06-BEBA-F7B7B370A788}" type="sibTrans" cxnId="{AACD2C67-BFD7-40C5-95B1-FBB47ED5A341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C8F8A737-C4D6-474A-9126-CA1873DD9837}" type="parTrans" cxnId="{AACD2C67-BFD7-40C5-95B1-FBB47ED5A341}">
      <dgm:prSet/>
      <dgm:spPr/>
      <dgm:t>
        <a:bodyPr/>
        <a:lstStyle/>
        <a:p>
          <a:endParaRPr lang="en-US">
            <a:latin typeface="+mn-lt"/>
          </a:endParaRPr>
        </a:p>
      </dgm:t>
    </dgm:pt>
    <dgm:pt modelId="{5C7692CA-8443-4D08-82B4-2831F4420711}" type="pres">
      <dgm:prSet presAssocID="{5F92560A-4922-462B-8285-D2F5AC77DA00}" presName="linear" presStyleCnt="0">
        <dgm:presLayoutVars>
          <dgm:dir/>
          <dgm:resizeHandles val="exact"/>
        </dgm:presLayoutVars>
      </dgm:prSet>
      <dgm:spPr/>
    </dgm:pt>
    <dgm:pt modelId="{81B626B8-1CE1-4D08-90BA-58DFBA909A33}" type="pres">
      <dgm:prSet presAssocID="{217860DE-EF1D-4EF8-B786-A57067749CF6}" presName="comp" presStyleCnt="0"/>
      <dgm:spPr/>
    </dgm:pt>
    <dgm:pt modelId="{BBB5394F-A398-4EFC-956B-840454BDD52E}" type="pres">
      <dgm:prSet presAssocID="{217860DE-EF1D-4EF8-B786-A57067749CF6}" presName="box" presStyleLbl="node1" presStyleIdx="0" presStyleCnt="4"/>
      <dgm:spPr>
        <a:prstGeom prst="roundRect">
          <a:avLst>
            <a:gd name="adj" fmla="val 10000"/>
          </a:avLst>
        </a:prstGeom>
      </dgm:spPr>
    </dgm:pt>
    <dgm:pt modelId="{179DC616-CA07-4458-A06A-B75EB28092AF}" type="pres">
      <dgm:prSet presAssocID="{217860DE-EF1D-4EF8-B786-A57067749CF6}" presName="img" presStyleLbl="fgImgPlace1" presStyleIdx="0" presStyleCnt="4"/>
      <dgm:spPr>
        <a:xfrm>
          <a:off x="134600" y="134600"/>
          <a:ext cx="1097915" cy="107680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2BDDB67E-001F-4468-9429-68E5DFB035B7}" type="pres">
      <dgm:prSet presAssocID="{217860DE-EF1D-4EF8-B786-A57067749CF6}" presName="text" presStyleLbl="node1" presStyleIdx="0" presStyleCnt="4">
        <dgm:presLayoutVars>
          <dgm:bulletEnabled val="1"/>
        </dgm:presLayoutVars>
      </dgm:prSet>
      <dgm:spPr/>
    </dgm:pt>
    <dgm:pt modelId="{9FD44E59-E1E2-4CBB-BCCF-A0536BB3C8F8}" type="pres">
      <dgm:prSet presAssocID="{D8E1FC78-B7F2-4573-9094-3F21950819A3}" presName="spacer" presStyleCnt="0"/>
      <dgm:spPr/>
    </dgm:pt>
    <dgm:pt modelId="{1A2FC5EA-24EE-4BAB-A94B-72875F86FF71}" type="pres">
      <dgm:prSet presAssocID="{49C4E272-7570-47D3-9D7F-00D5E33772D7}" presName="comp" presStyleCnt="0"/>
      <dgm:spPr/>
    </dgm:pt>
    <dgm:pt modelId="{D220A167-7DAD-4D74-9606-5AF214DD52C6}" type="pres">
      <dgm:prSet presAssocID="{49C4E272-7570-47D3-9D7F-00D5E33772D7}" presName="box" presStyleLbl="node1" presStyleIdx="1" presStyleCnt="4"/>
      <dgm:spPr>
        <a:prstGeom prst="roundRect">
          <a:avLst>
            <a:gd name="adj" fmla="val 10000"/>
          </a:avLst>
        </a:prstGeom>
      </dgm:spPr>
    </dgm:pt>
    <dgm:pt modelId="{BF196CDD-89A6-4B35-95C7-5167111EFAB1}" type="pres">
      <dgm:prSet presAssocID="{49C4E272-7570-47D3-9D7F-00D5E33772D7}" presName="img" presStyleLbl="fgImgPlace1" presStyleIdx="1" presStyleCnt="4"/>
      <dgm:spPr>
        <a:xfrm>
          <a:off x="134600" y="1615201"/>
          <a:ext cx="1097915" cy="107680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443617E0-F026-449B-B197-33439338D6D8}" type="pres">
      <dgm:prSet presAssocID="{49C4E272-7570-47D3-9D7F-00D5E33772D7}" presName="text" presStyleLbl="node1" presStyleIdx="1" presStyleCnt="4">
        <dgm:presLayoutVars>
          <dgm:bulletEnabled val="1"/>
        </dgm:presLayoutVars>
      </dgm:prSet>
      <dgm:spPr/>
    </dgm:pt>
    <dgm:pt modelId="{F8EC8959-6245-4B68-963F-3FE088DCF3D8}" type="pres">
      <dgm:prSet presAssocID="{5A679427-085A-402E-B369-677E1052C028}" presName="spacer" presStyleCnt="0"/>
      <dgm:spPr/>
    </dgm:pt>
    <dgm:pt modelId="{24B3C234-B2FE-4056-8DE5-BBB1EA4366C3}" type="pres">
      <dgm:prSet presAssocID="{46B4BF57-D62B-4D6B-9984-062B063F8A55}" presName="comp" presStyleCnt="0"/>
      <dgm:spPr/>
    </dgm:pt>
    <dgm:pt modelId="{47EDAEC5-E264-4E1E-AE84-580997308DBE}" type="pres">
      <dgm:prSet presAssocID="{46B4BF57-D62B-4D6B-9984-062B063F8A55}" presName="box" presStyleLbl="node1" presStyleIdx="2" presStyleCnt="4"/>
      <dgm:spPr>
        <a:prstGeom prst="roundRect">
          <a:avLst>
            <a:gd name="adj" fmla="val 10000"/>
          </a:avLst>
        </a:prstGeom>
      </dgm:spPr>
    </dgm:pt>
    <dgm:pt modelId="{6A880A83-8E8E-4A04-A48B-F0ECEA692D69}" type="pres">
      <dgm:prSet presAssocID="{46B4BF57-D62B-4D6B-9984-062B063F8A55}" presName="img" presStyleLbl="fgImgPlace1" presStyleIdx="2" presStyleCnt="4"/>
      <dgm:spPr>
        <a:xfrm>
          <a:off x="134600" y="3095803"/>
          <a:ext cx="1097915" cy="107680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EFAC8EFB-3AEC-4946-8E68-5064B0B92128}" type="pres">
      <dgm:prSet presAssocID="{46B4BF57-D62B-4D6B-9984-062B063F8A55}" presName="text" presStyleLbl="node1" presStyleIdx="2" presStyleCnt="4">
        <dgm:presLayoutVars>
          <dgm:bulletEnabled val="1"/>
        </dgm:presLayoutVars>
      </dgm:prSet>
      <dgm:spPr/>
    </dgm:pt>
    <dgm:pt modelId="{F0FF7AAB-7E4E-4D3D-93B3-9BBCFB06F15B}" type="pres">
      <dgm:prSet presAssocID="{11273073-25D7-4678-95F4-8302B764DA36}" presName="spacer" presStyleCnt="0"/>
      <dgm:spPr/>
    </dgm:pt>
    <dgm:pt modelId="{0D3EFAC4-E042-41D4-B34E-91C7A42B2BDA}" type="pres">
      <dgm:prSet presAssocID="{CC0CB3FD-F607-49C7-8B87-8547018EB6C3}" presName="comp" presStyleCnt="0"/>
      <dgm:spPr/>
    </dgm:pt>
    <dgm:pt modelId="{39C79874-C9D1-44F7-BFC5-48F5E5976D59}" type="pres">
      <dgm:prSet presAssocID="{CC0CB3FD-F607-49C7-8B87-8547018EB6C3}" presName="box" presStyleLbl="node1" presStyleIdx="3" presStyleCnt="4"/>
      <dgm:spPr>
        <a:prstGeom prst="roundRect">
          <a:avLst>
            <a:gd name="adj" fmla="val 10000"/>
          </a:avLst>
        </a:prstGeom>
      </dgm:spPr>
    </dgm:pt>
    <dgm:pt modelId="{13754D38-74F1-4F2F-8589-8335795B8B7E}" type="pres">
      <dgm:prSet presAssocID="{CC0CB3FD-F607-49C7-8B87-8547018EB6C3}" presName="img" presStyleLbl="fgImgPlace1" presStyleIdx="3" presStyleCnt="4"/>
      <dgm:spPr>
        <a:xfrm>
          <a:off x="134600" y="4576405"/>
          <a:ext cx="1097915" cy="107680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5000" r="-55000"/>
          </a:stretch>
        </a:blipFill>
      </dgm:spPr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" action="ppaction://noaction"/>
          </dgm14:cNvPr>
        </a:ext>
      </dgm:extLst>
    </dgm:pt>
    <dgm:pt modelId="{EF331CA4-F7D3-47D2-B758-2E25F2530806}" type="pres">
      <dgm:prSet presAssocID="{CC0CB3FD-F607-49C7-8B87-8547018EB6C3}" presName="text" presStyleLbl="node1" presStyleIdx="3" presStyleCnt="4">
        <dgm:presLayoutVars>
          <dgm:bulletEnabled val="1"/>
        </dgm:presLayoutVars>
      </dgm:prSet>
      <dgm:spPr/>
    </dgm:pt>
  </dgm:ptLst>
  <dgm:cxnLst>
    <dgm:cxn modelId="{AA668807-9AB2-4AEB-8474-6DB7B8BD1A25}" type="presOf" srcId="{217860DE-EF1D-4EF8-B786-A57067749CF6}" destId="{BBB5394F-A398-4EFC-956B-840454BDD52E}" srcOrd="0" destOrd="0" presId="urn:microsoft.com/office/officeart/2005/8/layout/vList4"/>
    <dgm:cxn modelId="{E1354208-CE40-4482-AD55-B9B7F1438360}" srcId="{5F92560A-4922-462B-8285-D2F5AC77DA00}" destId="{CC0CB3FD-F607-49C7-8B87-8547018EB6C3}" srcOrd="3" destOrd="0" parTransId="{A0A57F79-1530-447C-A539-88729782ED54}" sibTransId="{C4DBCD7A-F125-446C-893C-5348B25754A5}"/>
    <dgm:cxn modelId="{36602B16-7A4C-49FB-B754-CB8ECC000C74}" srcId="{CC0CB3FD-F607-49C7-8B87-8547018EB6C3}" destId="{34A5A1A9-5287-4782-B5AA-B9680735D208}" srcOrd="1" destOrd="0" parTransId="{75B05A54-CD4E-47BC-AD7C-96B8BBEAD8C9}" sibTransId="{5694F9E1-91E2-4A4A-8CF1-CCA2ADACDF8B}"/>
    <dgm:cxn modelId="{936B7A27-CAF2-4CBB-A5F6-7EA551BA110C}" type="presOf" srcId="{46B4BF57-D62B-4D6B-9984-062B063F8A55}" destId="{EFAC8EFB-3AEC-4946-8E68-5064B0B92128}" srcOrd="1" destOrd="0" presId="urn:microsoft.com/office/officeart/2005/8/layout/vList4"/>
    <dgm:cxn modelId="{2E63C628-FA70-49E2-8866-0DFCCD70EEE4}" type="presOf" srcId="{8A155908-E412-4F02-9DE7-46FC35465F7A}" destId="{EFAC8EFB-3AEC-4946-8E68-5064B0B92128}" srcOrd="1" destOrd="1" presId="urn:microsoft.com/office/officeart/2005/8/layout/vList4"/>
    <dgm:cxn modelId="{47ED6230-4940-455C-BFAA-52A70FBD1235}" srcId="{46B4BF57-D62B-4D6B-9984-062B063F8A55}" destId="{8A155908-E412-4F02-9DE7-46FC35465F7A}" srcOrd="0" destOrd="0" parTransId="{818843B0-9ACE-4830-B30D-F7DF155D11F2}" sibTransId="{9C0B6211-370B-401D-88F3-53A9EB98C2BF}"/>
    <dgm:cxn modelId="{FA49AA32-173C-40CD-8A68-739E61BCD206}" type="presOf" srcId="{CC0CB3FD-F607-49C7-8B87-8547018EB6C3}" destId="{39C79874-C9D1-44F7-BFC5-48F5E5976D59}" srcOrd="0" destOrd="0" presId="urn:microsoft.com/office/officeart/2005/8/layout/vList4"/>
    <dgm:cxn modelId="{8751F833-F1CC-4FB1-8E82-805704A966B1}" srcId="{5F92560A-4922-462B-8285-D2F5AC77DA00}" destId="{217860DE-EF1D-4EF8-B786-A57067749CF6}" srcOrd="0" destOrd="0" parTransId="{5F9494B2-1018-4268-8B48-5CC1DCD985AE}" sibTransId="{D8E1FC78-B7F2-4573-9094-3F21950819A3}"/>
    <dgm:cxn modelId="{EA33DE37-8068-4330-9F07-B687E99F6259}" type="presOf" srcId="{BAAFC739-EB22-4B47-A7A9-CE8761F68316}" destId="{BBB5394F-A398-4EFC-956B-840454BDD52E}" srcOrd="0" destOrd="2" presId="urn:microsoft.com/office/officeart/2005/8/layout/vList4"/>
    <dgm:cxn modelId="{8ADA2438-ED4D-4706-8397-AACE2F3DF4AB}" type="presOf" srcId="{57974F7B-F4F7-4E78-883F-6C1BAA7415AD}" destId="{2BDDB67E-001F-4468-9429-68E5DFB035B7}" srcOrd="1" destOrd="1" presId="urn:microsoft.com/office/officeart/2005/8/layout/vList4"/>
    <dgm:cxn modelId="{63886838-953B-4532-AE8F-4835142DD6F8}" srcId="{5F92560A-4922-462B-8285-D2F5AC77DA00}" destId="{46B4BF57-D62B-4D6B-9984-062B063F8A55}" srcOrd="2" destOrd="0" parTransId="{75BF5B56-AFA4-4D53-8B03-8D5896BC9FB8}" sibTransId="{11273073-25D7-4678-95F4-8302B764DA36}"/>
    <dgm:cxn modelId="{2CA35441-299C-47AD-A374-C0713A37674A}" srcId="{49C4E272-7570-47D3-9D7F-00D5E33772D7}" destId="{76A0A229-F489-4BBA-B467-0A892C4DD8B7}" srcOrd="0" destOrd="0" parTransId="{94E7BED8-37F5-4FE3-AC7E-DA19A8F98922}" sibTransId="{400F659A-156A-4ACF-BDA8-A9DEC9722B68}"/>
    <dgm:cxn modelId="{DA7BB84A-F192-413A-B57D-7EE543BFADC6}" type="presOf" srcId="{AA0C0825-7382-4472-B6D6-110585271FFA}" destId="{39C79874-C9D1-44F7-BFC5-48F5E5976D59}" srcOrd="0" destOrd="1" presId="urn:microsoft.com/office/officeart/2005/8/layout/vList4"/>
    <dgm:cxn modelId="{117C1B4D-D7DE-4009-9792-7B49FBCFDBB6}" type="presOf" srcId="{34A5A1A9-5287-4782-B5AA-B9680735D208}" destId="{39C79874-C9D1-44F7-BFC5-48F5E5976D59}" srcOrd="0" destOrd="2" presId="urn:microsoft.com/office/officeart/2005/8/layout/vList4"/>
    <dgm:cxn modelId="{1E312B53-99D1-4ECC-BC7C-0C6783E6A844}" type="presOf" srcId="{34A5A1A9-5287-4782-B5AA-B9680735D208}" destId="{EF331CA4-F7D3-47D2-B758-2E25F2530806}" srcOrd="1" destOrd="2" presId="urn:microsoft.com/office/officeart/2005/8/layout/vList4"/>
    <dgm:cxn modelId="{3C868B5E-F616-4793-B96E-6483BC050C4D}" type="presOf" srcId="{AA0C0825-7382-4472-B6D6-110585271FFA}" destId="{EF331CA4-F7D3-47D2-B758-2E25F2530806}" srcOrd="1" destOrd="1" presId="urn:microsoft.com/office/officeart/2005/8/layout/vList4"/>
    <dgm:cxn modelId="{AACD2C67-BFD7-40C5-95B1-FBB47ED5A341}" srcId="{217860DE-EF1D-4EF8-B786-A57067749CF6}" destId="{57974F7B-F4F7-4E78-883F-6C1BAA7415AD}" srcOrd="0" destOrd="0" parTransId="{C8F8A737-C4D6-474A-9126-CA1873DD9837}" sibTransId="{8A8C1169-377F-4C06-BEBA-F7B7B370A788}"/>
    <dgm:cxn modelId="{31F71579-427D-4F99-86FE-CEB621D259D1}" type="presOf" srcId="{8A155908-E412-4F02-9DE7-46FC35465F7A}" destId="{47EDAEC5-E264-4E1E-AE84-580997308DBE}" srcOrd="0" destOrd="1" presId="urn:microsoft.com/office/officeart/2005/8/layout/vList4"/>
    <dgm:cxn modelId="{90F03679-F1DD-445E-A99F-2FD47101CA85}" type="presOf" srcId="{76A0A229-F489-4BBA-B467-0A892C4DD8B7}" destId="{D220A167-7DAD-4D74-9606-5AF214DD52C6}" srcOrd="0" destOrd="1" presId="urn:microsoft.com/office/officeart/2005/8/layout/vList4"/>
    <dgm:cxn modelId="{615F4A7D-386E-42B0-A32D-A57091180B20}" type="presOf" srcId="{49C4E272-7570-47D3-9D7F-00D5E33772D7}" destId="{443617E0-F026-449B-B197-33439338D6D8}" srcOrd="1" destOrd="0" presId="urn:microsoft.com/office/officeart/2005/8/layout/vList4"/>
    <dgm:cxn modelId="{DF9ADA81-54A5-4A5E-8E28-FEF8C7C9F194}" type="presOf" srcId="{C15575A8-02B3-4C4A-8CC0-BA1244DF1430}" destId="{47EDAEC5-E264-4E1E-AE84-580997308DBE}" srcOrd="0" destOrd="2" presId="urn:microsoft.com/office/officeart/2005/8/layout/vList4"/>
    <dgm:cxn modelId="{38738484-AAB9-4D11-BAFA-9BD14D57B8F5}" type="presOf" srcId="{CC0CB3FD-F607-49C7-8B87-8547018EB6C3}" destId="{EF331CA4-F7D3-47D2-B758-2E25F2530806}" srcOrd="1" destOrd="0" presId="urn:microsoft.com/office/officeart/2005/8/layout/vList4"/>
    <dgm:cxn modelId="{22461E94-BCF5-4740-BD01-5DC4D9212256}" srcId="{CC0CB3FD-F607-49C7-8B87-8547018EB6C3}" destId="{AA0C0825-7382-4472-B6D6-110585271FFA}" srcOrd="0" destOrd="0" parTransId="{9ECD20F4-D54F-4EAF-AE35-58BDEBE1D5E1}" sibTransId="{A416FDAD-E0BF-4258-95EF-59C196BEF5C6}"/>
    <dgm:cxn modelId="{DA260596-876D-4010-BA86-51D779A92893}" srcId="{5F92560A-4922-462B-8285-D2F5AC77DA00}" destId="{49C4E272-7570-47D3-9D7F-00D5E33772D7}" srcOrd="1" destOrd="0" parTransId="{80FCE5A0-E4F3-4FCC-B13D-7A1284391858}" sibTransId="{5A679427-085A-402E-B369-677E1052C028}"/>
    <dgm:cxn modelId="{809D729E-8F30-45FD-9EAE-68080F83B526}" srcId="{217860DE-EF1D-4EF8-B786-A57067749CF6}" destId="{BAAFC739-EB22-4B47-A7A9-CE8761F68316}" srcOrd="1" destOrd="0" parTransId="{A0275F2C-C33B-4708-A971-84DB8D7A532B}" sibTransId="{E4198E13-8DDB-4833-B062-6B0C0888E2EB}"/>
    <dgm:cxn modelId="{CF44E7AB-9B1E-49CA-B688-D046ACEC046E}" type="presOf" srcId="{C15575A8-02B3-4C4A-8CC0-BA1244DF1430}" destId="{EFAC8EFB-3AEC-4946-8E68-5064B0B92128}" srcOrd="1" destOrd="2" presId="urn:microsoft.com/office/officeart/2005/8/layout/vList4"/>
    <dgm:cxn modelId="{B47C2BAF-6F04-4136-80F1-13460CA358CF}" type="presOf" srcId="{76A0A229-F489-4BBA-B467-0A892C4DD8B7}" destId="{443617E0-F026-449B-B197-33439338D6D8}" srcOrd="1" destOrd="1" presId="urn:microsoft.com/office/officeart/2005/8/layout/vList4"/>
    <dgm:cxn modelId="{3E0518BC-BCD5-41D8-805D-D383DDD7C2EA}" type="presOf" srcId="{57974F7B-F4F7-4E78-883F-6C1BAA7415AD}" destId="{BBB5394F-A398-4EFC-956B-840454BDD52E}" srcOrd="0" destOrd="1" presId="urn:microsoft.com/office/officeart/2005/8/layout/vList4"/>
    <dgm:cxn modelId="{8E626CC1-3ABC-4AFE-A2B3-AE586E990BA9}" srcId="{49C4E272-7570-47D3-9D7F-00D5E33772D7}" destId="{35CE4EA2-C64A-4AB4-9D75-771DC3FC396D}" srcOrd="1" destOrd="0" parTransId="{97C38FAD-3E93-4182-B10B-A49B2B0A719B}" sibTransId="{C11470F4-EDB5-4A13-838B-7111C2AAAD61}"/>
    <dgm:cxn modelId="{DB0819CB-732D-4B38-858A-5DBAAD91E36B}" type="presOf" srcId="{35CE4EA2-C64A-4AB4-9D75-771DC3FC396D}" destId="{D220A167-7DAD-4D74-9606-5AF214DD52C6}" srcOrd="0" destOrd="2" presId="urn:microsoft.com/office/officeart/2005/8/layout/vList4"/>
    <dgm:cxn modelId="{50B127CD-5BB4-4173-867C-4F20424DAB12}" type="presOf" srcId="{5F92560A-4922-462B-8285-D2F5AC77DA00}" destId="{5C7692CA-8443-4D08-82B4-2831F4420711}" srcOrd="0" destOrd="0" presId="urn:microsoft.com/office/officeart/2005/8/layout/vList4"/>
    <dgm:cxn modelId="{10E93FD9-68A7-47DB-B7C6-12315A9BA436}" type="presOf" srcId="{35CE4EA2-C64A-4AB4-9D75-771DC3FC396D}" destId="{443617E0-F026-449B-B197-33439338D6D8}" srcOrd="1" destOrd="2" presId="urn:microsoft.com/office/officeart/2005/8/layout/vList4"/>
    <dgm:cxn modelId="{C450E6D9-8A45-4E66-A704-2F927BDDF511}" type="presOf" srcId="{49C4E272-7570-47D3-9D7F-00D5E33772D7}" destId="{D220A167-7DAD-4D74-9606-5AF214DD52C6}" srcOrd="0" destOrd="0" presId="urn:microsoft.com/office/officeart/2005/8/layout/vList4"/>
    <dgm:cxn modelId="{02FC19E6-5B49-4E48-82FD-25EFC6D04B78}" type="presOf" srcId="{46B4BF57-D62B-4D6B-9984-062B063F8A55}" destId="{47EDAEC5-E264-4E1E-AE84-580997308DBE}" srcOrd="0" destOrd="0" presId="urn:microsoft.com/office/officeart/2005/8/layout/vList4"/>
    <dgm:cxn modelId="{9243CFE9-6237-44FF-8464-7FC85C7C2926}" type="presOf" srcId="{BAAFC739-EB22-4B47-A7A9-CE8761F68316}" destId="{2BDDB67E-001F-4468-9429-68E5DFB035B7}" srcOrd="1" destOrd="2" presId="urn:microsoft.com/office/officeart/2005/8/layout/vList4"/>
    <dgm:cxn modelId="{78507FF7-0E4E-4ECD-8F78-1B26ADB11485}" type="presOf" srcId="{217860DE-EF1D-4EF8-B786-A57067749CF6}" destId="{2BDDB67E-001F-4468-9429-68E5DFB035B7}" srcOrd="1" destOrd="0" presId="urn:microsoft.com/office/officeart/2005/8/layout/vList4"/>
    <dgm:cxn modelId="{3BB0FDF8-072B-4C68-B00E-EADE0127DB49}" srcId="{46B4BF57-D62B-4D6B-9984-062B063F8A55}" destId="{C15575A8-02B3-4C4A-8CC0-BA1244DF1430}" srcOrd="1" destOrd="0" parTransId="{A59C27B7-927B-4E2D-8E15-2118E73843B5}" sibTransId="{F11B606B-A901-4B42-809A-716547C2405C}"/>
    <dgm:cxn modelId="{D5CA0F89-2B24-4D03-81B5-453E04461AD2}" type="presParOf" srcId="{5C7692CA-8443-4D08-82B4-2831F4420711}" destId="{81B626B8-1CE1-4D08-90BA-58DFBA909A33}" srcOrd="0" destOrd="0" presId="urn:microsoft.com/office/officeart/2005/8/layout/vList4"/>
    <dgm:cxn modelId="{2A8E9532-182D-4BEE-89E7-7B9675150137}" type="presParOf" srcId="{81B626B8-1CE1-4D08-90BA-58DFBA909A33}" destId="{BBB5394F-A398-4EFC-956B-840454BDD52E}" srcOrd="0" destOrd="0" presId="urn:microsoft.com/office/officeart/2005/8/layout/vList4"/>
    <dgm:cxn modelId="{ADF53255-CBAB-48A7-93C3-23084C28F250}" type="presParOf" srcId="{81B626B8-1CE1-4D08-90BA-58DFBA909A33}" destId="{179DC616-CA07-4458-A06A-B75EB28092AF}" srcOrd="1" destOrd="0" presId="urn:microsoft.com/office/officeart/2005/8/layout/vList4"/>
    <dgm:cxn modelId="{89A14D53-2C80-4B39-81FC-5CA64796D9B8}" type="presParOf" srcId="{81B626B8-1CE1-4D08-90BA-58DFBA909A33}" destId="{2BDDB67E-001F-4468-9429-68E5DFB035B7}" srcOrd="2" destOrd="0" presId="urn:microsoft.com/office/officeart/2005/8/layout/vList4"/>
    <dgm:cxn modelId="{A97013FE-914C-4694-8FC4-C8E41D81192A}" type="presParOf" srcId="{5C7692CA-8443-4D08-82B4-2831F4420711}" destId="{9FD44E59-E1E2-4CBB-BCCF-A0536BB3C8F8}" srcOrd="1" destOrd="0" presId="urn:microsoft.com/office/officeart/2005/8/layout/vList4"/>
    <dgm:cxn modelId="{855A84FB-9389-403D-A7B4-2DF57E4F4884}" type="presParOf" srcId="{5C7692CA-8443-4D08-82B4-2831F4420711}" destId="{1A2FC5EA-24EE-4BAB-A94B-72875F86FF71}" srcOrd="2" destOrd="0" presId="urn:microsoft.com/office/officeart/2005/8/layout/vList4"/>
    <dgm:cxn modelId="{AA7481BB-3C2D-4E76-9596-24F5B4C3D0F5}" type="presParOf" srcId="{1A2FC5EA-24EE-4BAB-A94B-72875F86FF71}" destId="{D220A167-7DAD-4D74-9606-5AF214DD52C6}" srcOrd="0" destOrd="0" presId="urn:microsoft.com/office/officeart/2005/8/layout/vList4"/>
    <dgm:cxn modelId="{7C25F6E6-1DDB-46A8-AC15-DD88C960B1EE}" type="presParOf" srcId="{1A2FC5EA-24EE-4BAB-A94B-72875F86FF71}" destId="{BF196CDD-89A6-4B35-95C7-5167111EFAB1}" srcOrd="1" destOrd="0" presId="urn:microsoft.com/office/officeart/2005/8/layout/vList4"/>
    <dgm:cxn modelId="{C7569CC4-55C9-4E97-951C-CC5FE49B1FE9}" type="presParOf" srcId="{1A2FC5EA-24EE-4BAB-A94B-72875F86FF71}" destId="{443617E0-F026-449B-B197-33439338D6D8}" srcOrd="2" destOrd="0" presId="urn:microsoft.com/office/officeart/2005/8/layout/vList4"/>
    <dgm:cxn modelId="{C99872AF-2062-4449-9F25-81E659F32E27}" type="presParOf" srcId="{5C7692CA-8443-4D08-82B4-2831F4420711}" destId="{F8EC8959-6245-4B68-963F-3FE088DCF3D8}" srcOrd="3" destOrd="0" presId="urn:microsoft.com/office/officeart/2005/8/layout/vList4"/>
    <dgm:cxn modelId="{961CC9F8-D797-48CF-9B25-AAFF69AABE21}" type="presParOf" srcId="{5C7692CA-8443-4D08-82B4-2831F4420711}" destId="{24B3C234-B2FE-4056-8DE5-BBB1EA4366C3}" srcOrd="4" destOrd="0" presId="urn:microsoft.com/office/officeart/2005/8/layout/vList4"/>
    <dgm:cxn modelId="{83E4E441-80D7-44C7-A858-E3858B6889EE}" type="presParOf" srcId="{24B3C234-B2FE-4056-8DE5-BBB1EA4366C3}" destId="{47EDAEC5-E264-4E1E-AE84-580997308DBE}" srcOrd="0" destOrd="0" presId="urn:microsoft.com/office/officeart/2005/8/layout/vList4"/>
    <dgm:cxn modelId="{F663AE8D-D755-4CDE-BB8D-6E110E57D27D}" type="presParOf" srcId="{24B3C234-B2FE-4056-8DE5-BBB1EA4366C3}" destId="{6A880A83-8E8E-4A04-A48B-F0ECEA692D69}" srcOrd="1" destOrd="0" presId="urn:microsoft.com/office/officeart/2005/8/layout/vList4"/>
    <dgm:cxn modelId="{37B15B6A-A2D5-4CB5-A6B9-96F16EE88728}" type="presParOf" srcId="{24B3C234-B2FE-4056-8DE5-BBB1EA4366C3}" destId="{EFAC8EFB-3AEC-4946-8E68-5064B0B92128}" srcOrd="2" destOrd="0" presId="urn:microsoft.com/office/officeart/2005/8/layout/vList4"/>
    <dgm:cxn modelId="{C1962181-9A3D-4711-81D1-2E5D49282DFF}" type="presParOf" srcId="{5C7692CA-8443-4D08-82B4-2831F4420711}" destId="{F0FF7AAB-7E4E-4D3D-93B3-9BBCFB06F15B}" srcOrd="5" destOrd="0" presId="urn:microsoft.com/office/officeart/2005/8/layout/vList4"/>
    <dgm:cxn modelId="{FC19DC68-61BF-49C9-A16B-8F1E97C16C65}" type="presParOf" srcId="{5C7692CA-8443-4D08-82B4-2831F4420711}" destId="{0D3EFAC4-E042-41D4-B34E-91C7A42B2BDA}" srcOrd="6" destOrd="0" presId="urn:microsoft.com/office/officeart/2005/8/layout/vList4"/>
    <dgm:cxn modelId="{9D9AAF63-0DD2-4DF6-B5FC-DB12A6D43D74}" type="presParOf" srcId="{0D3EFAC4-E042-41D4-B34E-91C7A42B2BDA}" destId="{39C79874-C9D1-44F7-BFC5-48F5E5976D59}" srcOrd="0" destOrd="0" presId="urn:microsoft.com/office/officeart/2005/8/layout/vList4"/>
    <dgm:cxn modelId="{07473CB4-DC1C-4AAC-83CC-D170A0B59494}" type="presParOf" srcId="{0D3EFAC4-E042-41D4-B34E-91C7A42B2BDA}" destId="{13754D38-74F1-4F2F-8589-8335795B8B7E}" srcOrd="1" destOrd="0" presId="urn:microsoft.com/office/officeart/2005/8/layout/vList4"/>
    <dgm:cxn modelId="{D8182B3F-A25E-40F4-A829-1F8EA9816ADA}" type="presParOf" srcId="{0D3EFAC4-E042-41D4-B34E-91C7A42B2BDA}" destId="{EF331CA4-F7D3-47D2-B758-2E25F2530806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B5394F-A398-4EFC-956B-840454BDD52E}">
      <dsp:nvSpPr>
        <dsp:cNvPr id="0" name=""/>
        <dsp:cNvSpPr/>
      </dsp:nvSpPr>
      <dsp:spPr>
        <a:xfrm>
          <a:off x="0" y="0"/>
          <a:ext cx="3534399" cy="805635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rgbClr val="13499A"/>
            </a:gs>
            <a:gs pos="8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16200000" scaled="0"/>
          <a:tileRect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+mn-lt"/>
              <a:ea typeface="+mn-ea"/>
              <a:cs typeface="+mn-cs"/>
            </a:rPr>
            <a:t>L1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100" kern="1200" dirty="0">
              <a:latin typeface="+mn-lt"/>
              <a:ea typeface="+mn-ea"/>
              <a:cs typeface="+mn-cs"/>
            </a:rPr>
            <a:t>Bad </a:t>
          </a:r>
          <a:r>
            <a:rPr lang="en-US" sz="1100" kern="1200" dirty="0">
              <a:latin typeface="+mn-lt"/>
              <a:ea typeface="+mn-ea"/>
              <a:cs typeface="+mn-cs"/>
            </a:rPr>
            <a:t>CRC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100" kern="1200" dirty="0">
              <a:latin typeface="+mn-lt"/>
              <a:ea typeface="+mn-ea"/>
              <a:cs typeface="+mn-cs"/>
            </a:rPr>
            <a:t>Flaky Cable</a:t>
          </a:r>
          <a:endParaRPr lang="en-US" sz="1100" kern="1200" dirty="0">
            <a:latin typeface="+mn-lt"/>
            <a:ea typeface="+mn-ea"/>
            <a:cs typeface="+mn-cs"/>
          </a:endParaRPr>
        </a:p>
      </dsp:txBody>
      <dsp:txXfrm>
        <a:off x="787443" y="0"/>
        <a:ext cx="2746955" cy="805635"/>
      </dsp:txXfrm>
    </dsp:sp>
    <dsp:sp modelId="{179DC616-CA07-4458-A06A-B75EB28092AF}">
      <dsp:nvSpPr>
        <dsp:cNvPr id="0" name=""/>
        <dsp:cNvSpPr/>
      </dsp:nvSpPr>
      <dsp:spPr>
        <a:xfrm>
          <a:off x="80563" y="80563"/>
          <a:ext cx="706879" cy="6445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220A167-7DAD-4D74-9606-5AF214DD52C6}">
      <dsp:nvSpPr>
        <dsp:cNvPr id="0" name=""/>
        <dsp:cNvSpPr/>
      </dsp:nvSpPr>
      <dsp:spPr>
        <a:xfrm>
          <a:off x="0" y="886199"/>
          <a:ext cx="3534399" cy="8056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lumMod val="7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+mn-lt"/>
              <a:ea typeface="+mn-ea"/>
              <a:cs typeface="+mn-cs"/>
            </a:rPr>
            <a:t>L2/L3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>
              <a:latin typeface="+mn-lt"/>
              <a:ea typeface="+mn-ea"/>
              <a:cs typeface="+mn-cs"/>
            </a:rPr>
            <a:t>TTL=0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>
              <a:latin typeface="+mn-lt"/>
              <a:ea typeface="+mn-ea"/>
              <a:cs typeface="+mn-cs"/>
            </a:rPr>
            <a:t>VLAN </a:t>
          </a:r>
          <a:r>
            <a:rPr lang="en-US" altLang="zh-CN" sz="1100" kern="1200" dirty="0">
              <a:latin typeface="+mn-lt"/>
              <a:ea typeface="+mn-ea"/>
              <a:cs typeface="+mn-cs"/>
            </a:rPr>
            <a:t>&amp; MTU check</a:t>
          </a:r>
          <a:endParaRPr lang="en-US" sz="1100" kern="1200" dirty="0">
            <a:latin typeface="+mn-lt"/>
            <a:ea typeface="+mn-ea"/>
            <a:cs typeface="+mn-cs"/>
          </a:endParaRPr>
        </a:p>
      </dsp:txBody>
      <dsp:txXfrm>
        <a:off x="787443" y="886199"/>
        <a:ext cx="2746955" cy="805635"/>
      </dsp:txXfrm>
    </dsp:sp>
    <dsp:sp modelId="{BF196CDD-89A6-4B35-95C7-5167111EFAB1}">
      <dsp:nvSpPr>
        <dsp:cNvPr id="0" name=""/>
        <dsp:cNvSpPr/>
      </dsp:nvSpPr>
      <dsp:spPr>
        <a:xfrm>
          <a:off x="80563" y="966762"/>
          <a:ext cx="706879" cy="6445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9000" r="-29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7EDAEC5-E264-4E1E-AE84-580997308DBE}">
      <dsp:nvSpPr>
        <dsp:cNvPr id="0" name=""/>
        <dsp:cNvSpPr/>
      </dsp:nvSpPr>
      <dsp:spPr>
        <a:xfrm>
          <a:off x="0" y="1772398"/>
          <a:ext cx="3534399" cy="80563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13499A"/>
            </a:gs>
            <a:gs pos="7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162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+mn-lt"/>
              <a:ea typeface="+mn-ea"/>
              <a:cs typeface="+mn-cs"/>
            </a:rPr>
            <a:t>Buffer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>
              <a:latin typeface="+mn-lt"/>
              <a:ea typeface="+mn-ea"/>
              <a:cs typeface="+mn-cs"/>
            </a:rPr>
            <a:t>Incast </a:t>
          </a:r>
          <a:r>
            <a:rPr lang="en-US" altLang="zh-CN" sz="1100" kern="1200" dirty="0">
              <a:latin typeface="+mn-lt"/>
              <a:ea typeface="+mn-ea"/>
              <a:cs typeface="+mn-cs"/>
            </a:rPr>
            <a:t>Streams</a:t>
          </a:r>
          <a:endParaRPr lang="en-US" sz="1100" kern="1200" dirty="0">
            <a:latin typeface="+mn-lt"/>
            <a:ea typeface="+mn-ea"/>
            <a:cs typeface="+mn-cs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>
              <a:latin typeface="+mn-lt"/>
              <a:ea typeface="+mn-ea"/>
              <a:cs typeface="+mn-cs"/>
            </a:rPr>
            <a:t>Rate Limit &amp; Traffic Shape</a:t>
          </a:r>
        </a:p>
      </dsp:txBody>
      <dsp:txXfrm>
        <a:off x="787443" y="1772398"/>
        <a:ext cx="2746955" cy="805635"/>
      </dsp:txXfrm>
    </dsp:sp>
    <dsp:sp modelId="{6A880A83-8E8E-4A04-A48B-F0ECEA692D69}">
      <dsp:nvSpPr>
        <dsp:cNvPr id="0" name=""/>
        <dsp:cNvSpPr/>
      </dsp:nvSpPr>
      <dsp:spPr>
        <a:xfrm>
          <a:off x="80563" y="1852961"/>
          <a:ext cx="706879" cy="6445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9C79874-C9D1-44F7-BFC5-48F5E5976D59}">
      <dsp:nvSpPr>
        <dsp:cNvPr id="0" name=""/>
        <dsp:cNvSpPr/>
      </dsp:nvSpPr>
      <dsp:spPr>
        <a:xfrm>
          <a:off x="0" y="2658597"/>
          <a:ext cx="3534399" cy="805635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13499A"/>
            </a:gs>
            <a:gs pos="7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latin typeface="+mn-lt"/>
              <a:ea typeface="+mn-ea"/>
              <a:cs typeface="+mn-cs"/>
            </a:rPr>
            <a:t>ACLs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1100" kern="1200" dirty="0">
              <a:latin typeface="+mn-lt"/>
              <a:ea typeface="+mn-ea"/>
              <a:cs typeface="+mn-cs"/>
            </a:rPr>
            <a:t>Deny  Based on IP</a:t>
          </a:r>
          <a:endParaRPr lang="en-US" sz="1100" kern="1200" dirty="0">
            <a:latin typeface="+mn-lt"/>
            <a:ea typeface="+mn-ea"/>
            <a:cs typeface="+mn-cs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>
              <a:latin typeface="+mn-lt"/>
              <a:ea typeface="+mn-ea"/>
              <a:cs typeface="+mn-cs"/>
            </a:rPr>
            <a:t>Deny Based on VLAN</a:t>
          </a:r>
        </a:p>
      </dsp:txBody>
      <dsp:txXfrm>
        <a:off x="787443" y="2658597"/>
        <a:ext cx="2746955" cy="805635"/>
      </dsp:txXfrm>
    </dsp:sp>
    <dsp:sp modelId="{13754D38-74F1-4F2F-8589-8335795B8B7E}">
      <dsp:nvSpPr>
        <dsp:cNvPr id="0" name=""/>
        <dsp:cNvSpPr/>
      </dsp:nvSpPr>
      <dsp:spPr>
        <a:xfrm>
          <a:off x="80563" y="2739160"/>
          <a:ext cx="706879" cy="64450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5000" r="-55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22885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2913063" y="0"/>
            <a:ext cx="222885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D6EF7C-DB6C-44B0-819F-EBDF18CDD50C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22885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2913063" y="8685213"/>
            <a:ext cx="222885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496255-F172-47D1-861C-90FD54117FA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046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48935" rtl="0" eaLnBrk="1" latinLnBrk="0" hangingPunct="1">
      <a:defRPr sz="458" kern="1200">
        <a:solidFill>
          <a:schemeClr val="tx1"/>
        </a:solidFill>
        <a:latin typeface="+mn-lt"/>
        <a:ea typeface="+mn-ea"/>
        <a:cs typeface="+mn-cs"/>
      </a:defRPr>
    </a:lvl1pPr>
    <a:lvl2pPr marL="174468" algn="l" defTabSz="348935" rtl="0" eaLnBrk="1" latinLnBrk="0" hangingPunct="1">
      <a:defRPr sz="458" kern="1200">
        <a:solidFill>
          <a:schemeClr val="tx1"/>
        </a:solidFill>
        <a:latin typeface="+mn-lt"/>
        <a:ea typeface="+mn-ea"/>
        <a:cs typeface="+mn-cs"/>
      </a:defRPr>
    </a:lvl2pPr>
    <a:lvl3pPr marL="348935" algn="l" defTabSz="348935" rtl="0" eaLnBrk="1" latinLnBrk="0" hangingPunct="1">
      <a:defRPr sz="458" kern="1200">
        <a:solidFill>
          <a:schemeClr val="tx1"/>
        </a:solidFill>
        <a:latin typeface="+mn-lt"/>
        <a:ea typeface="+mn-ea"/>
        <a:cs typeface="+mn-cs"/>
      </a:defRPr>
    </a:lvl3pPr>
    <a:lvl4pPr marL="523403" algn="l" defTabSz="348935" rtl="0" eaLnBrk="1" latinLnBrk="0" hangingPunct="1">
      <a:defRPr sz="458" kern="1200">
        <a:solidFill>
          <a:schemeClr val="tx1"/>
        </a:solidFill>
        <a:latin typeface="+mn-lt"/>
        <a:ea typeface="+mn-ea"/>
        <a:cs typeface="+mn-cs"/>
      </a:defRPr>
    </a:lvl4pPr>
    <a:lvl5pPr marL="697870" algn="l" defTabSz="348935" rtl="0" eaLnBrk="1" latinLnBrk="0" hangingPunct="1">
      <a:defRPr sz="458" kern="1200">
        <a:solidFill>
          <a:schemeClr val="tx1"/>
        </a:solidFill>
        <a:latin typeface="+mn-lt"/>
        <a:ea typeface="+mn-ea"/>
        <a:cs typeface="+mn-cs"/>
      </a:defRPr>
    </a:lvl5pPr>
    <a:lvl6pPr marL="872338" algn="l" defTabSz="348935" rtl="0" eaLnBrk="1" latinLnBrk="0" hangingPunct="1">
      <a:defRPr sz="458" kern="1200">
        <a:solidFill>
          <a:schemeClr val="tx1"/>
        </a:solidFill>
        <a:latin typeface="+mn-lt"/>
        <a:ea typeface="+mn-ea"/>
        <a:cs typeface="+mn-cs"/>
      </a:defRPr>
    </a:lvl6pPr>
    <a:lvl7pPr marL="1046805" algn="l" defTabSz="348935" rtl="0" eaLnBrk="1" latinLnBrk="0" hangingPunct="1">
      <a:defRPr sz="458" kern="1200">
        <a:solidFill>
          <a:schemeClr val="tx1"/>
        </a:solidFill>
        <a:latin typeface="+mn-lt"/>
        <a:ea typeface="+mn-ea"/>
        <a:cs typeface="+mn-cs"/>
      </a:defRPr>
    </a:lvl7pPr>
    <a:lvl8pPr marL="1221273" algn="l" defTabSz="348935" rtl="0" eaLnBrk="1" latinLnBrk="0" hangingPunct="1">
      <a:defRPr sz="458" kern="1200">
        <a:solidFill>
          <a:schemeClr val="tx1"/>
        </a:solidFill>
        <a:latin typeface="+mn-lt"/>
        <a:ea typeface="+mn-ea"/>
        <a:cs typeface="+mn-cs"/>
      </a:defRPr>
    </a:lvl8pPr>
    <a:lvl9pPr marL="1395740" algn="l" defTabSz="348935" rtl="0" eaLnBrk="1" latinLnBrk="0" hangingPunct="1">
      <a:defRPr sz="458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96255-F172-47D1-861C-90FD54117FA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442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96255-F172-47D1-861C-90FD54117FA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0650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496255-F172-47D1-861C-90FD54117FA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038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900" dirty="0"/>
              <a:t>1</a:t>
            </a:r>
            <a:r>
              <a:rPr kumimoji="1" lang="zh-CN" altLang="en-US" sz="900" dirty="0"/>
              <a:t>、</a:t>
            </a:r>
            <a:r>
              <a:rPr kumimoji="1" lang="en-US" altLang="zh-CN" sz="900" dirty="0"/>
              <a:t>0</a:t>
            </a:r>
            <a:r>
              <a:rPr kumimoji="1" lang="zh-CN" altLang="en-US" sz="900" dirty="0"/>
              <a:t>配置上线方式：</a:t>
            </a:r>
            <a:r>
              <a:rPr kumimoji="1" lang="en-US" altLang="zh-CN" sz="900" dirty="0"/>
              <a:t>EDP</a:t>
            </a:r>
            <a:r>
              <a:rPr kumimoji="1" lang="zh-CN" altLang="en-US" sz="900" dirty="0"/>
              <a:t>开局、</a:t>
            </a:r>
            <a:r>
              <a:rPr kumimoji="1" lang="en-US" altLang="zh-CN" sz="900" dirty="0"/>
              <a:t>U</a:t>
            </a:r>
            <a:r>
              <a:rPr kumimoji="1" lang="zh-CN" altLang="en-US" sz="900" dirty="0"/>
              <a:t>盘开局、邮件开局、</a:t>
            </a:r>
            <a:r>
              <a:rPr kumimoji="1" lang="en-US" altLang="zh-CN" sz="900" dirty="0"/>
              <a:t>DHCP</a:t>
            </a:r>
            <a:r>
              <a:rPr kumimoji="1" lang="zh-CN" altLang="en-US" sz="900" dirty="0"/>
              <a:t>开局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69D456-48FA-4046-8FE8-640E8040D7E5}" type="slidenum">
              <a:rPr kumimoji="1" lang="zh-CN" altLang="en-US" smtClean="0"/>
              <a:t>74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25207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9CCEF-BB2E-4865-AD31-3205AC3EFDD3}" type="slidenum">
              <a:rPr lang="zh-CN" altLang="en-US" smtClean="0"/>
              <a:t>79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7193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9CCEF-BB2E-4865-AD31-3205AC3EFDD3}" type="slidenum">
              <a:rPr lang="zh-CN" altLang="en-US" smtClean="0"/>
              <a:t>81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7921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9CCEF-BB2E-4865-AD31-3205AC3EFDD3}" type="slidenum">
              <a:rPr lang="zh-CN" altLang="en-US" smtClean="0"/>
              <a:t>82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267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9CCEF-BB2E-4865-AD31-3205AC3EFDD3}" type="slidenum">
              <a:rPr lang="zh-CN" altLang="en-US" smtClean="0"/>
              <a:t>83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8449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AF081F-42C2-42EA-9B7E-0EEEB31F70F3}" type="slidenum">
              <a:rPr lang="zh-CN" altLang="en-US" smtClean="0"/>
              <a:t>91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2651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46C11-CFFF-4BD1-9893-86A214D177BB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8C3C7-D402-4DD4-8E34-44B41D0D5F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5912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9F8775-10DF-4929-9B4B-243EA1748A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982" y="273194"/>
            <a:ext cx="7886036" cy="99450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pic>
        <p:nvPicPr>
          <p:cNvPr id="4" name="image 301">
            <a:extLst>
              <a:ext uri="{FF2B5EF4-FFF2-40B4-BE49-F238E27FC236}">
                <a16:creationId xmlns:a16="http://schemas.microsoft.com/office/drawing/2014/main" id="{382227AF-FDBB-45DB-A0FF-2933F90EAA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image 101">
            <a:extLst>
              <a:ext uri="{FF2B5EF4-FFF2-40B4-BE49-F238E27FC236}">
                <a16:creationId xmlns:a16="http://schemas.microsoft.com/office/drawing/2014/main" id="{8F83F69E-425E-4653-8241-7B77A7EABB0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8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082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23292" y="0"/>
            <a:ext cx="9120708" cy="5143500"/>
          </a:xfrm>
          <a:prstGeom prst="rect">
            <a:avLst/>
          </a:prstGeom>
          <a:solidFill>
            <a:srgbClr val="E6E6E6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ea typeface="思源黑体 CN Normal" panose="020B0400000000000000" pitchFamily="34" charset="-122"/>
            </a:endParaRPr>
          </a:p>
        </p:txBody>
      </p:sp>
      <p:sp>
        <p:nvSpPr>
          <p:cNvPr id="7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491662" y="191362"/>
            <a:ext cx="5472014" cy="50405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tx2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pPr lvl="0"/>
            <a:r>
              <a:rPr lang="zh-CN" altLang="en-US" dirty="0"/>
              <a:t>在此输入标题（微软雅黑，</a:t>
            </a:r>
            <a:r>
              <a:rPr lang="en-US" altLang="zh-CN" dirty="0"/>
              <a:t>24</a:t>
            </a:r>
            <a:r>
              <a:rPr lang="zh-CN" altLang="en-US" dirty="0"/>
              <a:t>号）</a:t>
            </a:r>
          </a:p>
        </p:txBody>
      </p:sp>
      <p:sp>
        <p:nvSpPr>
          <p:cNvPr id="8" name="椭圆 7"/>
          <p:cNvSpPr/>
          <p:nvPr userDrawn="1"/>
        </p:nvSpPr>
        <p:spPr>
          <a:xfrm rot="959945">
            <a:off x="241817" y="182226"/>
            <a:ext cx="499689" cy="522331"/>
          </a:xfrm>
          <a:prstGeom prst="ellipse">
            <a:avLst/>
          </a:prstGeom>
          <a:blipFill dpi="0" rotWithShape="1">
            <a:blip r:embed="rId2">
              <a:alphaModFix amt="2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>
              <a:ea typeface="思源黑体 CN Normal" panose="020B04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51872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659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页">
    <p:bg>
      <p:bgPr>
        <a:solidFill>
          <a:srgbClr val="3F3C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1">
            <a:extLst>
              <a:ext uri="{FF2B5EF4-FFF2-40B4-BE49-F238E27FC236}">
                <a16:creationId xmlns:a16="http://schemas.microsoft.com/office/drawing/2014/main" id="{47B5A268-4270-4122-9C09-441C4A201C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20273" y="123479"/>
            <a:ext cx="1584176" cy="1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9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203380">
                  <a:alpha val="80000"/>
                  <a:lumMod val="25000"/>
                </a:srgbClr>
              </a:gs>
              <a:gs pos="100000">
                <a:schemeClr val="tx1">
                  <a:alpha val="70000"/>
                </a:schemeClr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1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84596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203380">
                  <a:alpha val="80000"/>
                  <a:lumMod val="25000"/>
                </a:srgbClr>
              </a:gs>
              <a:gs pos="100000">
                <a:schemeClr val="tx1">
                  <a:alpha val="70000"/>
                </a:schemeClr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1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平行四边形 3"/>
          <p:cNvSpPr/>
          <p:nvPr userDrawn="1"/>
        </p:nvSpPr>
        <p:spPr>
          <a:xfrm>
            <a:off x="306370" y="269529"/>
            <a:ext cx="811273" cy="235679"/>
          </a:xfrm>
          <a:prstGeom prst="parallelogram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形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9248" y="311531"/>
            <a:ext cx="565516" cy="132839"/>
          </a:xfrm>
          <a:prstGeom prst="rect">
            <a:avLst/>
          </a:prstGeom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090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46C11-CFFF-4BD1-9893-86A214D177BB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8C3C7-D402-4DD4-8E34-44B41D0D5F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1341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46C11-CFFF-4BD1-9893-86A214D177BB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8C3C7-D402-4DD4-8E34-44B41D0D5F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0085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46C11-CFFF-4BD1-9893-86A214D177BB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8C3C7-D402-4DD4-8E34-44B41D0D5F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60376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46C11-CFFF-4BD1-9893-86A214D177BB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8C3C7-D402-4DD4-8E34-44B41D0D5F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8667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3CB9F-0C32-41F6-9967-3ACB90B58A49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2288C-529D-4C45-B805-22519A0757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95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46C11-CFFF-4BD1-9893-86A214D177BB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8C3C7-D402-4DD4-8E34-44B41D0D5F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00271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3CB9F-0C32-41F6-9967-3ACB90B58A49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B2288C-529D-4C45-B805-22519A0757D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588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46C11-CFFF-4BD1-9893-86A214D177BB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8C3C7-D402-4DD4-8E34-44B41D0D5F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58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46C11-CFFF-4BD1-9893-86A214D177BB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8C3C7-D402-4DD4-8E34-44B41D0D5F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9588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46C11-CFFF-4BD1-9893-86A214D177BB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8C3C7-D402-4DD4-8E34-44B41D0D5F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44268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46C11-CFFF-4BD1-9893-86A214D177BB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8C3C7-D402-4DD4-8E34-44B41D0D5F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75106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46C11-CFFF-4BD1-9893-86A214D177BB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8C3C7-D402-4DD4-8E34-44B41D0D5F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92678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01">
            <a:extLst>
              <a:ext uri="{FF2B5EF4-FFF2-40B4-BE49-F238E27FC236}">
                <a16:creationId xmlns:a16="http://schemas.microsoft.com/office/drawing/2014/main" id="{C5B52D5C-4892-4EE2-9584-F4EF8B3D30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118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</p:spPr>
        <p:txBody>
          <a:bodyPr/>
          <a:lstStyle/>
          <a:p>
            <a:fld id="{61A573E5-566C-445B-9933-058F8F46B489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9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0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1F761760-1B15-4F4B-865D-55AC77D1CE5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1" name="Picture 2" descr="G:\设计工作\2019年\3-4月\2019.4.8 营销物料包\PPT模板\PPT模板-演讲版本-0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950"/>
            <a:ext cx="9144000" cy="5145088"/>
          </a:xfrm>
          <a:prstGeom prst="rect">
            <a:avLst/>
          </a:prstGeom>
          <a:noFill/>
        </p:spPr>
      </p:pic>
      <p:sp>
        <p:nvSpPr>
          <p:cNvPr id="12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7524" y="123478"/>
            <a:ext cx="5472014" cy="504056"/>
          </a:xfrm>
        </p:spPr>
        <p:txBody>
          <a:bodyPr>
            <a:normAutofit/>
          </a:bodyPr>
          <a:lstStyle>
            <a:lvl1pPr marL="0" indent="0">
              <a:buNone/>
              <a:defRPr sz="1800" b="0" spc="3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在此输入标题（微软雅黑，</a:t>
            </a:r>
            <a:r>
              <a:rPr lang="en-US" altLang="zh-CN" dirty="0"/>
              <a:t>24</a:t>
            </a:r>
            <a:r>
              <a:rPr lang="zh-CN" altLang="en-US" dirty="0"/>
              <a:t>号）</a:t>
            </a:r>
          </a:p>
        </p:txBody>
      </p:sp>
      <p:sp>
        <p:nvSpPr>
          <p:cNvPr id="4" name="文本占位符 15"/>
          <p:cNvSpPr>
            <a:spLocks noGrp="1"/>
          </p:cNvSpPr>
          <p:nvPr userDrawn="1"/>
        </p:nvSpPr>
        <p:spPr>
          <a:xfrm>
            <a:off x="539115" y="2355532"/>
            <a:ext cx="8065770" cy="43243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130" baseline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 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251520" y="161189"/>
            <a:ext cx="72008" cy="288032"/>
          </a:xfrm>
          <a:prstGeom prst="rect">
            <a:avLst/>
          </a:prstGeom>
          <a:solidFill>
            <a:srgbClr val="1F37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652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203380">
                  <a:alpha val="80000"/>
                  <a:lumMod val="25000"/>
                </a:srgbClr>
              </a:gs>
              <a:gs pos="100000">
                <a:schemeClr val="tx1">
                  <a:alpha val="70000"/>
                </a:schemeClr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1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平行四边形 7"/>
          <p:cNvSpPr/>
          <p:nvPr userDrawn="1"/>
        </p:nvSpPr>
        <p:spPr>
          <a:xfrm>
            <a:off x="306370" y="269529"/>
            <a:ext cx="811273" cy="235679"/>
          </a:xfrm>
          <a:prstGeom prst="parallelogram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形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9248" y="311531"/>
            <a:ext cx="565516" cy="132839"/>
          </a:xfrm>
          <a:prstGeom prst="rect">
            <a:avLst/>
          </a:prstGeom>
          <a:effectLst>
            <a:outerShdw blurRad="25400" dist="127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220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203380">
                  <a:alpha val="80000"/>
                  <a:lumMod val="25000"/>
                </a:srgbClr>
              </a:gs>
              <a:gs pos="100000">
                <a:schemeClr val="tx1">
                  <a:alpha val="70000"/>
                </a:schemeClr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1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8593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01">
            <a:extLst>
              <a:ext uri="{FF2B5EF4-FFF2-40B4-BE49-F238E27FC236}">
                <a16:creationId xmlns:a16="http://schemas.microsoft.com/office/drawing/2014/main" id="{C5B52D5C-4892-4EE2-9584-F4EF8B3D305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84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rgbClr val="203380">
                  <a:alpha val="80000"/>
                  <a:lumMod val="25000"/>
                </a:srgbClr>
              </a:gs>
              <a:gs pos="100000">
                <a:schemeClr val="tx1">
                  <a:alpha val="70000"/>
                </a:schemeClr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515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9651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47" y="2"/>
            <a:ext cx="9130707" cy="5143500"/>
          </a:xfrm>
          <a:custGeom>
            <a:avLst/>
            <a:gdLst>
              <a:gd name="connsiteX0" fmla="*/ 0 w 13084176"/>
              <a:gd name="connsiteY0" fmla="*/ 0 h 4932363"/>
              <a:gd name="connsiteX1" fmla="*/ 13084176 w 13084176"/>
              <a:gd name="connsiteY1" fmla="*/ 0 h 4932363"/>
              <a:gd name="connsiteX2" fmla="*/ 13084176 w 13084176"/>
              <a:gd name="connsiteY2" fmla="*/ 4932363 h 4932363"/>
              <a:gd name="connsiteX3" fmla="*/ 0 w 13084176"/>
              <a:gd name="connsiteY3" fmla="*/ 4932363 h 4932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84176" h="4932363">
                <a:moveTo>
                  <a:pt x="0" y="0"/>
                </a:moveTo>
                <a:lnTo>
                  <a:pt x="13084176" y="0"/>
                </a:lnTo>
                <a:lnTo>
                  <a:pt x="13084176" y="4932363"/>
                </a:lnTo>
                <a:lnTo>
                  <a:pt x="0" y="4932363"/>
                </a:lnTo>
                <a:close/>
              </a:path>
            </a:pathLst>
          </a:custGeom>
        </p:spPr>
      </p:pic>
      <p:sp>
        <p:nvSpPr>
          <p:cNvPr id="12" name="矩形 11"/>
          <p:cNvSpPr/>
          <p:nvPr userDrawn="1"/>
        </p:nvSpPr>
        <p:spPr>
          <a:xfrm>
            <a:off x="1" y="1"/>
            <a:ext cx="9144000" cy="5143500"/>
          </a:xfrm>
          <a:prstGeom prst="rect">
            <a:avLst/>
          </a:prstGeom>
          <a:solidFill>
            <a:srgbClr val="11111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868" dirty="0"/>
          </a:p>
        </p:txBody>
      </p:sp>
      <p:sp>
        <p:nvSpPr>
          <p:cNvPr id="14" name="矩形 13"/>
          <p:cNvSpPr>
            <a:spLocks noChangeAspect="1"/>
          </p:cNvSpPr>
          <p:nvPr userDrawn="1"/>
        </p:nvSpPr>
        <p:spPr>
          <a:xfrm>
            <a:off x="3391" y="0"/>
            <a:ext cx="9140610" cy="417237"/>
          </a:xfrm>
          <a:prstGeom prst="rect">
            <a:avLst/>
          </a:prstGeom>
          <a:gradFill>
            <a:gsLst>
              <a:gs pos="0">
                <a:srgbClr val="01CD97">
                  <a:alpha val="0"/>
                </a:srgbClr>
              </a:gs>
              <a:gs pos="100000">
                <a:srgbClr val="01CD97">
                  <a:alpha val="20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15245"/>
            <a:endParaRPr lang="zh-CN" altLang="en-US" sz="1211" dirty="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031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" y="0"/>
            <a:ext cx="9141836" cy="51435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tx1">
                  <a:alpha val="4100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67"/>
          </a:p>
        </p:txBody>
      </p:sp>
    </p:spTree>
    <p:extLst>
      <p:ext uri="{BB962C8B-B14F-4D97-AF65-F5344CB8AC3E}">
        <p14:creationId xmlns:p14="http://schemas.microsoft.com/office/powerpoint/2010/main" val="90797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G:\设计工作\2019年\3-4月\2019.4.8 营销物料包\PPT模板\演讲目录2 (2).jpg">
            <a:extLst>
              <a:ext uri="{FF2B5EF4-FFF2-40B4-BE49-F238E27FC236}">
                <a16:creationId xmlns:a16="http://schemas.microsoft.com/office/drawing/2014/main" id="{CF1AE4B3-C38F-3343-936E-14CC059BD6C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46C11-CFFF-4BD1-9893-86A214D177BB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8C3C7-D402-4DD4-8E34-44B41D0D5F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3544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9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650" r:id="rId10"/>
    <p:sldLayoutId id="2147483663" r:id="rId11"/>
    <p:sldLayoutId id="2147483665" r:id="rId12"/>
    <p:sldLayoutId id="2147483667" r:id="rId13"/>
    <p:sldLayoutId id="2147483670" r:id="rId14"/>
    <p:sldLayoutId id="2147483705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46C11-CFFF-4BD1-9893-86A214D177BB}" type="datetimeFigureOut">
              <a:rPr lang="zh-CN" altLang="en-US" smtClean="0"/>
              <a:t>2023/9/14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8C3C7-D402-4DD4-8E34-44B41D0D5FB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0023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77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4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8.xml"/><Relationship Id="rId6" Type="http://schemas.microsoft.com/office/2007/relationships/hdphoto" Target="../media/hdphoto5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8.xml"/><Relationship Id="rId6" Type="http://schemas.microsoft.com/office/2007/relationships/hdphoto" Target="../media/hdphoto5.wdp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svg"/><Relationship Id="rId7" Type="http://schemas.openxmlformats.org/officeDocument/2006/relationships/image" Target="../media/image62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svg"/><Relationship Id="rId7" Type="http://schemas.openxmlformats.org/officeDocument/2006/relationships/image" Target="../media/image60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9.png"/><Relationship Id="rId5" Type="http://schemas.openxmlformats.org/officeDocument/2006/relationships/image" Target="../media/image62.svg"/><Relationship Id="rId4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7.gif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9.png"/><Relationship Id="rId11" Type="http://schemas.openxmlformats.org/officeDocument/2006/relationships/image" Target="../media/image74.jpe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hyperlink" Target="http://thrillingdaysofyesteryear.blogspot.com/2010/08/mayberry-mondays-14-new-couple-in-town.html" TargetMode="External"/><Relationship Id="rId9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48.png"/><Relationship Id="rId7" Type="http://schemas.openxmlformats.org/officeDocument/2006/relationships/image" Target="../media/image8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microsoft.com/office/2007/relationships/hdphoto" Target="../media/hdphoto5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microsoft.com/office/2007/relationships/hdphoto" Target="../media/hdphoto5.wdp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2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99.png"/><Relationship Id="rId4" Type="http://schemas.openxmlformats.org/officeDocument/2006/relationships/image" Target="../media/image9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99.png"/><Relationship Id="rId4" Type="http://schemas.openxmlformats.org/officeDocument/2006/relationships/image" Target="../media/image9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01.png"/><Relationship Id="rId4" Type="http://schemas.openxmlformats.org/officeDocument/2006/relationships/image" Target="../media/image9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91.png"/><Relationship Id="rId7" Type="http://schemas.openxmlformats.org/officeDocument/2006/relationships/image" Target="../media/image105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1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8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emf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8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31.png"/><Relationship Id="rId7" Type="http://schemas.openxmlformats.org/officeDocument/2006/relationships/image" Target="../media/image133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32.png"/><Relationship Id="rId5" Type="http://schemas.openxmlformats.org/officeDocument/2006/relationships/image" Target="../media/image100.png"/><Relationship Id="rId4" Type="http://schemas.openxmlformats.org/officeDocument/2006/relationships/image" Target="../media/image122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39.png"/><Relationship Id="rId11" Type="http://schemas.openxmlformats.org/officeDocument/2006/relationships/image" Target="../media/image144.png"/><Relationship Id="rId5" Type="http://schemas.openxmlformats.org/officeDocument/2006/relationships/image" Target="../media/image138.png"/><Relationship Id="rId10" Type="http://schemas.openxmlformats.org/officeDocument/2006/relationships/image" Target="../media/image143.png"/><Relationship Id="rId4" Type="http://schemas.openxmlformats.org/officeDocument/2006/relationships/image" Target="../media/image137.png"/><Relationship Id="rId9" Type="http://schemas.openxmlformats.org/officeDocument/2006/relationships/image" Target="../media/image14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8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49.emf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63.JP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2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70.JP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171.png"/><Relationship Id="rId7" Type="http://schemas.openxmlformats.org/officeDocument/2006/relationships/image" Target="../media/image175.png"/><Relationship Id="rId12" Type="http://schemas.openxmlformats.org/officeDocument/2006/relationships/image" Target="../media/image18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4.png"/><Relationship Id="rId11" Type="http://schemas.openxmlformats.org/officeDocument/2006/relationships/image" Target="../media/image179.png"/><Relationship Id="rId5" Type="http://schemas.openxmlformats.org/officeDocument/2006/relationships/image" Target="../media/image173.png"/><Relationship Id="rId10" Type="http://schemas.openxmlformats.org/officeDocument/2006/relationships/image" Target="../media/image178.png"/><Relationship Id="rId4" Type="http://schemas.openxmlformats.org/officeDocument/2006/relationships/image" Target="../media/image172.png"/><Relationship Id="rId9" Type="http://schemas.openxmlformats.org/officeDocument/2006/relationships/image" Target="../media/image17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83.pn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28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Relationship Id="rId4" Type="http://schemas.microsoft.com/office/2007/relationships/hdphoto" Target="../media/hdphoto1.wdp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9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9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02.png"/><Relationship Id="rId4" Type="http://schemas.openxmlformats.org/officeDocument/2006/relationships/image" Target="../media/image20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2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09.jpeg"/><Relationship Id="rId5" Type="http://schemas.openxmlformats.org/officeDocument/2006/relationships/image" Target="../media/image208.png"/><Relationship Id="rId4" Type="http://schemas.openxmlformats.org/officeDocument/2006/relationships/image" Target="../media/image207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8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18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20.png"/><Relationship Id="rId4" Type="http://schemas.microsoft.com/office/2007/relationships/hdphoto" Target="../media/hdphoto8.wdp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8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age 10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2" name="Object 102"/>
          <p:cNvSpPr txBox="1"/>
          <p:nvPr/>
        </p:nvSpPr>
        <p:spPr>
          <a:xfrm>
            <a:off x="1801336" y="4784540"/>
            <a:ext cx="2101800" cy="228600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l">
              <a:lnSpc>
                <a:spcPct val="100000"/>
              </a:lnSpc>
            </a:pPr>
            <a:endParaRPr lang="zh-CN" altLang="en-US" sz="208" dirty="0">
              <a:solidFill>
                <a:schemeClr val="bg1"/>
              </a:solidFill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6934618" y="327636"/>
            <a:ext cx="1950168" cy="442913"/>
          </a:xfrm>
          <a:prstGeom prst="rect">
            <a:avLst/>
          </a:prstGeom>
        </p:spPr>
        <p:txBody>
          <a:bodyPr vert="horz" rtlCol="0" anchor="t" anchorCtr="0">
            <a:noAutofit/>
          </a:bodyPr>
          <a:lstStyle/>
          <a:p>
            <a:pPr algn="r">
              <a:lnSpc>
                <a:spcPct val="110833"/>
              </a:lnSpc>
            </a:pPr>
            <a:r>
              <a:rPr lang="en-US" altLang="zh-CN" sz="700" spc="145" dirty="0">
                <a:solidFill>
                  <a:schemeClr val="bg1"/>
                </a:solidFill>
                <a:latin typeface="OPPOSans-B"/>
                <a:ea typeface="OPPOSans-B"/>
              </a:rPr>
              <a:t>MAIPU</a:t>
            </a:r>
          </a:p>
          <a:p>
            <a:pPr algn="r">
              <a:lnSpc>
                <a:spcPct val="110833"/>
              </a:lnSpc>
            </a:pPr>
            <a:r>
              <a:rPr lang="en-US" altLang="zh-CN" sz="600" cap="all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  <a:cs typeface="Arial" panose="020B0604020202020204" pitchFamily="34" charset="0"/>
              </a:rPr>
              <a:t>INFORMATION TECHNOLOGY APPLICATION INNOVATION</a:t>
            </a:r>
            <a:endParaRPr lang="zh-CN" altLang="en-US" sz="600" dirty="0">
              <a:solidFill>
                <a:schemeClr val="bg1"/>
              </a:solidFill>
              <a:latin typeface="微软雅黑 Light" panose="020B0502040204020203" pitchFamily="34" charset="-122"/>
              <a:ea typeface="微软雅黑 Light" panose="020B0502040204020203" pitchFamily="34" charset="-122"/>
              <a:cs typeface="Arial" panose="020B0604020202020204" pitchFamily="34" charset="0"/>
            </a:endParaRPr>
          </a:p>
        </p:txBody>
      </p:sp>
      <p:pic>
        <p:nvPicPr>
          <p:cNvPr id="104" name="image 10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91561" y="356213"/>
            <a:ext cx="23708" cy="4143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026F27B-63C4-482C-A63F-D9D41E7EB9E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737" y="4454191"/>
            <a:ext cx="2855573" cy="19189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0D528E76-D749-238F-32EC-A8B153ADC3E3}"/>
              </a:ext>
            </a:extLst>
          </p:cNvPr>
          <p:cNvSpPr txBox="1"/>
          <p:nvPr/>
        </p:nvSpPr>
        <p:spPr>
          <a:xfrm>
            <a:off x="0" y="1718570"/>
            <a:ext cx="9144000" cy="576262"/>
          </a:xfrm>
          <a:prstGeom prst="rect">
            <a:avLst/>
          </a:prstGeom>
          <a:noFill/>
          <a:effectLst/>
        </p:spPr>
        <p:txBody>
          <a:bodyPr wrap="square" lIns="16777" tIns="8389" rIns="16777" bIns="8389" rtlCol="0">
            <a:spAutoFit/>
          </a:bodyPr>
          <a:lstStyle>
            <a:lvl1pPr>
              <a:lnSpc>
                <a:spcPct val="125000"/>
              </a:lnSpc>
              <a:defRPr sz="3600" b="1">
                <a:solidFill>
                  <a:schemeClr val="bg1"/>
                </a:solidFill>
                <a:latin typeface="思源黑体 CN Normal" panose="02010600030101010101" charset="-122"/>
                <a:ea typeface="思源黑体 CN Normal" panose="02010600030101010101" charset="-122"/>
              </a:defRPr>
            </a:lvl1pPr>
          </a:lstStyle>
          <a:p>
            <a:pPr algn="ctr"/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迈普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数字智能化</a:t>
            </a:r>
            <a:r>
              <a:rPr lang="zh-CN" altLang="en-US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解决方案</a:t>
            </a:r>
          </a:p>
        </p:txBody>
      </p:sp>
    </p:spTree>
    <p:extLst>
      <p:ext uri="{BB962C8B-B14F-4D97-AF65-F5344CB8AC3E}">
        <p14:creationId xmlns:p14="http://schemas.microsoft.com/office/powerpoint/2010/main" val="290989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1F1F0705-19B1-58C9-50F8-EC7C46400C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524" y="68886"/>
            <a:ext cx="5472014" cy="50405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银行整体网络架构详解</a:t>
            </a: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FB547138-9321-A566-0926-AB2707992088}"/>
              </a:ext>
            </a:extLst>
          </p:cNvPr>
          <p:cNvGrpSpPr/>
          <p:nvPr/>
        </p:nvGrpSpPr>
        <p:grpSpPr>
          <a:xfrm>
            <a:off x="6685335" y="32868"/>
            <a:ext cx="1350150" cy="2290446"/>
            <a:chOff x="6327195" y="0"/>
            <a:chExt cx="1350150" cy="2290446"/>
          </a:xfrm>
          <a:solidFill>
            <a:srgbClr val="DCE0B8"/>
          </a:solidFill>
        </p:grpSpPr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C8880984-328A-D828-ABCE-606BAA74D2F1}"/>
                </a:ext>
              </a:extLst>
            </p:cNvPr>
            <p:cNvSpPr/>
            <p:nvPr/>
          </p:nvSpPr>
          <p:spPr bwMode="auto">
            <a:xfrm>
              <a:off x="6975267" y="0"/>
              <a:ext cx="54006" cy="229044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solidFill>
                <a:schemeClr val="bg1"/>
              </a:solidFill>
            </a:ln>
            <a:effectLst>
              <a:outerShdw blurRad="215900" dist="177800" dir="7200000" sx="102000" sy="102000" algn="tl" rotWithShape="0">
                <a:schemeClr val="tx1">
                  <a:lumMod val="95000"/>
                  <a:lumOff val="5000"/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sz="4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6" name="Freeform: Shape 15">
              <a:extLst>
                <a:ext uri="{FF2B5EF4-FFF2-40B4-BE49-F238E27FC236}">
                  <a16:creationId xmlns:a16="http://schemas.microsoft.com/office/drawing/2014/main" id="{02352307-F9F1-7049-8FB7-C3C810A89E12}"/>
                </a:ext>
              </a:extLst>
            </p:cNvPr>
            <p:cNvSpPr/>
            <p:nvPr/>
          </p:nvSpPr>
          <p:spPr bwMode="auto">
            <a:xfrm>
              <a:off x="6327195" y="1453353"/>
              <a:ext cx="1350150" cy="837093"/>
            </a:xfrm>
            <a:custGeom>
              <a:avLst/>
              <a:gdLst>
                <a:gd name="connsiteX0" fmla="*/ 900100 w 1800200"/>
                <a:gd name="connsiteY0" fmla="*/ 0 h 1116124"/>
                <a:gd name="connsiteX1" fmla="*/ 1800200 w 1800200"/>
                <a:gd name="connsiteY1" fmla="*/ 900100 h 1116124"/>
                <a:gd name="connsiteX2" fmla="*/ 1781913 w 1800200"/>
                <a:gd name="connsiteY2" fmla="*/ 1081502 h 1116124"/>
                <a:gd name="connsiteX3" fmla="*/ 1773011 w 1800200"/>
                <a:gd name="connsiteY3" fmla="*/ 1116124 h 1116124"/>
                <a:gd name="connsiteX4" fmla="*/ 27190 w 1800200"/>
                <a:gd name="connsiteY4" fmla="*/ 1116124 h 1116124"/>
                <a:gd name="connsiteX5" fmla="*/ 18287 w 1800200"/>
                <a:gd name="connsiteY5" fmla="*/ 1081502 h 1116124"/>
                <a:gd name="connsiteX6" fmla="*/ 0 w 1800200"/>
                <a:gd name="connsiteY6" fmla="*/ 900100 h 1116124"/>
                <a:gd name="connsiteX7" fmla="*/ 900100 w 1800200"/>
                <a:gd name="connsiteY7" fmla="*/ 0 h 111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0200" h="1116124">
                  <a:moveTo>
                    <a:pt x="900100" y="0"/>
                  </a:moveTo>
                  <a:cubicBezTo>
                    <a:pt x="1397212" y="0"/>
                    <a:pt x="1800200" y="402988"/>
                    <a:pt x="1800200" y="900100"/>
                  </a:cubicBezTo>
                  <a:cubicBezTo>
                    <a:pt x="1800200" y="962239"/>
                    <a:pt x="1793903" y="1022907"/>
                    <a:pt x="1781913" y="1081502"/>
                  </a:cubicBezTo>
                  <a:lnTo>
                    <a:pt x="1773011" y="1116124"/>
                  </a:lnTo>
                  <a:lnTo>
                    <a:pt x="27190" y="1116124"/>
                  </a:lnTo>
                  <a:lnTo>
                    <a:pt x="18287" y="1081502"/>
                  </a:lnTo>
                  <a:cubicBezTo>
                    <a:pt x="6297" y="1022907"/>
                    <a:pt x="0" y="962239"/>
                    <a:pt x="0" y="900100"/>
                  </a:cubicBezTo>
                  <a:cubicBezTo>
                    <a:pt x="0" y="402988"/>
                    <a:pt x="402988" y="0"/>
                    <a:pt x="9001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solidFill>
                <a:schemeClr val="bg1"/>
              </a:solidFill>
            </a:ln>
            <a:effectLst>
              <a:outerShdw blurRad="215900" dist="177800" dir="7200000" sx="102000" sy="102000" algn="tl" rotWithShape="0">
                <a:schemeClr val="tx1">
                  <a:lumMod val="95000"/>
                  <a:lumOff val="5000"/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sz="4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D44CAEA6-65D0-DEBD-44DC-4ED4CB8FA10A}"/>
              </a:ext>
            </a:extLst>
          </p:cNvPr>
          <p:cNvGrpSpPr/>
          <p:nvPr/>
        </p:nvGrpSpPr>
        <p:grpSpPr>
          <a:xfrm>
            <a:off x="2023472" y="2711977"/>
            <a:ext cx="3322574" cy="468262"/>
            <a:chOff x="1665330" y="1804155"/>
            <a:chExt cx="3322574" cy="468262"/>
          </a:xfrm>
        </p:grpSpPr>
        <p:sp>
          <p:nvSpPr>
            <p:cNvPr id="53" name="Oval 23">
              <a:extLst>
                <a:ext uri="{FF2B5EF4-FFF2-40B4-BE49-F238E27FC236}">
                  <a16:creationId xmlns:a16="http://schemas.microsoft.com/office/drawing/2014/main" id="{68556997-90A4-D2CD-9EB6-ABBCDEC25C73}"/>
                </a:ext>
              </a:extLst>
            </p:cNvPr>
            <p:cNvSpPr/>
            <p:nvPr/>
          </p:nvSpPr>
          <p:spPr>
            <a:xfrm>
              <a:off x="1665330" y="1804155"/>
              <a:ext cx="468262" cy="46826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solidFill>
                <a:schemeClr val="bg1"/>
              </a:solidFill>
            </a:ln>
            <a:effectLst>
              <a:outerShdw blurRad="215900" dist="177800" dir="7200000" sx="102000" sy="102000" algn="tl" rotWithShape="0">
                <a:schemeClr val="tx1">
                  <a:lumMod val="95000"/>
                  <a:lumOff val="5000"/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2</a:t>
              </a:r>
            </a:p>
          </p:txBody>
        </p:sp>
        <p:grpSp>
          <p:nvGrpSpPr>
            <p:cNvPr id="54" name="Group 24">
              <a:extLst>
                <a:ext uri="{FF2B5EF4-FFF2-40B4-BE49-F238E27FC236}">
                  <a16:creationId xmlns:a16="http://schemas.microsoft.com/office/drawing/2014/main" id="{A686C5EC-8F2F-537A-46C2-2019228677BA}"/>
                </a:ext>
              </a:extLst>
            </p:cNvPr>
            <p:cNvGrpSpPr/>
            <p:nvPr/>
          </p:nvGrpSpPr>
          <p:grpSpPr>
            <a:xfrm>
              <a:off x="2015974" y="1827074"/>
              <a:ext cx="2971930" cy="422424"/>
              <a:chOff x="6444107" y="1469392"/>
              <a:chExt cx="4232109" cy="563232"/>
            </a:xfrm>
          </p:grpSpPr>
          <p:sp>
            <p:nvSpPr>
              <p:cNvPr id="55" name="TextBox 29">
                <a:extLst>
                  <a:ext uri="{FF2B5EF4-FFF2-40B4-BE49-F238E27FC236}">
                    <a16:creationId xmlns:a16="http://schemas.microsoft.com/office/drawing/2014/main" id="{C21B7107-A80B-78F4-65D7-D0111D721BD6}"/>
                  </a:ext>
                </a:extLst>
              </p:cNvPr>
              <p:cNvSpPr txBox="1"/>
              <p:nvPr/>
            </p:nvSpPr>
            <p:spPr>
              <a:xfrm>
                <a:off x="6444107" y="1469392"/>
                <a:ext cx="4232109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fontScale="32500" lnSpcReduction="20000"/>
              </a:bodyPr>
              <a:lstStyle/>
              <a:p>
                <a:r>
                  <a:rPr lang="zh-CN" altLang="en-US" sz="4400" b="1" dirty="0">
                    <a:solidFill>
                      <a:srgbClr val="1F3783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Times New Roman" panose="02020603050405020304" pitchFamily="18" charset="0"/>
                  </a:rPr>
                  <a:t>各级分行网络架构概述</a:t>
                </a:r>
              </a:p>
            </p:txBody>
          </p:sp>
          <p:sp>
            <p:nvSpPr>
              <p:cNvPr id="56" name="TextBox 30">
                <a:extLst>
                  <a:ext uri="{FF2B5EF4-FFF2-40B4-BE49-F238E27FC236}">
                    <a16:creationId xmlns:a16="http://schemas.microsoft.com/office/drawing/2014/main" id="{95C6051D-E6CD-0002-73EE-CE6422E7824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44107" y="1712256"/>
                <a:ext cx="4232109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 dirty="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设计原理</a:t>
                </a:r>
              </a:p>
            </p:txBody>
          </p:sp>
        </p:grp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9E6F25C6-1F9D-481B-149D-7A4F9981CEAF}"/>
              </a:ext>
            </a:extLst>
          </p:cNvPr>
          <p:cNvGrpSpPr/>
          <p:nvPr/>
        </p:nvGrpSpPr>
        <p:grpSpPr>
          <a:xfrm>
            <a:off x="2023472" y="1560231"/>
            <a:ext cx="3322572" cy="468262"/>
            <a:chOff x="1665332" y="1145223"/>
            <a:chExt cx="3322572" cy="468262"/>
          </a:xfrm>
        </p:grpSpPr>
        <p:sp>
          <p:nvSpPr>
            <p:cNvPr id="58" name="Oval 25">
              <a:extLst>
                <a:ext uri="{FF2B5EF4-FFF2-40B4-BE49-F238E27FC236}">
                  <a16:creationId xmlns:a16="http://schemas.microsoft.com/office/drawing/2014/main" id="{E3D73C40-3EE9-7D08-DDEF-00FCA043759D}"/>
                </a:ext>
              </a:extLst>
            </p:cNvPr>
            <p:cNvSpPr/>
            <p:nvPr/>
          </p:nvSpPr>
          <p:spPr>
            <a:xfrm>
              <a:off x="1665332" y="1145223"/>
              <a:ext cx="468262" cy="46826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solidFill>
                <a:schemeClr val="bg1"/>
              </a:solidFill>
            </a:ln>
            <a:effectLst>
              <a:outerShdw blurRad="215900" dist="177800" dir="7200000" sx="102000" sy="102000" algn="tl" rotWithShape="0">
                <a:schemeClr val="tx1">
                  <a:lumMod val="95000"/>
                  <a:lumOff val="5000"/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1</a:t>
              </a:r>
            </a:p>
          </p:txBody>
        </p:sp>
        <p:grpSp>
          <p:nvGrpSpPr>
            <p:cNvPr id="59" name="Group 26">
              <a:extLst>
                <a:ext uri="{FF2B5EF4-FFF2-40B4-BE49-F238E27FC236}">
                  <a16:creationId xmlns:a16="http://schemas.microsoft.com/office/drawing/2014/main" id="{3C495A7E-BF60-12B8-904E-69D0CBE8BA5D}"/>
                </a:ext>
              </a:extLst>
            </p:cNvPr>
            <p:cNvGrpSpPr/>
            <p:nvPr/>
          </p:nvGrpSpPr>
          <p:grpSpPr>
            <a:xfrm>
              <a:off x="2015974" y="1168142"/>
              <a:ext cx="2971930" cy="422424"/>
              <a:chOff x="6444107" y="1469392"/>
              <a:chExt cx="4232109" cy="563232"/>
            </a:xfrm>
          </p:grpSpPr>
          <p:sp>
            <p:nvSpPr>
              <p:cNvPr id="60" name="TextBox 27">
                <a:extLst>
                  <a:ext uri="{FF2B5EF4-FFF2-40B4-BE49-F238E27FC236}">
                    <a16:creationId xmlns:a16="http://schemas.microsoft.com/office/drawing/2014/main" id="{38C15A5E-0EB5-1ADF-90A8-60DAE86C1437}"/>
                  </a:ext>
                </a:extLst>
              </p:cNvPr>
              <p:cNvSpPr txBox="1"/>
              <p:nvPr/>
            </p:nvSpPr>
            <p:spPr>
              <a:xfrm>
                <a:off x="6444107" y="1469392"/>
                <a:ext cx="4232109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fontScale="32500" lnSpcReduction="20000"/>
              </a:bodyPr>
              <a:lstStyle>
                <a:lvl1pPr>
                  <a:defRPr sz="4400" b="1">
                    <a:solidFill>
                      <a:srgbClr val="1F3783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Times New Roman" panose="02020603050405020304" pitchFamily="18" charset="0"/>
                  </a:defRPr>
                </a:lvl1pPr>
              </a:lstStyle>
              <a:p>
                <a:r>
                  <a:rPr lang="zh-CN" altLang="en-US" dirty="0">
                    <a:sym typeface="+mn-lt"/>
                  </a:rPr>
                  <a:t>两地三中心架构概述</a:t>
                </a:r>
              </a:p>
            </p:txBody>
          </p:sp>
          <p:sp>
            <p:nvSpPr>
              <p:cNvPr id="61" name="TextBox 28">
                <a:extLst>
                  <a:ext uri="{FF2B5EF4-FFF2-40B4-BE49-F238E27FC236}">
                    <a16:creationId xmlns:a16="http://schemas.microsoft.com/office/drawing/2014/main" id="{793A5082-5BF1-CD5B-7175-65671194AE5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44107" y="1712256"/>
                <a:ext cx="4232109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 dirty="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设计背景，架构优势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2232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A9C98FF1-FA8B-63C3-1E36-DBB712D6F0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524" y="75710"/>
            <a:ext cx="8638112" cy="50405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两地三中心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金融数据有“三窟”：生产中心，同城灾备中心，异地中心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84F29A2-B197-0EF6-98B6-AA03BE83B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688" y="1009933"/>
            <a:ext cx="4829035" cy="376400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1807A6C-4AFE-A3DD-310F-FD4DCB853B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9356" y="2315558"/>
            <a:ext cx="2123505" cy="246839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998BC43-CD3F-8342-33B1-8ED66FA62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24" y="2456162"/>
            <a:ext cx="1455479" cy="260032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F50DFD77-B53A-4442-724E-CD424D492D25}"/>
              </a:ext>
            </a:extLst>
          </p:cNvPr>
          <p:cNvSpPr txBox="1"/>
          <p:nvPr/>
        </p:nvSpPr>
        <p:spPr>
          <a:xfrm>
            <a:off x="5418887" y="1009933"/>
            <a:ext cx="3216696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rgbClr val="FF0000"/>
                </a:solidFill>
                <a:latin typeface="+mn-ea"/>
              </a:rPr>
              <a:t>概述</a:t>
            </a:r>
            <a:endParaRPr lang="en-US" altLang="zh-CN" sz="1400" b="1" dirty="0">
              <a:solidFill>
                <a:srgbClr val="FF0000"/>
              </a:solidFill>
              <a:latin typeface="+mn-ea"/>
            </a:endParaRPr>
          </a:p>
          <a:p>
            <a:r>
              <a:rPr lang="zh-CN" altLang="en-US" sz="1400" dirty="0">
                <a:latin typeface="+mn-ea"/>
              </a:rPr>
              <a:t>两地三中心容灾解决方案中的“两地三中心”一般指的是一个生产中心、一个同城灾难备份中心、一个异地灾难备份中心。生产中心的数据同步地复制到同城灾难备份中心，同时，生产中心的数据异步地复制到异地灾难备份中心。 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EB1884A-5AEC-D4A7-FCE6-2C58861780C4}"/>
              </a:ext>
            </a:extLst>
          </p:cNvPr>
          <p:cNvSpPr txBox="1"/>
          <p:nvPr/>
        </p:nvSpPr>
        <p:spPr>
          <a:xfrm>
            <a:off x="5418887" y="2857258"/>
            <a:ext cx="3216696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1400" b="1">
                <a:solidFill>
                  <a:srgbClr val="FF0000"/>
                </a:solidFill>
                <a:latin typeface="+mn-ea"/>
              </a:defRPr>
            </a:lvl1pPr>
          </a:lstStyle>
          <a:p>
            <a:r>
              <a:rPr lang="zh-CN" altLang="en-US" dirty="0"/>
              <a:t>方案实现原理</a:t>
            </a:r>
            <a:endParaRPr lang="en-US" altLang="zh-CN" dirty="0"/>
          </a:p>
          <a:p>
            <a:r>
              <a:rPr lang="zh-CN" altLang="en-US" b="0" dirty="0">
                <a:solidFill>
                  <a:schemeClr val="tx1"/>
                </a:solidFill>
              </a:rPr>
              <a:t>同城灾备中心通常具备与生产中心等同业务处理能力，应用可在不丢失数据的情况下切换到同城灾备中心运行，保持业务连续运行。在生产中心和同城容灾中心同时不可用时，可在异地的容灾中心实现业务的恢复，保持业务连续性。 </a:t>
            </a:r>
          </a:p>
        </p:txBody>
      </p:sp>
    </p:spTree>
    <p:extLst>
      <p:ext uri="{BB962C8B-B14F-4D97-AF65-F5344CB8AC3E}">
        <p14:creationId xmlns:p14="http://schemas.microsoft.com/office/powerpoint/2010/main" val="67407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51077C8-1ABC-6E3B-C555-E68C75936F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524" y="75710"/>
            <a:ext cx="6795664" cy="50405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两地三中心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总行数据中心分区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6B57FB9-9C53-9F21-E148-92B9440FD884}"/>
              </a:ext>
            </a:extLst>
          </p:cNvPr>
          <p:cNvSpPr txBox="1"/>
          <p:nvPr/>
        </p:nvSpPr>
        <p:spPr>
          <a:xfrm>
            <a:off x="4995079" y="971312"/>
            <a:ext cx="388279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1400" b="1">
                <a:solidFill>
                  <a:srgbClr val="FF0000"/>
                </a:solidFill>
                <a:latin typeface="+mn-ea"/>
              </a:defRPr>
            </a:lvl1pPr>
          </a:lstStyle>
          <a:p>
            <a:endParaRPr lang="zh-CN" altLang="en-US" dirty="0">
              <a:solidFill>
                <a:schemeClr val="tx1"/>
              </a:solidFill>
            </a:endParaRPr>
          </a:p>
          <a:p>
            <a:r>
              <a:rPr lang="zh-CN" altLang="en-US" dirty="0">
                <a:solidFill>
                  <a:schemeClr val="tx1"/>
                </a:solidFill>
              </a:rPr>
              <a:t>核心交换区：用于高速连接各功能区</a:t>
            </a:r>
            <a:endParaRPr lang="en-US" altLang="zh-CN" dirty="0">
              <a:solidFill>
                <a:schemeClr val="tx1"/>
              </a:solidFill>
            </a:endParaRPr>
          </a:p>
          <a:p>
            <a:r>
              <a:rPr lang="en-US" altLang="zh-CN" dirty="0">
                <a:solidFill>
                  <a:schemeClr val="tx1"/>
                </a:solidFill>
              </a:rPr>
              <a:t>       </a:t>
            </a:r>
            <a:r>
              <a:rPr lang="zh-CN" altLang="en-US" dirty="0">
                <a:solidFill>
                  <a:schemeClr val="tx1"/>
                </a:solidFill>
              </a:rPr>
              <a:t>业务区：用于部署各类服务器</a:t>
            </a:r>
            <a:endParaRPr lang="en-US" altLang="zh-CN" dirty="0">
              <a:solidFill>
                <a:schemeClr val="tx1"/>
              </a:solidFill>
            </a:endParaRPr>
          </a:p>
          <a:p>
            <a:r>
              <a:rPr lang="zh-CN" altLang="en-US" dirty="0">
                <a:solidFill>
                  <a:schemeClr val="tx1"/>
                </a:solidFill>
              </a:rPr>
              <a:t>开发测试区：用于</a:t>
            </a:r>
            <a:r>
              <a:rPr lang="zh-CN" altLang="en-US" dirty="0">
                <a:solidFill>
                  <a:schemeClr val="tx1"/>
                </a:solidFill>
                <a:effectLst/>
              </a:rPr>
              <a:t>业务系统上线前的开发测试 </a:t>
            </a:r>
          </a:p>
          <a:p>
            <a:r>
              <a:rPr lang="zh-CN" altLang="en-US" dirty="0">
                <a:solidFill>
                  <a:schemeClr val="tx1"/>
                </a:solidFill>
                <a:effectLst/>
              </a:rPr>
              <a:t>    互联网区：用于部署互联网业务 </a:t>
            </a:r>
          </a:p>
          <a:p>
            <a:r>
              <a:rPr lang="zh-CN" altLang="en-US" dirty="0">
                <a:solidFill>
                  <a:schemeClr val="tx1"/>
                </a:solidFill>
                <a:effectLst/>
              </a:rPr>
              <a:t>    外联网区：用于部署与第三方外联机构业务 </a:t>
            </a:r>
          </a:p>
          <a:p>
            <a:r>
              <a:rPr lang="zh-CN" altLang="en-US" dirty="0">
                <a:solidFill>
                  <a:schemeClr val="tx1"/>
                </a:solidFill>
                <a:effectLst/>
              </a:rPr>
              <a:t>    广域网区：用于与内部分支机构互联</a:t>
            </a:r>
          </a:p>
          <a:p>
            <a:r>
              <a:rPr lang="zh-CN" altLang="en-US" dirty="0">
                <a:solidFill>
                  <a:schemeClr val="tx1"/>
                </a:solidFill>
                <a:effectLst/>
              </a:rPr>
              <a:t>    管理网区：用于数据中心内部网络管理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A216512-2C49-3438-3898-5B9F51DFC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57" y="971312"/>
            <a:ext cx="4333163" cy="304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07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460CFC52-FCB2-7E42-16F5-A4748EAAA4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523" y="75710"/>
            <a:ext cx="5717491" cy="50405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各级分行网络架构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各级分行网络架构（常见）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613F284-5A3C-F0EC-BA58-20459CBCB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523" y="696036"/>
            <a:ext cx="6026886" cy="299051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60BE9A5-3BED-8C70-87E8-06E340FBA590}"/>
              </a:ext>
            </a:extLst>
          </p:cNvPr>
          <p:cNvSpPr txBox="1"/>
          <p:nvPr/>
        </p:nvSpPr>
        <p:spPr>
          <a:xfrm>
            <a:off x="6396295" y="1283353"/>
            <a:ext cx="254206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1400" b="1">
                <a:solidFill>
                  <a:srgbClr val="FF0000"/>
                </a:solidFill>
                <a:latin typeface="+mn-ea"/>
              </a:defRPr>
            </a:lvl1pPr>
          </a:lstStyle>
          <a:p>
            <a:r>
              <a:rPr lang="zh-CN" altLang="en-US" dirty="0"/>
              <a:t>分行架构分析：</a:t>
            </a:r>
          </a:p>
          <a:p>
            <a:r>
              <a:rPr lang="zh-CN" altLang="en-US" b="0" dirty="0">
                <a:solidFill>
                  <a:schemeClr val="tx1"/>
                </a:solidFill>
              </a:rPr>
              <a:t>二级分行上联路由器直接连接灾备，通过</a:t>
            </a:r>
            <a:r>
              <a:rPr lang="en-US" altLang="zh-CN" b="0" dirty="0" err="1">
                <a:solidFill>
                  <a:schemeClr val="tx1"/>
                </a:solidFill>
              </a:rPr>
              <a:t>BGPcommunity</a:t>
            </a:r>
            <a:r>
              <a:rPr lang="zh-CN" altLang="en-US" b="0" dirty="0">
                <a:solidFill>
                  <a:schemeClr val="tx1"/>
                </a:solidFill>
              </a:rPr>
              <a:t>时增加</a:t>
            </a:r>
            <a:r>
              <a:rPr lang="en-US" altLang="zh-CN" b="0" dirty="0">
                <a:solidFill>
                  <a:schemeClr val="tx1"/>
                </a:solidFill>
              </a:rPr>
              <a:t>cost</a:t>
            </a:r>
            <a:r>
              <a:rPr lang="zh-CN" altLang="en-US" b="0" dirty="0">
                <a:solidFill>
                  <a:schemeClr val="tx1"/>
                </a:solidFill>
              </a:rPr>
              <a:t>来实现分流和冗余。</a:t>
            </a:r>
          </a:p>
          <a:p>
            <a:endParaRPr lang="zh-CN" altLang="en-US" b="0" dirty="0">
              <a:solidFill>
                <a:schemeClr val="tx1"/>
              </a:solidFill>
            </a:endParaRPr>
          </a:p>
          <a:p>
            <a:r>
              <a:rPr lang="zh-CN" altLang="en-US" b="0" dirty="0">
                <a:solidFill>
                  <a:schemeClr val="tx1"/>
                </a:solidFill>
              </a:rPr>
              <a:t>然后通过</a:t>
            </a:r>
            <a:r>
              <a:rPr lang="en-US" altLang="zh-CN" b="0" dirty="0" err="1">
                <a:solidFill>
                  <a:schemeClr val="tx1"/>
                </a:solidFill>
              </a:rPr>
              <a:t>OSPF+prefix-list</a:t>
            </a:r>
            <a:r>
              <a:rPr lang="zh-CN" altLang="en-US" b="0" dirty="0">
                <a:solidFill>
                  <a:schemeClr val="tx1"/>
                </a:solidFill>
              </a:rPr>
              <a:t>引入静态路由时增加</a:t>
            </a:r>
            <a:r>
              <a:rPr lang="en-US" altLang="zh-CN" b="0" dirty="0">
                <a:solidFill>
                  <a:schemeClr val="tx1"/>
                </a:solidFill>
              </a:rPr>
              <a:t>cost</a:t>
            </a:r>
            <a:r>
              <a:rPr lang="zh-CN" altLang="en-US" b="0" dirty="0">
                <a:solidFill>
                  <a:schemeClr val="tx1"/>
                </a:solidFill>
              </a:rPr>
              <a:t>来实现分流来引回主中心</a:t>
            </a:r>
          </a:p>
        </p:txBody>
      </p:sp>
    </p:spTree>
    <p:extLst>
      <p:ext uri="{BB962C8B-B14F-4D97-AF65-F5344CB8AC3E}">
        <p14:creationId xmlns:p14="http://schemas.microsoft.com/office/powerpoint/2010/main" val="451677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3">
            <a:extLst>
              <a:ext uri="{FF2B5EF4-FFF2-40B4-BE49-F238E27FC236}">
                <a16:creationId xmlns:a16="http://schemas.microsoft.com/office/drawing/2014/main" id="{99E287B4-8677-8C0B-2473-CCAFBCEAC1EE}"/>
              </a:ext>
            </a:extLst>
          </p:cNvPr>
          <p:cNvSpPr/>
          <p:nvPr/>
        </p:nvSpPr>
        <p:spPr bwMode="auto">
          <a:xfrm>
            <a:off x="2260219" y="2108671"/>
            <a:ext cx="769420" cy="769421"/>
          </a:xfrm>
          <a:prstGeom prst="ellipse">
            <a:avLst/>
          </a:prstGeom>
          <a:solidFill>
            <a:schemeClr val="bg1">
              <a:lumMod val="65000"/>
              <a:alpha val="70000"/>
            </a:schemeClr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4" name="Oval 2">
            <a:extLst>
              <a:ext uri="{FF2B5EF4-FFF2-40B4-BE49-F238E27FC236}">
                <a16:creationId xmlns:a16="http://schemas.microsoft.com/office/drawing/2014/main" id="{5C1BB73B-3B15-DD8E-9B93-202AACE2985F}"/>
              </a:ext>
            </a:extLst>
          </p:cNvPr>
          <p:cNvSpPr/>
          <p:nvPr/>
        </p:nvSpPr>
        <p:spPr bwMode="auto">
          <a:xfrm>
            <a:off x="2352720" y="1356696"/>
            <a:ext cx="932952" cy="932953"/>
          </a:xfrm>
          <a:prstGeom prst="ellipse">
            <a:avLst/>
          </a:prstGeom>
          <a:solidFill>
            <a:schemeClr val="bg1">
              <a:lumMod val="50000"/>
              <a:alpha val="70000"/>
            </a:schemeClr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5" name="Oval 1">
            <a:extLst>
              <a:ext uri="{FF2B5EF4-FFF2-40B4-BE49-F238E27FC236}">
                <a16:creationId xmlns:a16="http://schemas.microsoft.com/office/drawing/2014/main" id="{D7034976-407E-E6F3-1376-38888B7F66BE}"/>
              </a:ext>
            </a:extLst>
          </p:cNvPr>
          <p:cNvSpPr/>
          <p:nvPr/>
        </p:nvSpPr>
        <p:spPr bwMode="auto">
          <a:xfrm>
            <a:off x="2712113" y="1633863"/>
            <a:ext cx="1147117" cy="114711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solidFill>
              <a:schemeClr val="bg1"/>
            </a:solidFill>
          </a:ln>
          <a:effectLst>
            <a:outerShdw blurRad="215900" dist="177800" dir="7200000" sx="102000" sy="102000" algn="tl" rotWithShape="0">
              <a:schemeClr val="tx1">
                <a:lumMod val="95000"/>
                <a:lumOff val="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  <a:cs typeface="+mn-ea"/>
                <a:sym typeface="+mn-lt"/>
              </a:rPr>
              <a:t>03</a:t>
            </a:r>
          </a:p>
        </p:txBody>
      </p:sp>
      <p:sp>
        <p:nvSpPr>
          <p:cNvPr id="6" name="Oval 4">
            <a:extLst>
              <a:ext uri="{FF2B5EF4-FFF2-40B4-BE49-F238E27FC236}">
                <a16:creationId xmlns:a16="http://schemas.microsoft.com/office/drawing/2014/main" id="{98D5F7CD-EF5F-5B3E-E45A-999F49A3301D}"/>
              </a:ext>
            </a:extLst>
          </p:cNvPr>
          <p:cNvSpPr/>
          <p:nvPr/>
        </p:nvSpPr>
        <p:spPr bwMode="auto">
          <a:xfrm>
            <a:off x="3164008" y="2878091"/>
            <a:ext cx="384711" cy="384711"/>
          </a:xfrm>
          <a:prstGeom prst="ellipse">
            <a:avLst/>
          </a:prstGeom>
          <a:solidFill>
            <a:schemeClr val="accent4">
              <a:lumMod val="50000"/>
              <a:alpha val="70000"/>
            </a:schemeClr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864A833C-CE40-D280-BE2F-719198E90589}"/>
              </a:ext>
            </a:extLst>
          </p:cNvPr>
          <p:cNvSpPr/>
          <p:nvPr/>
        </p:nvSpPr>
        <p:spPr bwMode="auto">
          <a:xfrm>
            <a:off x="1986806" y="1971964"/>
            <a:ext cx="273413" cy="273413"/>
          </a:xfrm>
          <a:prstGeom prst="ellipse">
            <a:avLst/>
          </a:prstGeom>
          <a:solidFill>
            <a:schemeClr val="bg1">
              <a:lumMod val="75000"/>
              <a:alpha val="70000"/>
            </a:schemeClr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FE3DA861-EDE4-5D84-FF3E-121D83A453B0}"/>
              </a:ext>
            </a:extLst>
          </p:cNvPr>
          <p:cNvSpPr/>
          <p:nvPr/>
        </p:nvSpPr>
        <p:spPr bwMode="auto">
          <a:xfrm>
            <a:off x="3722523" y="1347614"/>
            <a:ext cx="273413" cy="273413"/>
          </a:xfrm>
          <a:prstGeom prst="ellipse">
            <a:avLst/>
          </a:prstGeom>
          <a:solidFill>
            <a:srgbClr val="002060">
              <a:alpha val="70000"/>
            </a:srgbClr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C3A6CF83-4CCC-41EC-7E53-4176E86ED5A2}"/>
              </a:ext>
            </a:extLst>
          </p:cNvPr>
          <p:cNvSpPr txBox="1"/>
          <p:nvPr/>
        </p:nvSpPr>
        <p:spPr>
          <a:xfrm>
            <a:off x="3728774" y="1881106"/>
            <a:ext cx="4011578" cy="537315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rm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“云”</a:t>
            </a:r>
            <a:r>
              <a:rPr lang="en-US" altLang="zh-CN" sz="2800" dirty="0">
                <a:cs typeface="+mn-ea"/>
                <a:sym typeface="+mn-lt"/>
              </a:rPr>
              <a:t>—</a:t>
            </a:r>
            <a:r>
              <a:rPr lang="zh-CN" altLang="en-US" sz="2800" dirty="0">
                <a:cs typeface="+mn-ea"/>
                <a:sym typeface="+mn-lt"/>
              </a:rPr>
              <a:t>无损以太技术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497832B-124E-C43A-79EF-D99950486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" y="109537"/>
            <a:ext cx="609600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35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应用升级、算力提升、介质变革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B54E805-CFD0-44AB-AEE2-236639F70A3D}"/>
              </a:ext>
            </a:extLst>
          </p:cNvPr>
          <p:cNvSpPr/>
          <p:nvPr/>
        </p:nvSpPr>
        <p:spPr>
          <a:xfrm>
            <a:off x="673662" y="1303256"/>
            <a:ext cx="7627158" cy="2209893"/>
          </a:xfrm>
          <a:prstGeom prst="rect">
            <a:avLst/>
          </a:prstGeom>
          <a:solidFill>
            <a:srgbClr val="34B2E4">
              <a:alpha val="1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1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: 圆角 184">
            <a:extLst>
              <a:ext uri="{FF2B5EF4-FFF2-40B4-BE49-F238E27FC236}">
                <a16:creationId xmlns:a16="http://schemas.microsoft.com/office/drawing/2014/main" id="{AFCC16D8-80C1-409B-8596-BCAF049FEAFB}"/>
              </a:ext>
            </a:extLst>
          </p:cNvPr>
          <p:cNvSpPr/>
          <p:nvPr/>
        </p:nvSpPr>
        <p:spPr>
          <a:xfrm>
            <a:off x="2300708" y="1840522"/>
            <a:ext cx="857512" cy="3107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数字银行</a:t>
            </a:r>
            <a:endParaRPr kumimoji="0" lang="en-US" altLang="zh-CN" sz="1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矩形: 圆角 132">
            <a:extLst>
              <a:ext uri="{FF2B5EF4-FFF2-40B4-BE49-F238E27FC236}">
                <a16:creationId xmlns:a16="http://schemas.microsoft.com/office/drawing/2014/main" id="{26969CCA-D4CC-44E0-857F-72B1CE529789}"/>
              </a:ext>
            </a:extLst>
          </p:cNvPr>
          <p:cNvSpPr/>
          <p:nvPr/>
        </p:nvSpPr>
        <p:spPr>
          <a:xfrm>
            <a:off x="2300708" y="2256841"/>
            <a:ext cx="857512" cy="31071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数字政府</a:t>
            </a:r>
            <a:endParaRPr kumimoji="0" lang="en-US" altLang="zh-CN" sz="1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: 圆角 132">
            <a:extLst>
              <a:ext uri="{FF2B5EF4-FFF2-40B4-BE49-F238E27FC236}">
                <a16:creationId xmlns:a16="http://schemas.microsoft.com/office/drawing/2014/main" id="{44489481-2826-4C6E-80A3-356B24395B3F}"/>
              </a:ext>
            </a:extLst>
          </p:cNvPr>
          <p:cNvSpPr/>
          <p:nvPr/>
        </p:nvSpPr>
        <p:spPr>
          <a:xfrm>
            <a:off x="2300708" y="2673596"/>
            <a:ext cx="857512" cy="33820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高端制造</a:t>
            </a:r>
            <a:endParaRPr kumimoji="0" lang="en-US" altLang="zh-CN" sz="1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A46E435-677A-41B2-BEF1-1736DF2C6CBF}"/>
              </a:ext>
            </a:extLst>
          </p:cNvPr>
          <p:cNvGrpSpPr/>
          <p:nvPr/>
        </p:nvGrpSpPr>
        <p:grpSpPr>
          <a:xfrm>
            <a:off x="7165964" y="1767470"/>
            <a:ext cx="782509" cy="839898"/>
            <a:chOff x="7639054" y="2811086"/>
            <a:chExt cx="808329" cy="856516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6E63F5A0-4DE5-4F66-BCA6-0091D1093758}"/>
                </a:ext>
              </a:extLst>
            </p:cNvPr>
            <p:cNvSpPr/>
            <p:nvPr/>
          </p:nvSpPr>
          <p:spPr>
            <a:xfrm>
              <a:off x="7718643" y="2811086"/>
              <a:ext cx="197898" cy="3545"/>
            </a:xfrm>
            <a:custGeom>
              <a:avLst/>
              <a:gdLst>
                <a:gd name="connsiteX0" fmla="*/ 63115 w 197898"/>
                <a:gd name="connsiteY0" fmla="*/ 3545 h 3545"/>
                <a:gd name="connsiteX1" fmla="*/ 98948 w 197898"/>
                <a:gd name="connsiteY1" fmla="*/ 3545 h 3545"/>
                <a:gd name="connsiteX2" fmla="*/ 134781 w 197898"/>
                <a:gd name="connsiteY2" fmla="*/ 3545 h 3545"/>
                <a:gd name="connsiteX3" fmla="*/ 167192 w 197898"/>
                <a:gd name="connsiteY3" fmla="*/ 2363 h 3545"/>
                <a:gd name="connsiteX4" fmla="*/ 197898 w 197898"/>
                <a:gd name="connsiteY4" fmla="*/ 2363 h 3545"/>
                <a:gd name="connsiteX5" fmla="*/ 167192 w 197898"/>
                <a:gd name="connsiteY5" fmla="*/ 1182 h 3545"/>
                <a:gd name="connsiteX6" fmla="*/ 134781 w 197898"/>
                <a:gd name="connsiteY6" fmla="*/ 0 h 3545"/>
                <a:gd name="connsiteX7" fmla="*/ 98948 w 197898"/>
                <a:gd name="connsiteY7" fmla="*/ 0 h 3545"/>
                <a:gd name="connsiteX8" fmla="*/ 63115 w 197898"/>
                <a:gd name="connsiteY8" fmla="*/ 0 h 3545"/>
                <a:gd name="connsiteX9" fmla="*/ 30709 w 197898"/>
                <a:gd name="connsiteY9" fmla="*/ 1182 h 3545"/>
                <a:gd name="connsiteX10" fmla="*/ 0 w 197898"/>
                <a:gd name="connsiteY10" fmla="*/ 2363 h 3545"/>
                <a:gd name="connsiteX11" fmla="*/ 30709 w 197898"/>
                <a:gd name="connsiteY11" fmla="*/ 2363 h 3545"/>
                <a:gd name="connsiteX12" fmla="*/ 63115 w 197898"/>
                <a:gd name="connsiteY12" fmla="*/ 3545 h 3545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  <a:cxn ang="7">
                  <a:pos x="connsiteX7" y="connsiteY7"/>
                </a:cxn>
                <a:cxn ang="8">
                  <a:pos x="connsiteX8" y="connsiteY8"/>
                </a:cxn>
                <a:cxn ang="9">
                  <a:pos x="connsiteX9" y="connsiteY9"/>
                </a:cxn>
                <a:cxn ang="10">
                  <a:pos x="connsiteX10" y="connsiteY10"/>
                </a:cxn>
                <a:cxn ang="11">
                  <a:pos x="connsiteX11" y="connsiteY11"/>
                </a:cxn>
                <a:cxn ang="12">
                  <a:pos x="connsiteX12" y="connsiteY12"/>
                </a:cxn>
              </a:cxnLst>
              <a:rect l="l" t="t" r="r" b="b"/>
              <a:pathLst>
                <a:path w="197898" h="3545">
                  <a:moveTo>
                    <a:pt x="63115" y="3545"/>
                  </a:moveTo>
                  <a:cubicBezTo>
                    <a:pt x="75072" y="3545"/>
                    <a:pt x="87010" y="3545"/>
                    <a:pt x="98948" y="3545"/>
                  </a:cubicBezTo>
                  <a:cubicBezTo>
                    <a:pt x="110888" y="3545"/>
                    <a:pt x="122826" y="3545"/>
                    <a:pt x="134781" y="3545"/>
                  </a:cubicBezTo>
                  <a:cubicBezTo>
                    <a:pt x="146721" y="3545"/>
                    <a:pt x="156955" y="2363"/>
                    <a:pt x="167192" y="2363"/>
                  </a:cubicBezTo>
                  <a:cubicBezTo>
                    <a:pt x="185958" y="2363"/>
                    <a:pt x="197898" y="2363"/>
                    <a:pt x="197898" y="2363"/>
                  </a:cubicBezTo>
                  <a:cubicBezTo>
                    <a:pt x="197898" y="2363"/>
                    <a:pt x="185958" y="1182"/>
                    <a:pt x="167192" y="1182"/>
                  </a:cubicBezTo>
                  <a:cubicBezTo>
                    <a:pt x="156955" y="1182"/>
                    <a:pt x="146721" y="1182"/>
                    <a:pt x="134781" y="0"/>
                  </a:cubicBezTo>
                  <a:cubicBezTo>
                    <a:pt x="122826" y="0"/>
                    <a:pt x="110888" y="0"/>
                    <a:pt x="98948" y="0"/>
                  </a:cubicBezTo>
                  <a:cubicBezTo>
                    <a:pt x="87010" y="0"/>
                    <a:pt x="75072" y="0"/>
                    <a:pt x="63115" y="0"/>
                  </a:cubicBezTo>
                  <a:cubicBezTo>
                    <a:pt x="51177" y="1182"/>
                    <a:pt x="40944" y="1182"/>
                    <a:pt x="30709" y="1182"/>
                  </a:cubicBezTo>
                  <a:cubicBezTo>
                    <a:pt x="11942" y="1182"/>
                    <a:pt x="0" y="2363"/>
                    <a:pt x="0" y="2363"/>
                  </a:cubicBezTo>
                  <a:cubicBezTo>
                    <a:pt x="0" y="2363"/>
                    <a:pt x="11942" y="2363"/>
                    <a:pt x="30709" y="2363"/>
                  </a:cubicBezTo>
                  <a:cubicBezTo>
                    <a:pt x="40944" y="2363"/>
                    <a:pt x="51177" y="3545"/>
                    <a:pt x="63115" y="3545"/>
                  </a:cubicBezTo>
                  <a:close/>
                </a:path>
              </a:pathLst>
            </a:custGeom>
            <a:solidFill>
              <a:srgbClr val="57585D">
                <a:alpha val="100000"/>
              </a:srgbClr>
            </a:solidFill>
            <a:ln w="12700" cap="flat" cmpd="sng" algn="ctr">
              <a:solidFill>
                <a:srgbClr val="FFFFFF">
                  <a:alpha val="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Freeform 3">
              <a:extLst>
                <a:ext uri="{FF2B5EF4-FFF2-40B4-BE49-F238E27FC236}">
                  <a16:creationId xmlns:a16="http://schemas.microsoft.com/office/drawing/2014/main" id="{648CF9EC-EA02-411F-A16F-B4B284CB5EBE}"/>
                </a:ext>
              </a:extLst>
            </p:cNvPr>
            <p:cNvSpPr/>
            <p:nvPr/>
          </p:nvSpPr>
          <p:spPr>
            <a:xfrm>
              <a:off x="7639054" y="3247029"/>
              <a:ext cx="367831" cy="7088"/>
            </a:xfrm>
            <a:custGeom>
              <a:avLst/>
              <a:gdLst>
                <a:gd name="connsiteX0" fmla="*/ 58442 w 367831"/>
                <a:gd name="connsiteY0" fmla="*/ 1772 h 7088"/>
                <a:gd name="connsiteX1" fmla="*/ 15470 w 367831"/>
                <a:gd name="connsiteY1" fmla="*/ 3545 h 7088"/>
                <a:gd name="connsiteX2" fmla="*/ 0 w 367831"/>
                <a:gd name="connsiteY2" fmla="*/ 3545 h 7088"/>
                <a:gd name="connsiteX3" fmla="*/ 15470 w 367831"/>
                <a:gd name="connsiteY3" fmla="*/ 5316 h 7088"/>
                <a:gd name="connsiteX4" fmla="*/ 58442 w 367831"/>
                <a:gd name="connsiteY4" fmla="*/ 5316 h 7088"/>
                <a:gd name="connsiteX5" fmla="*/ 116882 w 367831"/>
                <a:gd name="connsiteY5" fmla="*/ 7088 h 7088"/>
                <a:gd name="connsiteX6" fmla="*/ 183916 w 367831"/>
                <a:gd name="connsiteY6" fmla="*/ 7088 h 7088"/>
                <a:gd name="connsiteX7" fmla="*/ 250957 w 367831"/>
                <a:gd name="connsiteY7" fmla="*/ 7088 h 7088"/>
                <a:gd name="connsiteX8" fmla="*/ 311116 w 367831"/>
                <a:gd name="connsiteY8" fmla="*/ 5316 h 7088"/>
                <a:gd name="connsiteX9" fmla="*/ 352362 w 367831"/>
                <a:gd name="connsiteY9" fmla="*/ 5316 h 7088"/>
                <a:gd name="connsiteX10" fmla="*/ 367831 w 367831"/>
                <a:gd name="connsiteY10" fmla="*/ 3545 h 7088"/>
                <a:gd name="connsiteX11" fmla="*/ 352362 w 367831"/>
                <a:gd name="connsiteY11" fmla="*/ 3545 h 7088"/>
                <a:gd name="connsiteX12" fmla="*/ 311116 w 367831"/>
                <a:gd name="connsiteY12" fmla="*/ 1772 h 7088"/>
                <a:gd name="connsiteX13" fmla="*/ 250957 w 367831"/>
                <a:gd name="connsiteY13" fmla="*/ 0 h 7088"/>
                <a:gd name="connsiteX14" fmla="*/ 183916 w 367831"/>
                <a:gd name="connsiteY14" fmla="*/ 0 h 7088"/>
                <a:gd name="connsiteX15" fmla="*/ 116882 w 367831"/>
                <a:gd name="connsiteY15" fmla="*/ 0 h 7088"/>
                <a:gd name="connsiteX16" fmla="*/ 58442 w 367831"/>
                <a:gd name="connsiteY16" fmla="*/ 1772 h 708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  <a:cxn ang="7">
                  <a:pos x="connsiteX7" y="connsiteY7"/>
                </a:cxn>
                <a:cxn ang="8">
                  <a:pos x="connsiteX8" y="connsiteY8"/>
                </a:cxn>
                <a:cxn ang="9">
                  <a:pos x="connsiteX9" y="connsiteY9"/>
                </a:cxn>
                <a:cxn ang="10">
                  <a:pos x="connsiteX10" y="connsiteY10"/>
                </a:cxn>
                <a:cxn ang="11">
                  <a:pos x="connsiteX11" y="connsiteY11"/>
                </a:cxn>
                <a:cxn ang="12">
                  <a:pos x="connsiteX12" y="connsiteY12"/>
                </a:cxn>
                <a:cxn ang="13">
                  <a:pos x="connsiteX13" y="connsiteY13"/>
                </a:cxn>
                <a:cxn ang="14">
                  <a:pos x="connsiteX14" y="connsiteY14"/>
                </a:cxn>
                <a:cxn ang="15">
                  <a:pos x="connsiteX15" y="connsiteY15"/>
                </a:cxn>
                <a:cxn ang="16">
                  <a:pos x="connsiteX16" y="connsiteY16"/>
                </a:cxn>
              </a:cxnLst>
              <a:rect l="l" t="t" r="r" b="b"/>
              <a:pathLst>
                <a:path w="367831" h="7088">
                  <a:moveTo>
                    <a:pt x="58442" y="1772"/>
                  </a:moveTo>
                  <a:cubicBezTo>
                    <a:pt x="41252" y="1772"/>
                    <a:pt x="25782" y="3545"/>
                    <a:pt x="15470" y="3545"/>
                  </a:cubicBezTo>
                  <a:cubicBezTo>
                    <a:pt x="6877" y="3545"/>
                    <a:pt x="0" y="3545"/>
                    <a:pt x="0" y="3545"/>
                  </a:cubicBezTo>
                  <a:cubicBezTo>
                    <a:pt x="0" y="3545"/>
                    <a:pt x="6877" y="3545"/>
                    <a:pt x="15470" y="5316"/>
                  </a:cubicBezTo>
                  <a:cubicBezTo>
                    <a:pt x="25782" y="5316"/>
                    <a:pt x="41252" y="5316"/>
                    <a:pt x="58442" y="5316"/>
                  </a:cubicBezTo>
                  <a:cubicBezTo>
                    <a:pt x="75630" y="5316"/>
                    <a:pt x="94536" y="7088"/>
                    <a:pt x="116882" y="7088"/>
                  </a:cubicBezTo>
                  <a:cubicBezTo>
                    <a:pt x="137507" y="7088"/>
                    <a:pt x="161563" y="7088"/>
                    <a:pt x="183916" y="7088"/>
                  </a:cubicBezTo>
                  <a:cubicBezTo>
                    <a:pt x="206270" y="7088"/>
                    <a:pt x="230325" y="7088"/>
                    <a:pt x="250957" y="7088"/>
                  </a:cubicBezTo>
                  <a:cubicBezTo>
                    <a:pt x="273293" y="7088"/>
                    <a:pt x="293925" y="5316"/>
                    <a:pt x="311116" y="5316"/>
                  </a:cubicBezTo>
                  <a:cubicBezTo>
                    <a:pt x="328306" y="5316"/>
                    <a:pt x="342055" y="5316"/>
                    <a:pt x="352362" y="5316"/>
                  </a:cubicBezTo>
                  <a:cubicBezTo>
                    <a:pt x="362669" y="3545"/>
                    <a:pt x="367831" y="3545"/>
                    <a:pt x="367831" y="3545"/>
                  </a:cubicBezTo>
                  <a:cubicBezTo>
                    <a:pt x="367831" y="3545"/>
                    <a:pt x="362669" y="3545"/>
                    <a:pt x="352362" y="3545"/>
                  </a:cubicBezTo>
                  <a:cubicBezTo>
                    <a:pt x="342055" y="3545"/>
                    <a:pt x="328306" y="1772"/>
                    <a:pt x="311116" y="1772"/>
                  </a:cubicBezTo>
                  <a:cubicBezTo>
                    <a:pt x="293925" y="1772"/>
                    <a:pt x="273293" y="0"/>
                    <a:pt x="250957" y="0"/>
                  </a:cubicBezTo>
                  <a:cubicBezTo>
                    <a:pt x="230325" y="0"/>
                    <a:pt x="206270" y="0"/>
                    <a:pt x="183916" y="0"/>
                  </a:cubicBezTo>
                  <a:cubicBezTo>
                    <a:pt x="161563" y="0"/>
                    <a:pt x="137507" y="0"/>
                    <a:pt x="116882" y="0"/>
                  </a:cubicBezTo>
                  <a:cubicBezTo>
                    <a:pt x="94536" y="0"/>
                    <a:pt x="75630" y="1772"/>
                    <a:pt x="58442" y="1772"/>
                  </a:cubicBezTo>
                  <a:close/>
                </a:path>
              </a:pathLst>
            </a:custGeom>
            <a:solidFill>
              <a:srgbClr val="57585D">
                <a:alpha val="100000"/>
              </a:srgbClr>
            </a:solidFill>
            <a:ln w="12700" cap="flat" cmpd="sng" algn="ctr">
              <a:solidFill>
                <a:srgbClr val="FFFFFF">
                  <a:alpha val="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AC7A1E57-2288-4E13-8344-8D553C53DFD8}"/>
                </a:ext>
              </a:extLst>
            </p:cNvPr>
            <p:cNvSpPr/>
            <p:nvPr/>
          </p:nvSpPr>
          <p:spPr>
            <a:xfrm>
              <a:off x="7639054" y="3278928"/>
              <a:ext cx="367831" cy="7088"/>
            </a:xfrm>
            <a:custGeom>
              <a:avLst/>
              <a:gdLst>
                <a:gd name="connsiteX0" fmla="*/ 250957 w 367831"/>
                <a:gd name="connsiteY0" fmla="*/ 7088 h 7088"/>
                <a:gd name="connsiteX1" fmla="*/ 311116 w 367831"/>
                <a:gd name="connsiteY1" fmla="*/ 5316 h 7088"/>
                <a:gd name="connsiteX2" fmla="*/ 352362 w 367831"/>
                <a:gd name="connsiteY2" fmla="*/ 5316 h 7088"/>
                <a:gd name="connsiteX3" fmla="*/ 367831 w 367831"/>
                <a:gd name="connsiteY3" fmla="*/ 3543 h 7088"/>
                <a:gd name="connsiteX4" fmla="*/ 352362 w 367831"/>
                <a:gd name="connsiteY4" fmla="*/ 3543 h 7088"/>
                <a:gd name="connsiteX5" fmla="*/ 311116 w 367831"/>
                <a:gd name="connsiteY5" fmla="*/ 1772 h 7088"/>
                <a:gd name="connsiteX6" fmla="*/ 250957 w 367831"/>
                <a:gd name="connsiteY6" fmla="*/ 0 h 7088"/>
                <a:gd name="connsiteX7" fmla="*/ 183916 w 367831"/>
                <a:gd name="connsiteY7" fmla="*/ 0 h 7088"/>
                <a:gd name="connsiteX8" fmla="*/ 116882 w 367831"/>
                <a:gd name="connsiteY8" fmla="*/ 0 h 7088"/>
                <a:gd name="connsiteX9" fmla="*/ 58442 w 367831"/>
                <a:gd name="connsiteY9" fmla="*/ 1772 h 7088"/>
                <a:gd name="connsiteX10" fmla="*/ 15470 w 367831"/>
                <a:gd name="connsiteY10" fmla="*/ 3543 h 7088"/>
                <a:gd name="connsiteX11" fmla="*/ 0 w 367831"/>
                <a:gd name="connsiteY11" fmla="*/ 3543 h 7088"/>
                <a:gd name="connsiteX12" fmla="*/ 15470 w 367831"/>
                <a:gd name="connsiteY12" fmla="*/ 5316 h 7088"/>
                <a:gd name="connsiteX13" fmla="*/ 58442 w 367831"/>
                <a:gd name="connsiteY13" fmla="*/ 5316 h 7088"/>
                <a:gd name="connsiteX14" fmla="*/ 116882 w 367831"/>
                <a:gd name="connsiteY14" fmla="*/ 7088 h 7088"/>
                <a:gd name="connsiteX15" fmla="*/ 183916 w 367831"/>
                <a:gd name="connsiteY15" fmla="*/ 7088 h 7088"/>
                <a:gd name="connsiteX16" fmla="*/ 250957 w 367831"/>
                <a:gd name="connsiteY16" fmla="*/ 7088 h 708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  <a:cxn ang="7">
                  <a:pos x="connsiteX7" y="connsiteY7"/>
                </a:cxn>
                <a:cxn ang="8">
                  <a:pos x="connsiteX8" y="connsiteY8"/>
                </a:cxn>
                <a:cxn ang="9">
                  <a:pos x="connsiteX9" y="connsiteY9"/>
                </a:cxn>
                <a:cxn ang="10">
                  <a:pos x="connsiteX10" y="connsiteY10"/>
                </a:cxn>
                <a:cxn ang="11">
                  <a:pos x="connsiteX11" y="connsiteY11"/>
                </a:cxn>
                <a:cxn ang="12">
                  <a:pos x="connsiteX12" y="connsiteY12"/>
                </a:cxn>
                <a:cxn ang="13">
                  <a:pos x="connsiteX13" y="connsiteY13"/>
                </a:cxn>
                <a:cxn ang="14">
                  <a:pos x="connsiteX14" y="connsiteY14"/>
                </a:cxn>
                <a:cxn ang="15">
                  <a:pos x="connsiteX15" y="connsiteY15"/>
                </a:cxn>
                <a:cxn ang="16">
                  <a:pos x="connsiteX16" y="connsiteY16"/>
                </a:cxn>
              </a:cxnLst>
              <a:rect l="l" t="t" r="r" b="b"/>
              <a:pathLst>
                <a:path w="367831" h="7088">
                  <a:moveTo>
                    <a:pt x="250957" y="7088"/>
                  </a:moveTo>
                  <a:cubicBezTo>
                    <a:pt x="273293" y="7088"/>
                    <a:pt x="293925" y="5316"/>
                    <a:pt x="311116" y="5316"/>
                  </a:cubicBezTo>
                  <a:cubicBezTo>
                    <a:pt x="328306" y="5316"/>
                    <a:pt x="342055" y="5316"/>
                    <a:pt x="352362" y="5316"/>
                  </a:cubicBezTo>
                  <a:cubicBezTo>
                    <a:pt x="362669" y="3543"/>
                    <a:pt x="367831" y="3543"/>
                    <a:pt x="367831" y="3543"/>
                  </a:cubicBezTo>
                  <a:cubicBezTo>
                    <a:pt x="367831" y="3543"/>
                    <a:pt x="362669" y="3543"/>
                    <a:pt x="352362" y="3543"/>
                  </a:cubicBezTo>
                  <a:cubicBezTo>
                    <a:pt x="342055" y="3543"/>
                    <a:pt x="328306" y="1772"/>
                    <a:pt x="311116" y="1772"/>
                  </a:cubicBezTo>
                  <a:cubicBezTo>
                    <a:pt x="293925" y="1772"/>
                    <a:pt x="273293" y="0"/>
                    <a:pt x="250957" y="0"/>
                  </a:cubicBezTo>
                  <a:cubicBezTo>
                    <a:pt x="230325" y="0"/>
                    <a:pt x="206270" y="0"/>
                    <a:pt x="183916" y="0"/>
                  </a:cubicBezTo>
                  <a:cubicBezTo>
                    <a:pt x="161563" y="0"/>
                    <a:pt x="137507" y="0"/>
                    <a:pt x="116882" y="0"/>
                  </a:cubicBezTo>
                  <a:cubicBezTo>
                    <a:pt x="94536" y="0"/>
                    <a:pt x="75630" y="1772"/>
                    <a:pt x="58442" y="1772"/>
                  </a:cubicBezTo>
                  <a:cubicBezTo>
                    <a:pt x="41252" y="1772"/>
                    <a:pt x="25782" y="3543"/>
                    <a:pt x="15470" y="3543"/>
                  </a:cubicBezTo>
                  <a:cubicBezTo>
                    <a:pt x="6877" y="3543"/>
                    <a:pt x="0" y="3543"/>
                    <a:pt x="0" y="3543"/>
                  </a:cubicBezTo>
                  <a:cubicBezTo>
                    <a:pt x="0" y="3543"/>
                    <a:pt x="6877" y="3543"/>
                    <a:pt x="15470" y="5316"/>
                  </a:cubicBezTo>
                  <a:cubicBezTo>
                    <a:pt x="25782" y="5316"/>
                    <a:pt x="41252" y="5316"/>
                    <a:pt x="58442" y="5316"/>
                  </a:cubicBezTo>
                  <a:cubicBezTo>
                    <a:pt x="75630" y="5316"/>
                    <a:pt x="94536" y="7088"/>
                    <a:pt x="116882" y="7088"/>
                  </a:cubicBezTo>
                  <a:cubicBezTo>
                    <a:pt x="137507" y="7088"/>
                    <a:pt x="161563" y="7088"/>
                    <a:pt x="183916" y="7088"/>
                  </a:cubicBezTo>
                  <a:cubicBezTo>
                    <a:pt x="206270" y="7088"/>
                    <a:pt x="230325" y="7088"/>
                    <a:pt x="250957" y="7088"/>
                  </a:cubicBezTo>
                  <a:close/>
                </a:path>
              </a:pathLst>
            </a:custGeom>
            <a:solidFill>
              <a:srgbClr val="57585D">
                <a:alpha val="100000"/>
              </a:srgbClr>
            </a:solidFill>
            <a:ln w="12700" cap="flat" cmpd="sng" algn="ctr">
              <a:solidFill>
                <a:srgbClr val="FFFFFF">
                  <a:alpha val="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507E5E70-0715-4D10-9D9D-F95C43C5EF4B}"/>
                </a:ext>
              </a:extLst>
            </p:cNvPr>
            <p:cNvSpPr/>
            <p:nvPr/>
          </p:nvSpPr>
          <p:spPr>
            <a:xfrm>
              <a:off x="8079552" y="3249117"/>
              <a:ext cx="367831" cy="7088"/>
            </a:xfrm>
            <a:custGeom>
              <a:avLst/>
              <a:gdLst>
                <a:gd name="connsiteX0" fmla="*/ 58442 w 367831"/>
                <a:gd name="connsiteY0" fmla="*/ 1772 h 7088"/>
                <a:gd name="connsiteX1" fmla="*/ 15470 w 367831"/>
                <a:gd name="connsiteY1" fmla="*/ 3545 h 7088"/>
                <a:gd name="connsiteX2" fmla="*/ 0 w 367831"/>
                <a:gd name="connsiteY2" fmla="*/ 3545 h 7088"/>
                <a:gd name="connsiteX3" fmla="*/ 15470 w 367831"/>
                <a:gd name="connsiteY3" fmla="*/ 5316 h 7088"/>
                <a:gd name="connsiteX4" fmla="*/ 58442 w 367831"/>
                <a:gd name="connsiteY4" fmla="*/ 5316 h 7088"/>
                <a:gd name="connsiteX5" fmla="*/ 116882 w 367831"/>
                <a:gd name="connsiteY5" fmla="*/ 7088 h 7088"/>
                <a:gd name="connsiteX6" fmla="*/ 183916 w 367831"/>
                <a:gd name="connsiteY6" fmla="*/ 7088 h 7088"/>
                <a:gd name="connsiteX7" fmla="*/ 250957 w 367831"/>
                <a:gd name="connsiteY7" fmla="*/ 7088 h 7088"/>
                <a:gd name="connsiteX8" fmla="*/ 311116 w 367831"/>
                <a:gd name="connsiteY8" fmla="*/ 5316 h 7088"/>
                <a:gd name="connsiteX9" fmla="*/ 352362 w 367831"/>
                <a:gd name="connsiteY9" fmla="*/ 5316 h 7088"/>
                <a:gd name="connsiteX10" fmla="*/ 367831 w 367831"/>
                <a:gd name="connsiteY10" fmla="*/ 3545 h 7088"/>
                <a:gd name="connsiteX11" fmla="*/ 352362 w 367831"/>
                <a:gd name="connsiteY11" fmla="*/ 3545 h 7088"/>
                <a:gd name="connsiteX12" fmla="*/ 311116 w 367831"/>
                <a:gd name="connsiteY12" fmla="*/ 1772 h 7088"/>
                <a:gd name="connsiteX13" fmla="*/ 250957 w 367831"/>
                <a:gd name="connsiteY13" fmla="*/ 0 h 7088"/>
                <a:gd name="connsiteX14" fmla="*/ 183916 w 367831"/>
                <a:gd name="connsiteY14" fmla="*/ 0 h 7088"/>
                <a:gd name="connsiteX15" fmla="*/ 116882 w 367831"/>
                <a:gd name="connsiteY15" fmla="*/ 0 h 7088"/>
                <a:gd name="connsiteX16" fmla="*/ 58442 w 367831"/>
                <a:gd name="connsiteY16" fmla="*/ 1772 h 708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  <a:cxn ang="7">
                  <a:pos x="connsiteX7" y="connsiteY7"/>
                </a:cxn>
                <a:cxn ang="8">
                  <a:pos x="connsiteX8" y="connsiteY8"/>
                </a:cxn>
                <a:cxn ang="9">
                  <a:pos x="connsiteX9" y="connsiteY9"/>
                </a:cxn>
                <a:cxn ang="10">
                  <a:pos x="connsiteX10" y="connsiteY10"/>
                </a:cxn>
                <a:cxn ang="11">
                  <a:pos x="connsiteX11" y="connsiteY11"/>
                </a:cxn>
                <a:cxn ang="12">
                  <a:pos x="connsiteX12" y="connsiteY12"/>
                </a:cxn>
                <a:cxn ang="13">
                  <a:pos x="connsiteX13" y="connsiteY13"/>
                </a:cxn>
                <a:cxn ang="14">
                  <a:pos x="connsiteX14" y="connsiteY14"/>
                </a:cxn>
                <a:cxn ang="15">
                  <a:pos x="connsiteX15" y="connsiteY15"/>
                </a:cxn>
                <a:cxn ang="16">
                  <a:pos x="connsiteX16" y="connsiteY16"/>
                </a:cxn>
              </a:cxnLst>
              <a:rect l="l" t="t" r="r" b="b"/>
              <a:pathLst>
                <a:path w="367831" h="7088">
                  <a:moveTo>
                    <a:pt x="58442" y="1772"/>
                  </a:moveTo>
                  <a:cubicBezTo>
                    <a:pt x="41252" y="1772"/>
                    <a:pt x="25782" y="3545"/>
                    <a:pt x="15470" y="3545"/>
                  </a:cubicBezTo>
                  <a:cubicBezTo>
                    <a:pt x="6877" y="3545"/>
                    <a:pt x="0" y="3545"/>
                    <a:pt x="0" y="3545"/>
                  </a:cubicBezTo>
                  <a:cubicBezTo>
                    <a:pt x="0" y="3545"/>
                    <a:pt x="6877" y="3545"/>
                    <a:pt x="15470" y="5316"/>
                  </a:cubicBezTo>
                  <a:cubicBezTo>
                    <a:pt x="25782" y="5316"/>
                    <a:pt x="41252" y="5316"/>
                    <a:pt x="58442" y="5316"/>
                  </a:cubicBezTo>
                  <a:cubicBezTo>
                    <a:pt x="75630" y="5316"/>
                    <a:pt x="94536" y="7088"/>
                    <a:pt x="116882" y="7088"/>
                  </a:cubicBezTo>
                  <a:cubicBezTo>
                    <a:pt x="137507" y="7088"/>
                    <a:pt x="161563" y="7088"/>
                    <a:pt x="183916" y="7088"/>
                  </a:cubicBezTo>
                  <a:cubicBezTo>
                    <a:pt x="206270" y="7088"/>
                    <a:pt x="230325" y="7088"/>
                    <a:pt x="250957" y="7088"/>
                  </a:cubicBezTo>
                  <a:cubicBezTo>
                    <a:pt x="273293" y="7088"/>
                    <a:pt x="293925" y="5316"/>
                    <a:pt x="311116" y="5316"/>
                  </a:cubicBezTo>
                  <a:cubicBezTo>
                    <a:pt x="328306" y="5316"/>
                    <a:pt x="342055" y="5316"/>
                    <a:pt x="352362" y="5316"/>
                  </a:cubicBezTo>
                  <a:cubicBezTo>
                    <a:pt x="362669" y="3545"/>
                    <a:pt x="367831" y="3545"/>
                    <a:pt x="367831" y="3545"/>
                  </a:cubicBezTo>
                  <a:cubicBezTo>
                    <a:pt x="367831" y="3545"/>
                    <a:pt x="362669" y="3545"/>
                    <a:pt x="352362" y="3545"/>
                  </a:cubicBezTo>
                  <a:cubicBezTo>
                    <a:pt x="342055" y="3545"/>
                    <a:pt x="328306" y="1772"/>
                    <a:pt x="311116" y="1772"/>
                  </a:cubicBezTo>
                  <a:cubicBezTo>
                    <a:pt x="293925" y="1772"/>
                    <a:pt x="273293" y="0"/>
                    <a:pt x="250957" y="0"/>
                  </a:cubicBezTo>
                  <a:cubicBezTo>
                    <a:pt x="230325" y="0"/>
                    <a:pt x="206270" y="0"/>
                    <a:pt x="183916" y="0"/>
                  </a:cubicBezTo>
                  <a:cubicBezTo>
                    <a:pt x="161563" y="0"/>
                    <a:pt x="137507" y="0"/>
                    <a:pt x="116882" y="0"/>
                  </a:cubicBezTo>
                  <a:cubicBezTo>
                    <a:pt x="94536" y="0"/>
                    <a:pt x="75630" y="1772"/>
                    <a:pt x="58442" y="1772"/>
                  </a:cubicBezTo>
                  <a:close/>
                </a:path>
              </a:pathLst>
            </a:custGeom>
            <a:solidFill>
              <a:srgbClr val="57585D">
                <a:alpha val="100000"/>
              </a:srgbClr>
            </a:solidFill>
            <a:ln w="12700" cap="flat" cmpd="sng" algn="ctr">
              <a:solidFill>
                <a:srgbClr val="FFFFFF">
                  <a:alpha val="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6B42B4D4-748D-475F-898A-C6F63BF30185}"/>
                </a:ext>
              </a:extLst>
            </p:cNvPr>
            <p:cNvSpPr/>
            <p:nvPr/>
          </p:nvSpPr>
          <p:spPr>
            <a:xfrm>
              <a:off x="7670655" y="3660514"/>
              <a:ext cx="367831" cy="7088"/>
            </a:xfrm>
            <a:custGeom>
              <a:avLst/>
              <a:gdLst>
                <a:gd name="connsiteX0" fmla="*/ 58442 w 367831"/>
                <a:gd name="connsiteY0" fmla="*/ 1772 h 7088"/>
                <a:gd name="connsiteX1" fmla="*/ 15470 w 367831"/>
                <a:gd name="connsiteY1" fmla="*/ 3545 h 7088"/>
                <a:gd name="connsiteX2" fmla="*/ 0 w 367831"/>
                <a:gd name="connsiteY2" fmla="*/ 3545 h 7088"/>
                <a:gd name="connsiteX3" fmla="*/ 15470 w 367831"/>
                <a:gd name="connsiteY3" fmla="*/ 5316 h 7088"/>
                <a:gd name="connsiteX4" fmla="*/ 58442 w 367831"/>
                <a:gd name="connsiteY4" fmla="*/ 5316 h 7088"/>
                <a:gd name="connsiteX5" fmla="*/ 116882 w 367831"/>
                <a:gd name="connsiteY5" fmla="*/ 7088 h 7088"/>
                <a:gd name="connsiteX6" fmla="*/ 183916 w 367831"/>
                <a:gd name="connsiteY6" fmla="*/ 7088 h 7088"/>
                <a:gd name="connsiteX7" fmla="*/ 250957 w 367831"/>
                <a:gd name="connsiteY7" fmla="*/ 7088 h 7088"/>
                <a:gd name="connsiteX8" fmla="*/ 311116 w 367831"/>
                <a:gd name="connsiteY8" fmla="*/ 5316 h 7088"/>
                <a:gd name="connsiteX9" fmla="*/ 352362 w 367831"/>
                <a:gd name="connsiteY9" fmla="*/ 5316 h 7088"/>
                <a:gd name="connsiteX10" fmla="*/ 367831 w 367831"/>
                <a:gd name="connsiteY10" fmla="*/ 3545 h 7088"/>
                <a:gd name="connsiteX11" fmla="*/ 352362 w 367831"/>
                <a:gd name="connsiteY11" fmla="*/ 3545 h 7088"/>
                <a:gd name="connsiteX12" fmla="*/ 311116 w 367831"/>
                <a:gd name="connsiteY12" fmla="*/ 1772 h 7088"/>
                <a:gd name="connsiteX13" fmla="*/ 250957 w 367831"/>
                <a:gd name="connsiteY13" fmla="*/ 0 h 7088"/>
                <a:gd name="connsiteX14" fmla="*/ 183916 w 367831"/>
                <a:gd name="connsiteY14" fmla="*/ 0 h 7088"/>
                <a:gd name="connsiteX15" fmla="*/ 116882 w 367831"/>
                <a:gd name="connsiteY15" fmla="*/ 0 h 7088"/>
                <a:gd name="connsiteX16" fmla="*/ 58442 w 367831"/>
                <a:gd name="connsiteY16" fmla="*/ 1772 h 708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  <a:cxn ang="7">
                  <a:pos x="connsiteX7" y="connsiteY7"/>
                </a:cxn>
                <a:cxn ang="8">
                  <a:pos x="connsiteX8" y="connsiteY8"/>
                </a:cxn>
                <a:cxn ang="9">
                  <a:pos x="connsiteX9" y="connsiteY9"/>
                </a:cxn>
                <a:cxn ang="10">
                  <a:pos x="connsiteX10" y="connsiteY10"/>
                </a:cxn>
                <a:cxn ang="11">
                  <a:pos x="connsiteX11" y="connsiteY11"/>
                </a:cxn>
                <a:cxn ang="12">
                  <a:pos x="connsiteX12" y="connsiteY12"/>
                </a:cxn>
                <a:cxn ang="13">
                  <a:pos x="connsiteX13" y="connsiteY13"/>
                </a:cxn>
                <a:cxn ang="14">
                  <a:pos x="connsiteX14" y="connsiteY14"/>
                </a:cxn>
                <a:cxn ang="15">
                  <a:pos x="connsiteX15" y="connsiteY15"/>
                </a:cxn>
                <a:cxn ang="16">
                  <a:pos x="connsiteX16" y="connsiteY16"/>
                </a:cxn>
              </a:cxnLst>
              <a:rect l="l" t="t" r="r" b="b"/>
              <a:pathLst>
                <a:path w="367831" h="7088">
                  <a:moveTo>
                    <a:pt x="58442" y="1772"/>
                  </a:moveTo>
                  <a:cubicBezTo>
                    <a:pt x="41252" y="1772"/>
                    <a:pt x="25782" y="3545"/>
                    <a:pt x="15470" y="3545"/>
                  </a:cubicBezTo>
                  <a:cubicBezTo>
                    <a:pt x="6877" y="3545"/>
                    <a:pt x="0" y="3545"/>
                    <a:pt x="0" y="3545"/>
                  </a:cubicBezTo>
                  <a:cubicBezTo>
                    <a:pt x="0" y="3545"/>
                    <a:pt x="6877" y="3545"/>
                    <a:pt x="15470" y="5316"/>
                  </a:cubicBezTo>
                  <a:cubicBezTo>
                    <a:pt x="25782" y="5316"/>
                    <a:pt x="41252" y="5316"/>
                    <a:pt x="58442" y="5316"/>
                  </a:cubicBezTo>
                  <a:cubicBezTo>
                    <a:pt x="75630" y="5316"/>
                    <a:pt x="94536" y="7088"/>
                    <a:pt x="116882" y="7088"/>
                  </a:cubicBezTo>
                  <a:cubicBezTo>
                    <a:pt x="137507" y="7088"/>
                    <a:pt x="161563" y="7088"/>
                    <a:pt x="183916" y="7088"/>
                  </a:cubicBezTo>
                  <a:cubicBezTo>
                    <a:pt x="206270" y="7088"/>
                    <a:pt x="230325" y="7088"/>
                    <a:pt x="250957" y="7088"/>
                  </a:cubicBezTo>
                  <a:cubicBezTo>
                    <a:pt x="273293" y="7088"/>
                    <a:pt x="293925" y="5316"/>
                    <a:pt x="311116" y="5316"/>
                  </a:cubicBezTo>
                  <a:cubicBezTo>
                    <a:pt x="328306" y="5316"/>
                    <a:pt x="342055" y="5316"/>
                    <a:pt x="352362" y="5316"/>
                  </a:cubicBezTo>
                  <a:cubicBezTo>
                    <a:pt x="362669" y="3545"/>
                    <a:pt x="367831" y="3545"/>
                    <a:pt x="367831" y="3545"/>
                  </a:cubicBezTo>
                  <a:cubicBezTo>
                    <a:pt x="367831" y="3545"/>
                    <a:pt x="362669" y="3545"/>
                    <a:pt x="352362" y="3545"/>
                  </a:cubicBezTo>
                  <a:cubicBezTo>
                    <a:pt x="342055" y="3545"/>
                    <a:pt x="328306" y="1772"/>
                    <a:pt x="311116" y="1772"/>
                  </a:cubicBezTo>
                  <a:cubicBezTo>
                    <a:pt x="293925" y="1772"/>
                    <a:pt x="273293" y="0"/>
                    <a:pt x="250957" y="0"/>
                  </a:cubicBezTo>
                  <a:cubicBezTo>
                    <a:pt x="230325" y="0"/>
                    <a:pt x="206270" y="0"/>
                    <a:pt x="183916" y="0"/>
                  </a:cubicBezTo>
                  <a:cubicBezTo>
                    <a:pt x="161563" y="0"/>
                    <a:pt x="137507" y="0"/>
                    <a:pt x="116882" y="0"/>
                  </a:cubicBezTo>
                  <a:cubicBezTo>
                    <a:pt x="94536" y="0"/>
                    <a:pt x="75630" y="1772"/>
                    <a:pt x="58442" y="1772"/>
                  </a:cubicBezTo>
                  <a:close/>
                </a:path>
              </a:pathLst>
            </a:custGeom>
            <a:solidFill>
              <a:srgbClr val="57585D">
                <a:alpha val="100000"/>
              </a:srgbClr>
            </a:solidFill>
            <a:ln w="12700" cap="flat" cmpd="sng" algn="ctr">
              <a:solidFill>
                <a:srgbClr val="FFFFFF">
                  <a:alpha val="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Freeform 3">
              <a:extLst>
                <a:ext uri="{FF2B5EF4-FFF2-40B4-BE49-F238E27FC236}">
                  <a16:creationId xmlns:a16="http://schemas.microsoft.com/office/drawing/2014/main" id="{E66C19D7-CEE9-422E-AF07-C6F0C2A9B72A}"/>
                </a:ext>
              </a:extLst>
            </p:cNvPr>
            <p:cNvSpPr/>
            <p:nvPr/>
          </p:nvSpPr>
          <p:spPr>
            <a:xfrm>
              <a:off x="8057592" y="3660503"/>
              <a:ext cx="367831" cy="7088"/>
            </a:xfrm>
            <a:custGeom>
              <a:avLst/>
              <a:gdLst>
                <a:gd name="connsiteX0" fmla="*/ 58442 w 367831"/>
                <a:gd name="connsiteY0" fmla="*/ 1772 h 7088"/>
                <a:gd name="connsiteX1" fmla="*/ 15470 w 367831"/>
                <a:gd name="connsiteY1" fmla="*/ 3545 h 7088"/>
                <a:gd name="connsiteX2" fmla="*/ 0 w 367831"/>
                <a:gd name="connsiteY2" fmla="*/ 3545 h 7088"/>
                <a:gd name="connsiteX3" fmla="*/ 15470 w 367831"/>
                <a:gd name="connsiteY3" fmla="*/ 5316 h 7088"/>
                <a:gd name="connsiteX4" fmla="*/ 58442 w 367831"/>
                <a:gd name="connsiteY4" fmla="*/ 5316 h 7088"/>
                <a:gd name="connsiteX5" fmla="*/ 116882 w 367831"/>
                <a:gd name="connsiteY5" fmla="*/ 7088 h 7088"/>
                <a:gd name="connsiteX6" fmla="*/ 183916 w 367831"/>
                <a:gd name="connsiteY6" fmla="*/ 7088 h 7088"/>
                <a:gd name="connsiteX7" fmla="*/ 250957 w 367831"/>
                <a:gd name="connsiteY7" fmla="*/ 7088 h 7088"/>
                <a:gd name="connsiteX8" fmla="*/ 311116 w 367831"/>
                <a:gd name="connsiteY8" fmla="*/ 5316 h 7088"/>
                <a:gd name="connsiteX9" fmla="*/ 352362 w 367831"/>
                <a:gd name="connsiteY9" fmla="*/ 5316 h 7088"/>
                <a:gd name="connsiteX10" fmla="*/ 367831 w 367831"/>
                <a:gd name="connsiteY10" fmla="*/ 3545 h 7088"/>
                <a:gd name="connsiteX11" fmla="*/ 352362 w 367831"/>
                <a:gd name="connsiteY11" fmla="*/ 3545 h 7088"/>
                <a:gd name="connsiteX12" fmla="*/ 311116 w 367831"/>
                <a:gd name="connsiteY12" fmla="*/ 1772 h 7088"/>
                <a:gd name="connsiteX13" fmla="*/ 250957 w 367831"/>
                <a:gd name="connsiteY13" fmla="*/ 0 h 7088"/>
                <a:gd name="connsiteX14" fmla="*/ 183916 w 367831"/>
                <a:gd name="connsiteY14" fmla="*/ 0 h 7088"/>
                <a:gd name="connsiteX15" fmla="*/ 116882 w 367831"/>
                <a:gd name="connsiteY15" fmla="*/ 0 h 7088"/>
                <a:gd name="connsiteX16" fmla="*/ 58442 w 367831"/>
                <a:gd name="connsiteY16" fmla="*/ 1772 h 7088"/>
              </a:gdLst>
              <a:ahLst/>
              <a:cxnLst>
                <a:cxn ang="0">
                  <a:pos x="connsiteX0" y="connsiteY0"/>
                </a:cxn>
                <a:cxn ang="1">
                  <a:pos x="connsiteX1" y="connsiteY1"/>
                </a:cxn>
                <a:cxn ang="2">
                  <a:pos x="connsiteX2" y="connsiteY2"/>
                </a:cxn>
                <a:cxn ang="3">
                  <a:pos x="connsiteX3" y="connsiteY3"/>
                </a:cxn>
                <a:cxn ang="4">
                  <a:pos x="connsiteX4" y="connsiteY4"/>
                </a:cxn>
                <a:cxn ang="5">
                  <a:pos x="connsiteX5" y="connsiteY5"/>
                </a:cxn>
                <a:cxn ang="6">
                  <a:pos x="connsiteX6" y="connsiteY6"/>
                </a:cxn>
                <a:cxn ang="7">
                  <a:pos x="connsiteX7" y="connsiteY7"/>
                </a:cxn>
                <a:cxn ang="8">
                  <a:pos x="connsiteX8" y="connsiteY8"/>
                </a:cxn>
                <a:cxn ang="9">
                  <a:pos x="connsiteX9" y="connsiteY9"/>
                </a:cxn>
                <a:cxn ang="10">
                  <a:pos x="connsiteX10" y="connsiteY10"/>
                </a:cxn>
                <a:cxn ang="11">
                  <a:pos x="connsiteX11" y="connsiteY11"/>
                </a:cxn>
                <a:cxn ang="12">
                  <a:pos x="connsiteX12" y="connsiteY12"/>
                </a:cxn>
                <a:cxn ang="13">
                  <a:pos x="connsiteX13" y="connsiteY13"/>
                </a:cxn>
                <a:cxn ang="14">
                  <a:pos x="connsiteX14" y="connsiteY14"/>
                </a:cxn>
                <a:cxn ang="15">
                  <a:pos x="connsiteX15" y="connsiteY15"/>
                </a:cxn>
                <a:cxn ang="16">
                  <a:pos x="connsiteX16" y="connsiteY16"/>
                </a:cxn>
              </a:cxnLst>
              <a:rect l="l" t="t" r="r" b="b"/>
              <a:pathLst>
                <a:path w="367831" h="7088">
                  <a:moveTo>
                    <a:pt x="58442" y="1772"/>
                  </a:moveTo>
                  <a:cubicBezTo>
                    <a:pt x="41252" y="1772"/>
                    <a:pt x="25782" y="3545"/>
                    <a:pt x="15470" y="3545"/>
                  </a:cubicBezTo>
                  <a:cubicBezTo>
                    <a:pt x="6877" y="3545"/>
                    <a:pt x="0" y="3545"/>
                    <a:pt x="0" y="3545"/>
                  </a:cubicBezTo>
                  <a:cubicBezTo>
                    <a:pt x="0" y="3545"/>
                    <a:pt x="6877" y="3545"/>
                    <a:pt x="15470" y="5316"/>
                  </a:cubicBezTo>
                  <a:cubicBezTo>
                    <a:pt x="25782" y="5316"/>
                    <a:pt x="41252" y="5316"/>
                    <a:pt x="58442" y="5316"/>
                  </a:cubicBezTo>
                  <a:cubicBezTo>
                    <a:pt x="75630" y="5316"/>
                    <a:pt x="94536" y="7088"/>
                    <a:pt x="116882" y="7088"/>
                  </a:cubicBezTo>
                  <a:cubicBezTo>
                    <a:pt x="137507" y="7088"/>
                    <a:pt x="161563" y="7088"/>
                    <a:pt x="183916" y="7088"/>
                  </a:cubicBezTo>
                  <a:cubicBezTo>
                    <a:pt x="206270" y="7088"/>
                    <a:pt x="230325" y="7088"/>
                    <a:pt x="250957" y="7088"/>
                  </a:cubicBezTo>
                  <a:cubicBezTo>
                    <a:pt x="273293" y="7088"/>
                    <a:pt x="293925" y="5316"/>
                    <a:pt x="311116" y="5316"/>
                  </a:cubicBezTo>
                  <a:cubicBezTo>
                    <a:pt x="328306" y="5316"/>
                    <a:pt x="342055" y="5316"/>
                    <a:pt x="352362" y="5316"/>
                  </a:cubicBezTo>
                  <a:cubicBezTo>
                    <a:pt x="362669" y="3545"/>
                    <a:pt x="367831" y="3545"/>
                    <a:pt x="367831" y="3545"/>
                  </a:cubicBezTo>
                  <a:cubicBezTo>
                    <a:pt x="367831" y="3545"/>
                    <a:pt x="362669" y="3545"/>
                    <a:pt x="352362" y="3545"/>
                  </a:cubicBezTo>
                  <a:cubicBezTo>
                    <a:pt x="342055" y="3545"/>
                    <a:pt x="328306" y="1772"/>
                    <a:pt x="311116" y="1772"/>
                  </a:cubicBezTo>
                  <a:cubicBezTo>
                    <a:pt x="293925" y="1772"/>
                    <a:pt x="273293" y="0"/>
                    <a:pt x="250957" y="0"/>
                  </a:cubicBezTo>
                  <a:cubicBezTo>
                    <a:pt x="230325" y="0"/>
                    <a:pt x="206270" y="0"/>
                    <a:pt x="183916" y="0"/>
                  </a:cubicBezTo>
                  <a:cubicBezTo>
                    <a:pt x="161563" y="0"/>
                    <a:pt x="137507" y="0"/>
                    <a:pt x="116882" y="0"/>
                  </a:cubicBezTo>
                  <a:cubicBezTo>
                    <a:pt x="94536" y="0"/>
                    <a:pt x="75630" y="1772"/>
                    <a:pt x="58442" y="1772"/>
                  </a:cubicBezTo>
                  <a:close/>
                </a:path>
              </a:pathLst>
            </a:custGeom>
            <a:solidFill>
              <a:srgbClr val="57585D">
                <a:alpha val="100000"/>
              </a:srgbClr>
            </a:solidFill>
            <a:ln w="12700" cap="flat" cmpd="sng" algn="ctr">
              <a:solidFill>
                <a:srgbClr val="FFFFFF">
                  <a:alpha val="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1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14" name="图形 17">
            <a:extLst>
              <a:ext uri="{FF2B5EF4-FFF2-40B4-BE49-F238E27FC236}">
                <a16:creationId xmlns:a16="http://schemas.microsoft.com/office/drawing/2014/main" id="{D04C5272-A53E-491F-865C-5190FFF0B1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09260" y="1863515"/>
            <a:ext cx="202007" cy="257003"/>
          </a:xfrm>
          <a:prstGeom prst="rect">
            <a:avLst/>
          </a:prstGeom>
        </p:spPr>
      </p:pic>
      <p:pic>
        <p:nvPicPr>
          <p:cNvPr id="15" name="图形 17">
            <a:extLst>
              <a:ext uri="{FF2B5EF4-FFF2-40B4-BE49-F238E27FC236}">
                <a16:creationId xmlns:a16="http://schemas.microsoft.com/office/drawing/2014/main" id="{9B515610-01A1-4598-B144-AAD3A67C1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21898" y="1863515"/>
            <a:ext cx="202007" cy="257003"/>
          </a:xfrm>
          <a:prstGeom prst="rect">
            <a:avLst/>
          </a:prstGeom>
        </p:spPr>
      </p:pic>
      <p:pic>
        <p:nvPicPr>
          <p:cNvPr id="16" name="图形 17">
            <a:extLst>
              <a:ext uri="{FF2B5EF4-FFF2-40B4-BE49-F238E27FC236}">
                <a16:creationId xmlns:a16="http://schemas.microsoft.com/office/drawing/2014/main" id="{D06B297C-09B3-4680-8237-5269E0DEB2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35954" y="1863515"/>
            <a:ext cx="202007" cy="257003"/>
          </a:xfrm>
          <a:prstGeom prst="rect">
            <a:avLst/>
          </a:prstGeom>
        </p:spPr>
      </p:pic>
      <p:pic>
        <p:nvPicPr>
          <p:cNvPr id="17" name="图形 17">
            <a:extLst>
              <a:ext uri="{FF2B5EF4-FFF2-40B4-BE49-F238E27FC236}">
                <a16:creationId xmlns:a16="http://schemas.microsoft.com/office/drawing/2014/main" id="{9D10512B-8159-4C2C-B47B-6DA56615A7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37961" y="1863515"/>
            <a:ext cx="202007" cy="257003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:a16="http://schemas.microsoft.com/office/drawing/2014/main" id="{8AF664E4-ABBE-4FAB-AB6B-A663E5F83E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09260" y="2278827"/>
            <a:ext cx="202007" cy="257003"/>
          </a:xfrm>
          <a:prstGeom prst="rect">
            <a:avLst/>
          </a:prstGeom>
        </p:spPr>
      </p:pic>
      <p:pic>
        <p:nvPicPr>
          <p:cNvPr id="19" name="图形 17">
            <a:extLst>
              <a:ext uri="{FF2B5EF4-FFF2-40B4-BE49-F238E27FC236}">
                <a16:creationId xmlns:a16="http://schemas.microsoft.com/office/drawing/2014/main" id="{0C1BB51A-9DC1-485E-B03D-B91ADD6A4E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21898" y="2278827"/>
            <a:ext cx="202007" cy="257003"/>
          </a:xfrm>
          <a:prstGeom prst="rect">
            <a:avLst/>
          </a:prstGeom>
        </p:spPr>
      </p:pic>
      <p:pic>
        <p:nvPicPr>
          <p:cNvPr id="20" name="图形 17">
            <a:extLst>
              <a:ext uri="{FF2B5EF4-FFF2-40B4-BE49-F238E27FC236}">
                <a16:creationId xmlns:a16="http://schemas.microsoft.com/office/drawing/2014/main" id="{2A849BEE-EC36-44AF-9C5D-7F1FE4AAB9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23905" y="2278827"/>
            <a:ext cx="202007" cy="257003"/>
          </a:xfrm>
          <a:prstGeom prst="rect">
            <a:avLst/>
          </a:prstGeom>
        </p:spPr>
      </p:pic>
      <p:pic>
        <p:nvPicPr>
          <p:cNvPr id="21" name="图形 17">
            <a:extLst>
              <a:ext uri="{FF2B5EF4-FFF2-40B4-BE49-F238E27FC236}">
                <a16:creationId xmlns:a16="http://schemas.microsoft.com/office/drawing/2014/main" id="{552BE8C2-63BC-428F-A8D4-4D440AC324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37961" y="2278827"/>
            <a:ext cx="202007" cy="257003"/>
          </a:xfrm>
          <a:prstGeom prst="rect">
            <a:avLst/>
          </a:prstGeom>
        </p:spPr>
      </p:pic>
      <p:pic>
        <p:nvPicPr>
          <p:cNvPr id="22" name="图形 17">
            <a:extLst>
              <a:ext uri="{FF2B5EF4-FFF2-40B4-BE49-F238E27FC236}">
                <a16:creationId xmlns:a16="http://schemas.microsoft.com/office/drawing/2014/main" id="{90C289B2-2532-4084-80F3-6A8CEC0A73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09260" y="2659696"/>
            <a:ext cx="202007" cy="257003"/>
          </a:xfrm>
          <a:prstGeom prst="rect">
            <a:avLst/>
          </a:prstGeom>
        </p:spPr>
      </p:pic>
      <p:pic>
        <p:nvPicPr>
          <p:cNvPr id="23" name="图形 17">
            <a:extLst>
              <a:ext uri="{FF2B5EF4-FFF2-40B4-BE49-F238E27FC236}">
                <a16:creationId xmlns:a16="http://schemas.microsoft.com/office/drawing/2014/main" id="{1FE24C9C-2875-4037-A870-7DA7B9573A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21898" y="2659696"/>
            <a:ext cx="202007" cy="257003"/>
          </a:xfrm>
          <a:prstGeom prst="rect">
            <a:avLst/>
          </a:prstGeom>
        </p:spPr>
      </p:pic>
      <p:pic>
        <p:nvPicPr>
          <p:cNvPr id="24" name="图形 17">
            <a:extLst>
              <a:ext uri="{FF2B5EF4-FFF2-40B4-BE49-F238E27FC236}">
                <a16:creationId xmlns:a16="http://schemas.microsoft.com/office/drawing/2014/main" id="{A3C81524-9434-420B-A4F4-C4BD3321F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23905" y="2659696"/>
            <a:ext cx="202007" cy="257003"/>
          </a:xfrm>
          <a:prstGeom prst="rect">
            <a:avLst/>
          </a:prstGeom>
        </p:spPr>
      </p:pic>
      <p:pic>
        <p:nvPicPr>
          <p:cNvPr id="25" name="图形 17">
            <a:extLst>
              <a:ext uri="{FF2B5EF4-FFF2-40B4-BE49-F238E27FC236}">
                <a16:creationId xmlns:a16="http://schemas.microsoft.com/office/drawing/2014/main" id="{16E82843-9B09-44F4-A26C-CAD42C425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37961" y="2659696"/>
            <a:ext cx="202007" cy="257003"/>
          </a:xfrm>
          <a:prstGeom prst="rect">
            <a:avLst/>
          </a:prstGeom>
        </p:spPr>
      </p:pic>
      <p:sp>
        <p:nvSpPr>
          <p:cNvPr id="26" name="Freeform 3">
            <a:extLst>
              <a:ext uri="{FF2B5EF4-FFF2-40B4-BE49-F238E27FC236}">
                <a16:creationId xmlns:a16="http://schemas.microsoft.com/office/drawing/2014/main" id="{E27BC6CB-E005-48DB-9D92-477CEECB8C46}"/>
              </a:ext>
            </a:extLst>
          </p:cNvPr>
          <p:cNvSpPr/>
          <p:nvPr/>
        </p:nvSpPr>
        <p:spPr>
          <a:xfrm>
            <a:off x="6983401" y="1733185"/>
            <a:ext cx="1055634" cy="1265975"/>
          </a:xfrm>
          <a:custGeom>
            <a:avLst/>
            <a:gdLst>
              <a:gd name="connsiteX0" fmla="*/ 0 w 460274"/>
              <a:gd name="connsiteY0" fmla="*/ 873752 h 873752"/>
              <a:gd name="connsiteX1" fmla="*/ 460274 w 460274"/>
              <a:gd name="connsiteY1" fmla="*/ 873752 h 873752"/>
              <a:gd name="connsiteX2" fmla="*/ 460274 w 460274"/>
              <a:gd name="connsiteY2" fmla="*/ 0 h 873752"/>
              <a:gd name="connsiteX3" fmla="*/ 0 w 460274"/>
              <a:gd name="connsiteY3" fmla="*/ 0 h 873752"/>
              <a:gd name="connsiteX4" fmla="*/ 0 w 460274"/>
              <a:gd name="connsiteY4" fmla="*/ 873752 h 87375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60274" h="873752">
                <a:moveTo>
                  <a:pt x="0" y="873752"/>
                </a:moveTo>
                <a:lnTo>
                  <a:pt x="460274" y="873752"/>
                </a:lnTo>
                <a:lnTo>
                  <a:pt x="460274" y="0"/>
                </a:lnTo>
                <a:lnTo>
                  <a:pt x="0" y="0"/>
                </a:lnTo>
                <a:lnTo>
                  <a:pt x="0" y="873752"/>
                </a:lnTo>
              </a:path>
            </a:pathLst>
          </a:custGeom>
          <a:noFill/>
          <a:ln w="12308" cap="rnd" cmpd="sng" algn="ctr">
            <a:solidFill>
              <a:schemeClr val="accent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1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" name="矩形: 圆角 132">
            <a:extLst>
              <a:ext uri="{FF2B5EF4-FFF2-40B4-BE49-F238E27FC236}">
                <a16:creationId xmlns:a16="http://schemas.microsoft.com/office/drawing/2014/main" id="{247DE086-DFDB-402B-8DDD-01921FF97F2E}"/>
              </a:ext>
            </a:extLst>
          </p:cNvPr>
          <p:cNvSpPr/>
          <p:nvPr/>
        </p:nvSpPr>
        <p:spPr>
          <a:xfrm>
            <a:off x="921140" y="1848620"/>
            <a:ext cx="857332" cy="31078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互联网金融</a:t>
            </a:r>
            <a:endParaRPr kumimoji="0" lang="en-US" altLang="zh-CN" sz="1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0" name="矩形: 圆角 132">
            <a:extLst>
              <a:ext uri="{FF2B5EF4-FFF2-40B4-BE49-F238E27FC236}">
                <a16:creationId xmlns:a16="http://schemas.microsoft.com/office/drawing/2014/main" id="{5EE90272-780D-4D0F-B11D-9DF34D27B45F}"/>
              </a:ext>
            </a:extLst>
          </p:cNvPr>
          <p:cNvSpPr/>
          <p:nvPr/>
        </p:nvSpPr>
        <p:spPr>
          <a:xfrm>
            <a:off x="921140" y="2265312"/>
            <a:ext cx="857332" cy="31078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5G</a:t>
            </a:r>
            <a:r>
              <a:rPr kumimoji="0" lang="zh-CN" altLang="en-US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应用</a:t>
            </a:r>
            <a:endParaRPr kumimoji="0" lang="en-US" altLang="zh-CN" sz="1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1" name="矩形: 圆角 132">
            <a:extLst>
              <a:ext uri="{FF2B5EF4-FFF2-40B4-BE49-F238E27FC236}">
                <a16:creationId xmlns:a16="http://schemas.microsoft.com/office/drawing/2014/main" id="{99464948-E7E7-486E-B439-D176DB0A02AE}"/>
              </a:ext>
            </a:extLst>
          </p:cNvPr>
          <p:cNvSpPr/>
          <p:nvPr/>
        </p:nvSpPr>
        <p:spPr>
          <a:xfrm>
            <a:off x="921140" y="2682003"/>
            <a:ext cx="857332" cy="33812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物联网</a:t>
            </a:r>
            <a:endParaRPr kumimoji="0" lang="en-US" altLang="zh-CN" sz="1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2" name="文本框 236">
            <a:extLst>
              <a:ext uri="{FF2B5EF4-FFF2-40B4-BE49-F238E27FC236}">
                <a16:creationId xmlns:a16="http://schemas.microsoft.com/office/drawing/2014/main" id="{D5E2FB0B-6919-4210-9B0F-50989BD169A1}"/>
              </a:ext>
            </a:extLst>
          </p:cNvPr>
          <p:cNvSpPr txBox="1"/>
          <p:nvPr/>
        </p:nvSpPr>
        <p:spPr>
          <a:xfrm>
            <a:off x="1162111" y="3076009"/>
            <a:ext cx="177653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CPU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GPU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FPGA</a:t>
            </a: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</a:t>
            </a:r>
            <a:endParaRPr lang="zh-CN" altLang="en-US" sz="1100" dirty="0">
              <a:ea typeface="宋体" panose="02010600030101010101" pitchFamily="2" charset="-122"/>
            </a:endParaRPr>
          </a:p>
        </p:txBody>
      </p:sp>
      <p:pic>
        <p:nvPicPr>
          <p:cNvPr id="53" name="图形 237">
            <a:extLst>
              <a:ext uri="{FF2B5EF4-FFF2-40B4-BE49-F238E27FC236}">
                <a16:creationId xmlns:a16="http://schemas.microsoft.com/office/drawing/2014/main" id="{E07B0721-1BCA-4024-A9A6-1E47274D56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58074" y="2060917"/>
            <a:ext cx="765958" cy="765958"/>
          </a:xfrm>
          <a:prstGeom prst="rect">
            <a:avLst/>
          </a:prstGeom>
        </p:spPr>
      </p:pic>
      <p:sp>
        <p:nvSpPr>
          <p:cNvPr id="54" name="文本框 238">
            <a:extLst>
              <a:ext uri="{FF2B5EF4-FFF2-40B4-BE49-F238E27FC236}">
                <a16:creationId xmlns:a16="http://schemas.microsoft.com/office/drawing/2014/main" id="{3CEC9012-FBFA-4982-AD15-49320AFC3C18}"/>
              </a:ext>
            </a:extLst>
          </p:cNvPr>
          <p:cNvSpPr txBox="1"/>
          <p:nvPr/>
        </p:nvSpPr>
        <p:spPr>
          <a:xfrm>
            <a:off x="1826089" y="2333825"/>
            <a:ext cx="42992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/>
            <a:r>
              <a:rPr lang="en-US" altLang="zh-CN" sz="9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XPU</a:t>
            </a:r>
            <a:endParaRPr lang="zh-CN" altLang="en-US" sz="9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文本框 240">
            <a:extLst>
              <a:ext uri="{FF2B5EF4-FFF2-40B4-BE49-F238E27FC236}">
                <a16:creationId xmlns:a16="http://schemas.microsoft.com/office/drawing/2014/main" id="{DC2242B4-77CA-435E-97D6-AC65A0736C7E}"/>
              </a:ext>
            </a:extLst>
          </p:cNvPr>
          <p:cNvSpPr txBox="1"/>
          <p:nvPr/>
        </p:nvSpPr>
        <p:spPr>
          <a:xfrm>
            <a:off x="1154157" y="1559951"/>
            <a:ext cx="4571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7" name="文本框 241">
            <a:extLst>
              <a:ext uri="{FF2B5EF4-FFF2-40B4-BE49-F238E27FC236}">
                <a16:creationId xmlns:a16="http://schemas.microsoft.com/office/drawing/2014/main" id="{42104991-E6CB-45C5-A824-DE6C2289E839}"/>
              </a:ext>
            </a:extLst>
          </p:cNvPr>
          <p:cNvSpPr txBox="1"/>
          <p:nvPr/>
        </p:nvSpPr>
        <p:spPr>
          <a:xfrm>
            <a:off x="2530920" y="1559951"/>
            <a:ext cx="4571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endParaRPr lang="zh-CN" altLang="en-US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文本框 242">
            <a:extLst>
              <a:ext uri="{FF2B5EF4-FFF2-40B4-BE49-F238E27FC236}">
                <a16:creationId xmlns:a16="http://schemas.microsoft.com/office/drawing/2014/main" id="{19A9F15F-8A0F-4101-93F9-95773EEF9DDA}"/>
              </a:ext>
            </a:extLst>
          </p:cNvPr>
          <p:cNvSpPr txBox="1"/>
          <p:nvPr/>
        </p:nvSpPr>
        <p:spPr>
          <a:xfrm>
            <a:off x="7062210" y="3063368"/>
            <a:ext cx="8650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en-US" altLang="zh-CN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SSD</a:t>
            </a:r>
            <a:endParaRPr lang="zh-CN" altLang="en-US" sz="1100" dirty="0">
              <a:ea typeface="宋体" panose="02010600030101010101" pitchFamily="2" charset="-122"/>
            </a:endParaRPr>
          </a:p>
        </p:txBody>
      </p:sp>
      <p:pic>
        <p:nvPicPr>
          <p:cNvPr id="59" name="图片 58">
            <a:extLst>
              <a:ext uri="{FF2B5EF4-FFF2-40B4-BE49-F238E27FC236}">
                <a16:creationId xmlns:a16="http://schemas.microsoft.com/office/drawing/2014/main" id="{7EB95A32-F649-4BC8-B8EB-AADC6E1D6E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5608" y="1654225"/>
            <a:ext cx="1059074" cy="1443066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:a16="http://schemas.microsoft.com/office/drawing/2014/main" id="{FC80E357-54A6-4E36-805B-F42EA8B613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5752458" y="1650749"/>
            <a:ext cx="1059074" cy="1443066"/>
          </a:xfrm>
          <a:prstGeom prst="rect">
            <a:avLst/>
          </a:prstGeom>
        </p:spPr>
      </p:pic>
      <p:sp>
        <p:nvSpPr>
          <p:cNvPr id="61" name="文本框 179">
            <a:extLst>
              <a:ext uri="{FF2B5EF4-FFF2-40B4-BE49-F238E27FC236}">
                <a16:creationId xmlns:a16="http://schemas.microsoft.com/office/drawing/2014/main" id="{56BEBB14-8652-48B1-BEF4-6C768770E94A}"/>
              </a:ext>
            </a:extLst>
          </p:cNvPr>
          <p:cNvSpPr txBox="1"/>
          <p:nvPr/>
        </p:nvSpPr>
        <p:spPr>
          <a:xfrm>
            <a:off x="3616706" y="3729921"/>
            <a:ext cx="2135752" cy="7002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alpha val="0"/>
                  <a:lumMod val="70000"/>
                  <a:lumOff val="30000"/>
                </a:schemeClr>
              </a:gs>
              <a:gs pos="100000">
                <a:srgbClr val="34B2E4"/>
              </a:gs>
            </a:gsLst>
            <a:lin ang="13500000" scaled="1"/>
            <a:tileRect/>
          </a:gradFill>
          <a:ln>
            <a:noFill/>
          </a:ln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algn="ctr" defTabSz="914400">
              <a:lnSpc>
                <a:spcPct val="150000"/>
              </a:lnSpc>
              <a:defRPr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zh-CN" altLang="en-US" sz="1200" dirty="0">
                <a:sym typeface="+mn-ea"/>
              </a:rPr>
              <a:t>传输网络成为性能瓶颈</a:t>
            </a:r>
          </a:p>
        </p:txBody>
      </p:sp>
      <p:sp>
        <p:nvSpPr>
          <p:cNvPr id="62" name="文本框 180">
            <a:extLst>
              <a:ext uri="{FF2B5EF4-FFF2-40B4-BE49-F238E27FC236}">
                <a16:creationId xmlns:a16="http://schemas.microsoft.com/office/drawing/2014/main" id="{C5B2591C-B78F-4264-8CAC-8FCE403F3ADD}"/>
              </a:ext>
            </a:extLst>
          </p:cNvPr>
          <p:cNvSpPr txBox="1"/>
          <p:nvPr/>
        </p:nvSpPr>
        <p:spPr>
          <a:xfrm>
            <a:off x="859167" y="3729921"/>
            <a:ext cx="2135752" cy="700288"/>
          </a:xfrm>
          <a:prstGeom prst="roundRect">
            <a:avLst/>
          </a:prstGeom>
          <a:gradFill flip="none" rotWithShape="1">
            <a:gsLst>
              <a:gs pos="0">
                <a:schemeClr val="accent4">
                  <a:alpha val="0"/>
                  <a:lumMod val="70000"/>
                  <a:lumOff val="30000"/>
                </a:schemeClr>
              </a:gs>
              <a:gs pos="100000">
                <a:srgbClr val="34B2E4"/>
              </a:gs>
            </a:gsLst>
            <a:lin ang="13500000" scaled="1"/>
            <a:tileRect/>
          </a:gradFill>
          <a:ln>
            <a:noFill/>
          </a:ln>
        </p:spPr>
        <p:txBody>
          <a:bodyPr wrap="square" anchor="ctr" anchorCtr="0">
            <a:noAutofit/>
          </a:bodyPr>
          <a:lstStyle>
            <a:defPPr>
              <a:defRPr lang="en-US"/>
            </a:defPPr>
            <a:lvl1pPr algn="ctr" defTabSz="914400">
              <a:lnSpc>
                <a:spcPct val="150000"/>
              </a:lnSpc>
              <a:defRPr sz="1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defRPr>
            </a:lvl1pPr>
          </a:lstStyle>
          <a:p>
            <a:r>
              <a:rPr lang="zh-CN" altLang="en-US" sz="1200" dirty="0">
                <a:sym typeface="+mn-ea"/>
              </a:rPr>
              <a:t>新型应用催生算力提升</a:t>
            </a:r>
            <a:endParaRPr lang="en-US" altLang="zh-CN" sz="1200" dirty="0">
              <a:sym typeface="+mn-ea"/>
            </a:endParaRPr>
          </a:p>
          <a:p>
            <a:r>
              <a:rPr lang="zh-CN" altLang="en-US" sz="1200" dirty="0">
                <a:sym typeface="+mn-ea"/>
              </a:rPr>
              <a:t>通信时延由</a:t>
            </a:r>
            <a:r>
              <a:rPr lang="en-US" altLang="zh-CN" sz="1200" dirty="0">
                <a:sym typeface="+mn-ea"/>
              </a:rPr>
              <a:t>ms</a:t>
            </a:r>
            <a:r>
              <a:rPr lang="zh-CN" altLang="en-US" sz="1200" dirty="0">
                <a:sym typeface="+mn-ea"/>
              </a:rPr>
              <a:t>降低</a:t>
            </a:r>
            <a:r>
              <a:rPr lang="en-US" altLang="zh-CN" sz="1200" dirty="0">
                <a:sym typeface="+mn-ea"/>
              </a:rPr>
              <a:t>us</a:t>
            </a:r>
            <a:r>
              <a:rPr lang="zh-CN" altLang="en-US" sz="1200" dirty="0">
                <a:sym typeface="+mn-ea"/>
              </a:rPr>
              <a:t>级别</a:t>
            </a:r>
          </a:p>
        </p:txBody>
      </p:sp>
      <p:sp>
        <p:nvSpPr>
          <p:cNvPr id="63" name="文本框 181">
            <a:extLst>
              <a:ext uri="{FF2B5EF4-FFF2-40B4-BE49-F238E27FC236}">
                <a16:creationId xmlns:a16="http://schemas.microsoft.com/office/drawing/2014/main" id="{D63BC79C-1A10-4812-95F9-59548969DF07}"/>
              </a:ext>
            </a:extLst>
          </p:cNvPr>
          <p:cNvSpPr txBox="1"/>
          <p:nvPr/>
        </p:nvSpPr>
        <p:spPr>
          <a:xfrm>
            <a:off x="6116696" y="3729833"/>
            <a:ext cx="2135752" cy="700200"/>
          </a:xfrm>
          <a:prstGeom prst="roundRect">
            <a:avLst/>
          </a:prstGeom>
          <a:gradFill flip="none" rotWithShape="1">
            <a:gsLst>
              <a:gs pos="0">
                <a:schemeClr val="accent4">
                  <a:alpha val="0"/>
                  <a:lumMod val="70000"/>
                  <a:lumOff val="30000"/>
                </a:schemeClr>
              </a:gs>
              <a:gs pos="100000">
                <a:srgbClr val="34B2E4"/>
              </a:gs>
            </a:gsLst>
            <a:lin ang="13500000" scaled="1"/>
            <a:tileRect/>
          </a:gradFill>
          <a:ln>
            <a:noFill/>
          </a:ln>
        </p:spPr>
        <p:txBody>
          <a:bodyPr wrap="square" anchor="ctr" anchorCtr="0">
            <a:noAutofit/>
          </a:bodyPr>
          <a:lstStyle/>
          <a:p>
            <a:pPr algn="ctr" defTabSz="914400">
              <a:lnSpc>
                <a:spcPct val="150000"/>
              </a:lnSpc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存储访问时延由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ms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降低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us</a:t>
            </a: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级别，业务整体性能提升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64" name="组合 293">
            <a:extLst>
              <a:ext uri="{FF2B5EF4-FFF2-40B4-BE49-F238E27FC236}">
                <a16:creationId xmlns:a16="http://schemas.microsoft.com/office/drawing/2014/main" id="{0EDFEF18-E3C3-4DF1-8C35-5D16AD834264}"/>
              </a:ext>
            </a:extLst>
          </p:cNvPr>
          <p:cNvGrpSpPr/>
          <p:nvPr/>
        </p:nvGrpSpPr>
        <p:grpSpPr>
          <a:xfrm>
            <a:off x="4343182" y="1770946"/>
            <a:ext cx="1166623" cy="1167331"/>
            <a:chOff x="4630738" y="3554413"/>
            <a:chExt cx="666750" cy="668338"/>
          </a:xfrm>
          <a:solidFill>
            <a:srgbClr val="FFFFFF">
              <a:lumMod val="50000"/>
            </a:srgbClr>
          </a:solidFill>
        </p:grpSpPr>
        <p:sp>
          <p:nvSpPr>
            <p:cNvPr id="65" name="Freeform 145">
              <a:extLst>
                <a:ext uri="{FF2B5EF4-FFF2-40B4-BE49-F238E27FC236}">
                  <a16:creationId xmlns:a16="http://schemas.microsoft.com/office/drawing/2014/main" id="{2B538A6D-DF8E-4B9D-B394-B3405E1CC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0738" y="3554413"/>
              <a:ext cx="666750" cy="668338"/>
            </a:xfrm>
            <a:custGeom>
              <a:avLst/>
              <a:gdLst/>
              <a:ahLst/>
              <a:cxnLst>
                <a:cxn ang="0">
                  <a:pos x="796" y="1592"/>
                </a:cxn>
                <a:cxn ang="0">
                  <a:pos x="796" y="1592"/>
                </a:cxn>
                <a:cxn ang="0">
                  <a:pos x="0" y="796"/>
                </a:cxn>
                <a:cxn ang="0">
                  <a:pos x="796" y="0"/>
                </a:cxn>
                <a:cxn ang="0">
                  <a:pos x="1592" y="796"/>
                </a:cxn>
                <a:cxn ang="0">
                  <a:pos x="1452" y="1246"/>
                </a:cxn>
                <a:cxn ang="0">
                  <a:pos x="1406" y="1254"/>
                </a:cxn>
                <a:cxn ang="0">
                  <a:pos x="1398" y="1208"/>
                </a:cxn>
                <a:cxn ang="0">
                  <a:pos x="1525" y="796"/>
                </a:cxn>
                <a:cxn ang="0">
                  <a:pos x="796" y="66"/>
                </a:cxn>
                <a:cxn ang="0">
                  <a:pos x="67" y="796"/>
                </a:cxn>
                <a:cxn ang="0">
                  <a:pos x="796" y="1525"/>
                </a:cxn>
                <a:cxn ang="0">
                  <a:pos x="1210" y="1396"/>
                </a:cxn>
                <a:cxn ang="0">
                  <a:pos x="1256" y="1405"/>
                </a:cxn>
                <a:cxn ang="0">
                  <a:pos x="1248" y="1451"/>
                </a:cxn>
                <a:cxn ang="0">
                  <a:pos x="796" y="1592"/>
                </a:cxn>
              </a:cxnLst>
              <a:rect l="0" t="0" r="r" b="b"/>
              <a:pathLst>
                <a:path w="1592" h="1592">
                  <a:moveTo>
                    <a:pt x="796" y="1592"/>
                  </a:moveTo>
                  <a:lnTo>
                    <a:pt x="796" y="1592"/>
                  </a:lnTo>
                  <a:cubicBezTo>
                    <a:pt x="357" y="1592"/>
                    <a:pt x="0" y="1234"/>
                    <a:pt x="0" y="796"/>
                  </a:cubicBezTo>
                  <a:cubicBezTo>
                    <a:pt x="0" y="357"/>
                    <a:pt x="357" y="0"/>
                    <a:pt x="796" y="0"/>
                  </a:cubicBezTo>
                  <a:cubicBezTo>
                    <a:pt x="1235" y="0"/>
                    <a:pt x="1592" y="357"/>
                    <a:pt x="1592" y="796"/>
                  </a:cubicBezTo>
                  <a:cubicBezTo>
                    <a:pt x="1592" y="957"/>
                    <a:pt x="1544" y="1113"/>
                    <a:pt x="1452" y="1246"/>
                  </a:cubicBezTo>
                  <a:cubicBezTo>
                    <a:pt x="1442" y="1261"/>
                    <a:pt x="1421" y="1265"/>
                    <a:pt x="1406" y="1254"/>
                  </a:cubicBezTo>
                  <a:cubicBezTo>
                    <a:pt x="1391" y="1244"/>
                    <a:pt x="1387" y="1223"/>
                    <a:pt x="1398" y="1208"/>
                  </a:cubicBezTo>
                  <a:cubicBezTo>
                    <a:pt x="1481" y="1086"/>
                    <a:pt x="1525" y="944"/>
                    <a:pt x="1525" y="796"/>
                  </a:cubicBezTo>
                  <a:cubicBezTo>
                    <a:pt x="1525" y="393"/>
                    <a:pt x="1198" y="66"/>
                    <a:pt x="796" y="66"/>
                  </a:cubicBezTo>
                  <a:cubicBezTo>
                    <a:pt x="394" y="66"/>
                    <a:pt x="67" y="393"/>
                    <a:pt x="67" y="796"/>
                  </a:cubicBezTo>
                  <a:cubicBezTo>
                    <a:pt x="67" y="1198"/>
                    <a:pt x="394" y="1525"/>
                    <a:pt x="796" y="1525"/>
                  </a:cubicBezTo>
                  <a:cubicBezTo>
                    <a:pt x="945" y="1525"/>
                    <a:pt x="1088" y="1480"/>
                    <a:pt x="1210" y="1396"/>
                  </a:cubicBezTo>
                  <a:cubicBezTo>
                    <a:pt x="1225" y="1386"/>
                    <a:pt x="1246" y="1389"/>
                    <a:pt x="1256" y="1405"/>
                  </a:cubicBezTo>
                  <a:cubicBezTo>
                    <a:pt x="1267" y="1420"/>
                    <a:pt x="1263" y="1441"/>
                    <a:pt x="1248" y="1451"/>
                  </a:cubicBezTo>
                  <a:cubicBezTo>
                    <a:pt x="1115" y="1543"/>
                    <a:pt x="958" y="1592"/>
                    <a:pt x="796" y="159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5632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66" name="Freeform 146">
              <a:extLst>
                <a:ext uri="{FF2B5EF4-FFF2-40B4-BE49-F238E27FC236}">
                  <a16:creationId xmlns:a16="http://schemas.microsoft.com/office/drawing/2014/main" id="{04636623-4A36-4518-B948-34B4D16D0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0600" y="4052888"/>
              <a:ext cx="327025" cy="169863"/>
            </a:xfrm>
            <a:custGeom>
              <a:avLst/>
              <a:gdLst/>
              <a:ahLst/>
              <a:cxnLst>
                <a:cxn ang="0">
                  <a:pos x="389" y="403"/>
                </a:cxn>
                <a:cxn ang="0">
                  <a:pos x="389" y="403"/>
                </a:cxn>
                <a:cxn ang="0">
                  <a:pos x="389" y="403"/>
                </a:cxn>
                <a:cxn ang="0">
                  <a:pos x="7" y="50"/>
                </a:cxn>
                <a:cxn ang="0">
                  <a:pos x="26" y="7"/>
                </a:cxn>
                <a:cxn ang="0">
                  <a:pos x="69" y="26"/>
                </a:cxn>
                <a:cxn ang="0">
                  <a:pos x="389" y="336"/>
                </a:cxn>
                <a:cxn ang="0">
                  <a:pos x="709" y="26"/>
                </a:cxn>
                <a:cxn ang="0">
                  <a:pos x="752" y="7"/>
                </a:cxn>
                <a:cxn ang="0">
                  <a:pos x="771" y="50"/>
                </a:cxn>
                <a:cxn ang="0">
                  <a:pos x="389" y="403"/>
                </a:cxn>
              </a:cxnLst>
              <a:rect l="0" t="0" r="r" b="b"/>
              <a:pathLst>
                <a:path w="778" h="403">
                  <a:moveTo>
                    <a:pt x="389" y="403"/>
                  </a:moveTo>
                  <a:lnTo>
                    <a:pt x="389" y="403"/>
                  </a:lnTo>
                  <a:lnTo>
                    <a:pt x="389" y="403"/>
                  </a:lnTo>
                  <a:cubicBezTo>
                    <a:pt x="234" y="403"/>
                    <a:pt x="92" y="271"/>
                    <a:pt x="7" y="50"/>
                  </a:cubicBezTo>
                  <a:cubicBezTo>
                    <a:pt x="0" y="33"/>
                    <a:pt x="9" y="14"/>
                    <a:pt x="26" y="7"/>
                  </a:cubicBezTo>
                  <a:cubicBezTo>
                    <a:pt x="43" y="0"/>
                    <a:pt x="63" y="9"/>
                    <a:pt x="69" y="26"/>
                  </a:cubicBezTo>
                  <a:cubicBezTo>
                    <a:pt x="144" y="220"/>
                    <a:pt x="263" y="336"/>
                    <a:pt x="389" y="336"/>
                  </a:cubicBezTo>
                  <a:cubicBezTo>
                    <a:pt x="515" y="336"/>
                    <a:pt x="634" y="220"/>
                    <a:pt x="709" y="26"/>
                  </a:cubicBezTo>
                  <a:cubicBezTo>
                    <a:pt x="715" y="9"/>
                    <a:pt x="735" y="1"/>
                    <a:pt x="752" y="7"/>
                  </a:cubicBezTo>
                  <a:cubicBezTo>
                    <a:pt x="769" y="14"/>
                    <a:pt x="778" y="33"/>
                    <a:pt x="771" y="50"/>
                  </a:cubicBezTo>
                  <a:cubicBezTo>
                    <a:pt x="686" y="271"/>
                    <a:pt x="543" y="403"/>
                    <a:pt x="389" y="40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5632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67" name="Freeform 147">
              <a:extLst>
                <a:ext uri="{FF2B5EF4-FFF2-40B4-BE49-F238E27FC236}">
                  <a16:creationId xmlns:a16="http://schemas.microsoft.com/office/drawing/2014/main" id="{72096FC9-0009-4D17-BCDB-4D2AFB900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02188" y="3554413"/>
              <a:ext cx="325438" cy="166688"/>
            </a:xfrm>
            <a:custGeom>
              <a:avLst/>
              <a:gdLst/>
              <a:ahLst/>
              <a:cxnLst>
                <a:cxn ang="0">
                  <a:pos x="736" y="398"/>
                </a:cxn>
                <a:cxn ang="0">
                  <a:pos x="736" y="398"/>
                </a:cxn>
                <a:cxn ang="0">
                  <a:pos x="705" y="377"/>
                </a:cxn>
                <a:cxn ang="0">
                  <a:pos x="385" y="66"/>
                </a:cxn>
                <a:cxn ang="0">
                  <a:pos x="68" y="368"/>
                </a:cxn>
                <a:cxn ang="0">
                  <a:pos x="25" y="387"/>
                </a:cxn>
                <a:cxn ang="0">
                  <a:pos x="6" y="343"/>
                </a:cxn>
                <a:cxn ang="0">
                  <a:pos x="385" y="0"/>
                </a:cxn>
                <a:cxn ang="0">
                  <a:pos x="767" y="353"/>
                </a:cxn>
                <a:cxn ang="0">
                  <a:pos x="748" y="396"/>
                </a:cxn>
                <a:cxn ang="0">
                  <a:pos x="736" y="398"/>
                </a:cxn>
              </a:cxnLst>
              <a:rect l="0" t="0" r="r" b="b"/>
              <a:pathLst>
                <a:path w="774" h="398">
                  <a:moveTo>
                    <a:pt x="736" y="398"/>
                  </a:moveTo>
                  <a:lnTo>
                    <a:pt x="736" y="398"/>
                  </a:lnTo>
                  <a:cubicBezTo>
                    <a:pt x="723" y="398"/>
                    <a:pt x="710" y="390"/>
                    <a:pt x="705" y="377"/>
                  </a:cubicBezTo>
                  <a:cubicBezTo>
                    <a:pt x="631" y="182"/>
                    <a:pt x="511" y="66"/>
                    <a:pt x="385" y="66"/>
                  </a:cubicBezTo>
                  <a:cubicBezTo>
                    <a:pt x="261" y="66"/>
                    <a:pt x="143" y="179"/>
                    <a:pt x="68" y="368"/>
                  </a:cubicBezTo>
                  <a:cubicBezTo>
                    <a:pt x="62" y="385"/>
                    <a:pt x="42" y="393"/>
                    <a:pt x="25" y="387"/>
                  </a:cubicBezTo>
                  <a:cubicBezTo>
                    <a:pt x="8" y="380"/>
                    <a:pt x="0" y="360"/>
                    <a:pt x="6" y="343"/>
                  </a:cubicBezTo>
                  <a:cubicBezTo>
                    <a:pt x="91" y="128"/>
                    <a:pt x="233" y="0"/>
                    <a:pt x="385" y="0"/>
                  </a:cubicBezTo>
                  <a:cubicBezTo>
                    <a:pt x="540" y="0"/>
                    <a:pt x="683" y="132"/>
                    <a:pt x="767" y="353"/>
                  </a:cubicBezTo>
                  <a:cubicBezTo>
                    <a:pt x="774" y="370"/>
                    <a:pt x="765" y="390"/>
                    <a:pt x="748" y="396"/>
                  </a:cubicBezTo>
                  <a:cubicBezTo>
                    <a:pt x="744" y="398"/>
                    <a:pt x="740" y="398"/>
                    <a:pt x="736" y="39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5632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68" name="Freeform 148">
              <a:extLst>
                <a:ext uri="{FF2B5EF4-FFF2-40B4-BE49-F238E27FC236}">
                  <a16:creationId xmlns:a16="http://schemas.microsoft.com/office/drawing/2014/main" id="{FA6E2A4C-72A5-4120-8929-6434087449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9825" y="4054476"/>
              <a:ext cx="28575" cy="168275"/>
            </a:xfrm>
            <a:custGeom>
              <a:avLst/>
              <a:gdLst/>
              <a:ahLst/>
              <a:cxnLst>
                <a:cxn ang="0">
                  <a:pos x="33" y="398"/>
                </a:cxn>
                <a:cxn ang="0">
                  <a:pos x="33" y="398"/>
                </a:cxn>
                <a:cxn ang="0">
                  <a:pos x="0" y="364"/>
                </a:cxn>
                <a:cxn ang="0">
                  <a:pos x="0" y="33"/>
                </a:cxn>
                <a:cxn ang="0">
                  <a:pos x="33" y="0"/>
                </a:cxn>
                <a:cxn ang="0">
                  <a:pos x="66" y="33"/>
                </a:cxn>
                <a:cxn ang="0">
                  <a:pos x="66" y="364"/>
                </a:cxn>
                <a:cxn ang="0">
                  <a:pos x="33" y="398"/>
                </a:cxn>
              </a:cxnLst>
              <a:rect l="0" t="0" r="r" b="b"/>
              <a:pathLst>
                <a:path w="66" h="398">
                  <a:moveTo>
                    <a:pt x="33" y="398"/>
                  </a:moveTo>
                  <a:lnTo>
                    <a:pt x="33" y="398"/>
                  </a:lnTo>
                  <a:cubicBezTo>
                    <a:pt x="15" y="398"/>
                    <a:pt x="0" y="383"/>
                    <a:pt x="0" y="364"/>
                  </a:cubicBezTo>
                  <a:lnTo>
                    <a:pt x="0" y="33"/>
                  </a:lnTo>
                  <a:cubicBezTo>
                    <a:pt x="0" y="15"/>
                    <a:pt x="15" y="0"/>
                    <a:pt x="33" y="0"/>
                  </a:cubicBezTo>
                  <a:cubicBezTo>
                    <a:pt x="51" y="0"/>
                    <a:pt x="66" y="15"/>
                    <a:pt x="66" y="33"/>
                  </a:cubicBezTo>
                  <a:lnTo>
                    <a:pt x="66" y="364"/>
                  </a:lnTo>
                  <a:cubicBezTo>
                    <a:pt x="66" y="383"/>
                    <a:pt x="51" y="398"/>
                    <a:pt x="33" y="39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5632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69" name="Freeform 149">
              <a:extLst>
                <a:ext uri="{FF2B5EF4-FFF2-40B4-BE49-F238E27FC236}">
                  <a16:creationId xmlns:a16="http://schemas.microsoft.com/office/drawing/2014/main" id="{BB0DFA96-1F3B-49F4-A9E3-5E55187E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49825" y="3554413"/>
              <a:ext cx="28575" cy="166688"/>
            </a:xfrm>
            <a:custGeom>
              <a:avLst/>
              <a:gdLst/>
              <a:ahLst/>
              <a:cxnLst>
                <a:cxn ang="0">
                  <a:pos x="33" y="398"/>
                </a:cxn>
                <a:cxn ang="0">
                  <a:pos x="33" y="398"/>
                </a:cxn>
                <a:cxn ang="0">
                  <a:pos x="0" y="365"/>
                </a:cxn>
                <a:cxn ang="0">
                  <a:pos x="0" y="33"/>
                </a:cxn>
                <a:cxn ang="0">
                  <a:pos x="33" y="0"/>
                </a:cxn>
                <a:cxn ang="0">
                  <a:pos x="66" y="33"/>
                </a:cxn>
                <a:cxn ang="0">
                  <a:pos x="66" y="365"/>
                </a:cxn>
                <a:cxn ang="0">
                  <a:pos x="33" y="398"/>
                </a:cxn>
              </a:cxnLst>
              <a:rect l="0" t="0" r="r" b="b"/>
              <a:pathLst>
                <a:path w="66" h="398">
                  <a:moveTo>
                    <a:pt x="33" y="398"/>
                  </a:moveTo>
                  <a:lnTo>
                    <a:pt x="33" y="398"/>
                  </a:lnTo>
                  <a:cubicBezTo>
                    <a:pt x="15" y="398"/>
                    <a:pt x="0" y="383"/>
                    <a:pt x="0" y="365"/>
                  </a:cubicBezTo>
                  <a:lnTo>
                    <a:pt x="0" y="33"/>
                  </a:lnTo>
                  <a:cubicBezTo>
                    <a:pt x="0" y="15"/>
                    <a:pt x="15" y="0"/>
                    <a:pt x="33" y="0"/>
                  </a:cubicBezTo>
                  <a:cubicBezTo>
                    <a:pt x="51" y="0"/>
                    <a:pt x="66" y="15"/>
                    <a:pt x="66" y="33"/>
                  </a:cubicBezTo>
                  <a:lnTo>
                    <a:pt x="66" y="365"/>
                  </a:lnTo>
                  <a:cubicBezTo>
                    <a:pt x="66" y="383"/>
                    <a:pt x="51" y="398"/>
                    <a:pt x="33" y="39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5632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70" name="Freeform 150">
              <a:extLst>
                <a:ext uri="{FF2B5EF4-FFF2-40B4-BE49-F238E27FC236}">
                  <a16:creationId xmlns:a16="http://schemas.microsoft.com/office/drawing/2014/main" id="{B9C9500C-7D8A-4568-B6DA-027A18F9CE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6300" y="3692526"/>
              <a:ext cx="555625" cy="28575"/>
            </a:xfrm>
            <a:custGeom>
              <a:avLst/>
              <a:gdLst/>
              <a:ahLst/>
              <a:cxnLst>
                <a:cxn ang="0">
                  <a:pos x="1292" y="66"/>
                </a:cxn>
                <a:cxn ang="0">
                  <a:pos x="1292" y="66"/>
                </a:cxn>
                <a:cxn ang="0">
                  <a:pos x="33" y="66"/>
                </a:cxn>
                <a:cxn ang="0">
                  <a:pos x="0" y="33"/>
                </a:cxn>
                <a:cxn ang="0">
                  <a:pos x="33" y="0"/>
                </a:cxn>
                <a:cxn ang="0">
                  <a:pos x="1292" y="0"/>
                </a:cxn>
                <a:cxn ang="0">
                  <a:pos x="1326" y="33"/>
                </a:cxn>
                <a:cxn ang="0">
                  <a:pos x="1292" y="66"/>
                </a:cxn>
              </a:cxnLst>
              <a:rect l="0" t="0" r="r" b="b"/>
              <a:pathLst>
                <a:path w="1326" h="66">
                  <a:moveTo>
                    <a:pt x="1292" y="66"/>
                  </a:moveTo>
                  <a:lnTo>
                    <a:pt x="1292" y="66"/>
                  </a:lnTo>
                  <a:lnTo>
                    <a:pt x="33" y="66"/>
                  </a:lnTo>
                  <a:cubicBezTo>
                    <a:pt x="15" y="66"/>
                    <a:pt x="0" y="52"/>
                    <a:pt x="0" y="33"/>
                  </a:cubicBezTo>
                  <a:cubicBezTo>
                    <a:pt x="0" y="15"/>
                    <a:pt x="15" y="0"/>
                    <a:pt x="33" y="0"/>
                  </a:cubicBezTo>
                  <a:lnTo>
                    <a:pt x="1292" y="0"/>
                  </a:lnTo>
                  <a:cubicBezTo>
                    <a:pt x="1311" y="0"/>
                    <a:pt x="1326" y="15"/>
                    <a:pt x="1326" y="33"/>
                  </a:cubicBezTo>
                  <a:cubicBezTo>
                    <a:pt x="1326" y="52"/>
                    <a:pt x="1311" y="66"/>
                    <a:pt x="1292" y="6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5632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71" name="Freeform 151">
              <a:extLst>
                <a:ext uri="{FF2B5EF4-FFF2-40B4-BE49-F238E27FC236}">
                  <a16:creationId xmlns:a16="http://schemas.microsoft.com/office/drawing/2014/main" id="{E7FD6B2F-727B-4490-BFA0-005A22A2E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6300" y="4054476"/>
              <a:ext cx="555625" cy="28575"/>
            </a:xfrm>
            <a:custGeom>
              <a:avLst/>
              <a:gdLst/>
              <a:ahLst/>
              <a:cxnLst>
                <a:cxn ang="0">
                  <a:pos x="1292" y="67"/>
                </a:cxn>
                <a:cxn ang="0">
                  <a:pos x="1292" y="67"/>
                </a:cxn>
                <a:cxn ang="0">
                  <a:pos x="33" y="67"/>
                </a:cxn>
                <a:cxn ang="0">
                  <a:pos x="0" y="33"/>
                </a:cxn>
                <a:cxn ang="0">
                  <a:pos x="33" y="0"/>
                </a:cxn>
                <a:cxn ang="0">
                  <a:pos x="1292" y="0"/>
                </a:cxn>
                <a:cxn ang="0">
                  <a:pos x="1326" y="33"/>
                </a:cxn>
                <a:cxn ang="0">
                  <a:pos x="1292" y="67"/>
                </a:cxn>
              </a:cxnLst>
              <a:rect l="0" t="0" r="r" b="b"/>
              <a:pathLst>
                <a:path w="1326" h="67">
                  <a:moveTo>
                    <a:pt x="1292" y="67"/>
                  </a:moveTo>
                  <a:lnTo>
                    <a:pt x="1292" y="67"/>
                  </a:lnTo>
                  <a:lnTo>
                    <a:pt x="33" y="67"/>
                  </a:lnTo>
                  <a:cubicBezTo>
                    <a:pt x="15" y="67"/>
                    <a:pt x="0" y="52"/>
                    <a:pt x="0" y="33"/>
                  </a:cubicBezTo>
                  <a:cubicBezTo>
                    <a:pt x="0" y="15"/>
                    <a:pt x="15" y="0"/>
                    <a:pt x="33" y="0"/>
                  </a:cubicBezTo>
                  <a:lnTo>
                    <a:pt x="1292" y="0"/>
                  </a:lnTo>
                  <a:cubicBezTo>
                    <a:pt x="1311" y="0"/>
                    <a:pt x="1326" y="15"/>
                    <a:pt x="1326" y="33"/>
                  </a:cubicBezTo>
                  <a:cubicBezTo>
                    <a:pt x="1326" y="52"/>
                    <a:pt x="1311" y="67"/>
                    <a:pt x="1292" y="6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5632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72" name="Freeform 152">
              <a:extLst>
                <a:ext uri="{FF2B5EF4-FFF2-40B4-BE49-F238E27FC236}">
                  <a16:creationId xmlns:a16="http://schemas.microsoft.com/office/drawing/2014/main" id="{097EFC38-0471-47E6-9796-89D122589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9213" y="4102101"/>
              <a:ext cx="65088" cy="65088"/>
            </a:xfrm>
            <a:custGeom>
              <a:avLst/>
              <a:gdLst/>
              <a:ahLst/>
              <a:cxnLst>
                <a:cxn ang="0">
                  <a:pos x="124" y="128"/>
                </a:cxn>
                <a:cxn ang="0">
                  <a:pos x="124" y="128"/>
                </a:cxn>
                <a:cxn ang="0">
                  <a:pos x="26" y="125"/>
                </a:cxn>
                <a:cxn ang="0">
                  <a:pos x="29" y="26"/>
                </a:cxn>
                <a:cxn ang="0">
                  <a:pos x="127" y="30"/>
                </a:cxn>
                <a:cxn ang="0">
                  <a:pos x="124" y="128"/>
                </a:cxn>
              </a:cxnLst>
              <a:rect l="0" t="0" r="r" b="b"/>
              <a:pathLst>
                <a:path w="153" h="154">
                  <a:moveTo>
                    <a:pt x="124" y="128"/>
                  </a:moveTo>
                  <a:lnTo>
                    <a:pt x="124" y="128"/>
                  </a:lnTo>
                  <a:cubicBezTo>
                    <a:pt x="95" y="154"/>
                    <a:pt x="52" y="153"/>
                    <a:pt x="26" y="125"/>
                  </a:cubicBezTo>
                  <a:cubicBezTo>
                    <a:pt x="0" y="96"/>
                    <a:pt x="1" y="53"/>
                    <a:pt x="29" y="26"/>
                  </a:cubicBezTo>
                  <a:cubicBezTo>
                    <a:pt x="57" y="0"/>
                    <a:pt x="101" y="2"/>
                    <a:pt x="127" y="30"/>
                  </a:cubicBezTo>
                  <a:cubicBezTo>
                    <a:pt x="153" y="58"/>
                    <a:pt x="152" y="102"/>
                    <a:pt x="124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5632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73" name="Freeform 153">
              <a:extLst>
                <a:ext uri="{FF2B5EF4-FFF2-40B4-BE49-F238E27FC236}">
                  <a16:creationId xmlns:a16="http://schemas.microsoft.com/office/drawing/2014/main" id="{4A5D18C0-C82F-49CB-8D4C-E42D412CA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4300" y="4041776"/>
              <a:ext cx="65088" cy="65088"/>
            </a:xfrm>
            <a:custGeom>
              <a:avLst/>
              <a:gdLst/>
              <a:ahLst/>
              <a:cxnLst>
                <a:cxn ang="0">
                  <a:pos x="124" y="127"/>
                </a:cxn>
                <a:cxn ang="0">
                  <a:pos x="124" y="127"/>
                </a:cxn>
                <a:cxn ang="0">
                  <a:pos x="26" y="124"/>
                </a:cxn>
                <a:cxn ang="0">
                  <a:pos x="29" y="26"/>
                </a:cxn>
                <a:cxn ang="0">
                  <a:pos x="128" y="29"/>
                </a:cxn>
                <a:cxn ang="0">
                  <a:pos x="124" y="127"/>
                </a:cxn>
              </a:cxnLst>
              <a:rect l="0" t="0" r="r" b="b"/>
              <a:pathLst>
                <a:path w="154" h="154">
                  <a:moveTo>
                    <a:pt x="124" y="127"/>
                  </a:moveTo>
                  <a:lnTo>
                    <a:pt x="124" y="127"/>
                  </a:lnTo>
                  <a:cubicBezTo>
                    <a:pt x="96" y="154"/>
                    <a:pt x="52" y="152"/>
                    <a:pt x="26" y="124"/>
                  </a:cubicBezTo>
                  <a:cubicBezTo>
                    <a:pt x="0" y="96"/>
                    <a:pt x="1" y="52"/>
                    <a:pt x="29" y="26"/>
                  </a:cubicBezTo>
                  <a:cubicBezTo>
                    <a:pt x="58" y="0"/>
                    <a:pt x="102" y="1"/>
                    <a:pt x="128" y="29"/>
                  </a:cubicBezTo>
                  <a:cubicBezTo>
                    <a:pt x="154" y="57"/>
                    <a:pt x="152" y="101"/>
                    <a:pt x="124" y="1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5632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74" name="Freeform 154">
              <a:extLst>
                <a:ext uri="{FF2B5EF4-FFF2-40B4-BE49-F238E27FC236}">
                  <a16:creationId xmlns:a16="http://schemas.microsoft.com/office/drawing/2014/main" id="{09E0BD5D-2CFB-4C8A-BB86-0AC268B941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8050" y="3767138"/>
              <a:ext cx="57150" cy="101600"/>
            </a:xfrm>
            <a:custGeom>
              <a:avLst/>
              <a:gdLst/>
              <a:ahLst/>
              <a:cxnLst>
                <a:cxn ang="0">
                  <a:pos x="72" y="89"/>
                </a:cxn>
                <a:cxn ang="0">
                  <a:pos x="72" y="89"/>
                </a:cxn>
                <a:cxn ang="0">
                  <a:pos x="72" y="240"/>
                </a:cxn>
                <a:cxn ang="0">
                  <a:pos x="135" y="240"/>
                </a:cxn>
                <a:cxn ang="0">
                  <a:pos x="135" y="0"/>
                </a:cxn>
                <a:cxn ang="0">
                  <a:pos x="86" y="0"/>
                </a:cxn>
                <a:cxn ang="0">
                  <a:pos x="84" y="3"/>
                </a:cxn>
                <a:cxn ang="0">
                  <a:pos x="4" y="64"/>
                </a:cxn>
                <a:cxn ang="0">
                  <a:pos x="0" y="66"/>
                </a:cxn>
                <a:cxn ang="0">
                  <a:pos x="0" y="121"/>
                </a:cxn>
                <a:cxn ang="0">
                  <a:pos x="9" y="119"/>
                </a:cxn>
                <a:cxn ang="0">
                  <a:pos x="72" y="89"/>
                </a:cxn>
              </a:cxnLst>
              <a:rect l="0" t="0" r="r" b="b"/>
              <a:pathLst>
                <a:path w="135" h="240">
                  <a:moveTo>
                    <a:pt x="72" y="89"/>
                  </a:moveTo>
                  <a:lnTo>
                    <a:pt x="72" y="89"/>
                  </a:lnTo>
                  <a:lnTo>
                    <a:pt x="72" y="240"/>
                  </a:lnTo>
                  <a:lnTo>
                    <a:pt x="135" y="240"/>
                  </a:lnTo>
                  <a:lnTo>
                    <a:pt x="135" y="0"/>
                  </a:lnTo>
                  <a:lnTo>
                    <a:pt x="86" y="0"/>
                  </a:lnTo>
                  <a:lnTo>
                    <a:pt x="84" y="3"/>
                  </a:lnTo>
                  <a:cubicBezTo>
                    <a:pt x="67" y="29"/>
                    <a:pt x="41" y="50"/>
                    <a:pt x="4" y="64"/>
                  </a:cubicBezTo>
                  <a:lnTo>
                    <a:pt x="0" y="66"/>
                  </a:lnTo>
                  <a:lnTo>
                    <a:pt x="0" y="121"/>
                  </a:lnTo>
                  <a:lnTo>
                    <a:pt x="9" y="119"/>
                  </a:lnTo>
                  <a:cubicBezTo>
                    <a:pt x="32" y="112"/>
                    <a:pt x="53" y="102"/>
                    <a:pt x="72" y="8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5632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75" name="Freeform 155">
              <a:extLst>
                <a:ext uri="{FF2B5EF4-FFF2-40B4-BE49-F238E27FC236}">
                  <a16:creationId xmlns:a16="http://schemas.microsoft.com/office/drawing/2014/main" id="{A8256D77-D983-4CB9-83E3-2D69FDC3351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94250" y="3765551"/>
              <a:ext cx="79375" cy="104775"/>
            </a:xfrm>
            <a:custGeom>
              <a:avLst/>
              <a:gdLst/>
              <a:ahLst/>
              <a:cxnLst>
                <a:cxn ang="0">
                  <a:pos x="107" y="193"/>
                </a:cxn>
                <a:cxn ang="0">
                  <a:pos x="107" y="193"/>
                </a:cxn>
                <a:cxn ang="0">
                  <a:pos x="95" y="198"/>
                </a:cxn>
                <a:cxn ang="0">
                  <a:pos x="67" y="126"/>
                </a:cxn>
                <a:cxn ang="0">
                  <a:pos x="94" y="52"/>
                </a:cxn>
                <a:cxn ang="0">
                  <a:pos x="95" y="52"/>
                </a:cxn>
                <a:cxn ang="0">
                  <a:pos x="95" y="52"/>
                </a:cxn>
                <a:cxn ang="0">
                  <a:pos x="107" y="57"/>
                </a:cxn>
                <a:cxn ang="0">
                  <a:pos x="121" y="126"/>
                </a:cxn>
                <a:cxn ang="0">
                  <a:pos x="107" y="193"/>
                </a:cxn>
                <a:cxn ang="0">
                  <a:pos x="98" y="247"/>
                </a:cxn>
                <a:cxn ang="0">
                  <a:pos x="98" y="247"/>
                </a:cxn>
                <a:cxn ang="0">
                  <a:pos x="159" y="224"/>
                </a:cxn>
                <a:cxn ang="0">
                  <a:pos x="187" y="126"/>
                </a:cxn>
                <a:cxn ang="0">
                  <a:pos x="93" y="0"/>
                </a:cxn>
                <a:cxn ang="0">
                  <a:pos x="0" y="126"/>
                </a:cxn>
                <a:cxn ang="0">
                  <a:pos x="93" y="247"/>
                </a:cxn>
                <a:cxn ang="0">
                  <a:pos x="98" y="247"/>
                </a:cxn>
              </a:cxnLst>
              <a:rect l="0" t="0" r="r" b="b"/>
              <a:pathLst>
                <a:path w="188" h="247">
                  <a:moveTo>
                    <a:pt x="107" y="193"/>
                  </a:moveTo>
                  <a:lnTo>
                    <a:pt x="107" y="193"/>
                  </a:lnTo>
                  <a:cubicBezTo>
                    <a:pt x="104" y="196"/>
                    <a:pt x="100" y="198"/>
                    <a:pt x="95" y="198"/>
                  </a:cubicBezTo>
                  <a:cubicBezTo>
                    <a:pt x="76" y="198"/>
                    <a:pt x="67" y="173"/>
                    <a:pt x="67" y="126"/>
                  </a:cubicBezTo>
                  <a:cubicBezTo>
                    <a:pt x="67" y="92"/>
                    <a:pt x="71" y="52"/>
                    <a:pt x="94" y="52"/>
                  </a:cubicBezTo>
                  <a:lnTo>
                    <a:pt x="95" y="52"/>
                  </a:lnTo>
                  <a:lnTo>
                    <a:pt x="95" y="52"/>
                  </a:lnTo>
                  <a:cubicBezTo>
                    <a:pt x="100" y="52"/>
                    <a:pt x="104" y="53"/>
                    <a:pt x="107" y="57"/>
                  </a:cubicBezTo>
                  <a:cubicBezTo>
                    <a:pt x="114" y="63"/>
                    <a:pt x="121" y="80"/>
                    <a:pt x="121" y="126"/>
                  </a:cubicBezTo>
                  <a:cubicBezTo>
                    <a:pt x="121" y="169"/>
                    <a:pt x="114" y="186"/>
                    <a:pt x="107" y="193"/>
                  </a:cubicBezTo>
                  <a:close/>
                  <a:moveTo>
                    <a:pt x="98" y="247"/>
                  </a:moveTo>
                  <a:lnTo>
                    <a:pt x="98" y="247"/>
                  </a:lnTo>
                  <a:cubicBezTo>
                    <a:pt x="124" y="247"/>
                    <a:pt x="144" y="239"/>
                    <a:pt x="159" y="224"/>
                  </a:cubicBezTo>
                  <a:cubicBezTo>
                    <a:pt x="179" y="204"/>
                    <a:pt x="188" y="171"/>
                    <a:pt x="187" y="126"/>
                  </a:cubicBezTo>
                  <a:cubicBezTo>
                    <a:pt x="187" y="44"/>
                    <a:pt x="155" y="2"/>
                    <a:pt x="93" y="0"/>
                  </a:cubicBezTo>
                  <a:cubicBezTo>
                    <a:pt x="34" y="3"/>
                    <a:pt x="2" y="45"/>
                    <a:pt x="0" y="126"/>
                  </a:cubicBezTo>
                  <a:cubicBezTo>
                    <a:pt x="1" y="205"/>
                    <a:pt x="32" y="245"/>
                    <a:pt x="93" y="247"/>
                  </a:cubicBezTo>
                  <a:cubicBezTo>
                    <a:pt x="95" y="247"/>
                    <a:pt x="97" y="247"/>
                    <a:pt x="98" y="24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5632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76" name="Freeform 156">
              <a:extLst>
                <a:ext uri="{FF2B5EF4-FFF2-40B4-BE49-F238E27FC236}">
                  <a16:creationId xmlns:a16="http://schemas.microsoft.com/office/drawing/2014/main" id="{31B01C72-BEDA-482D-BE84-462227BA4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4738" y="3767138"/>
              <a:ext cx="57150" cy="101600"/>
            </a:xfrm>
            <a:custGeom>
              <a:avLst/>
              <a:gdLst/>
              <a:ahLst/>
              <a:cxnLst>
                <a:cxn ang="0">
                  <a:pos x="72" y="89"/>
                </a:cxn>
                <a:cxn ang="0">
                  <a:pos x="72" y="89"/>
                </a:cxn>
                <a:cxn ang="0">
                  <a:pos x="72" y="240"/>
                </a:cxn>
                <a:cxn ang="0">
                  <a:pos x="136" y="240"/>
                </a:cxn>
                <a:cxn ang="0">
                  <a:pos x="136" y="0"/>
                </a:cxn>
                <a:cxn ang="0">
                  <a:pos x="86" y="0"/>
                </a:cxn>
                <a:cxn ang="0">
                  <a:pos x="84" y="3"/>
                </a:cxn>
                <a:cxn ang="0">
                  <a:pos x="5" y="64"/>
                </a:cxn>
                <a:cxn ang="0">
                  <a:pos x="0" y="66"/>
                </a:cxn>
                <a:cxn ang="0">
                  <a:pos x="0" y="121"/>
                </a:cxn>
                <a:cxn ang="0">
                  <a:pos x="9" y="119"/>
                </a:cxn>
                <a:cxn ang="0">
                  <a:pos x="72" y="89"/>
                </a:cxn>
              </a:cxnLst>
              <a:rect l="0" t="0" r="r" b="b"/>
              <a:pathLst>
                <a:path w="136" h="240">
                  <a:moveTo>
                    <a:pt x="72" y="89"/>
                  </a:moveTo>
                  <a:lnTo>
                    <a:pt x="72" y="89"/>
                  </a:lnTo>
                  <a:lnTo>
                    <a:pt x="72" y="240"/>
                  </a:lnTo>
                  <a:lnTo>
                    <a:pt x="136" y="240"/>
                  </a:lnTo>
                  <a:lnTo>
                    <a:pt x="136" y="0"/>
                  </a:lnTo>
                  <a:lnTo>
                    <a:pt x="86" y="0"/>
                  </a:lnTo>
                  <a:lnTo>
                    <a:pt x="84" y="3"/>
                  </a:lnTo>
                  <a:cubicBezTo>
                    <a:pt x="68" y="29"/>
                    <a:pt x="41" y="50"/>
                    <a:pt x="5" y="64"/>
                  </a:cubicBezTo>
                  <a:lnTo>
                    <a:pt x="0" y="66"/>
                  </a:lnTo>
                  <a:lnTo>
                    <a:pt x="0" y="121"/>
                  </a:lnTo>
                  <a:lnTo>
                    <a:pt x="9" y="119"/>
                  </a:lnTo>
                  <a:cubicBezTo>
                    <a:pt x="32" y="112"/>
                    <a:pt x="53" y="102"/>
                    <a:pt x="72" y="8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5632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77" name="Freeform 157">
              <a:extLst>
                <a:ext uri="{FF2B5EF4-FFF2-40B4-BE49-F238E27FC236}">
                  <a16:creationId xmlns:a16="http://schemas.microsoft.com/office/drawing/2014/main" id="{21D660ED-6BDF-46AC-9B33-4BE9163A93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0938" y="3767138"/>
              <a:ext cx="55563" cy="101600"/>
            </a:xfrm>
            <a:custGeom>
              <a:avLst/>
              <a:gdLst/>
              <a:ahLst/>
              <a:cxnLst>
                <a:cxn ang="0">
                  <a:pos x="72" y="240"/>
                </a:cxn>
                <a:cxn ang="0">
                  <a:pos x="72" y="240"/>
                </a:cxn>
                <a:cxn ang="0">
                  <a:pos x="135" y="240"/>
                </a:cxn>
                <a:cxn ang="0">
                  <a:pos x="135" y="0"/>
                </a:cxn>
                <a:cxn ang="0">
                  <a:pos x="86" y="0"/>
                </a:cxn>
                <a:cxn ang="0">
                  <a:pos x="84" y="3"/>
                </a:cxn>
                <a:cxn ang="0">
                  <a:pos x="4" y="64"/>
                </a:cxn>
                <a:cxn ang="0">
                  <a:pos x="0" y="66"/>
                </a:cxn>
                <a:cxn ang="0">
                  <a:pos x="0" y="121"/>
                </a:cxn>
                <a:cxn ang="0">
                  <a:pos x="9" y="119"/>
                </a:cxn>
                <a:cxn ang="0">
                  <a:pos x="72" y="89"/>
                </a:cxn>
                <a:cxn ang="0">
                  <a:pos x="72" y="240"/>
                </a:cxn>
              </a:cxnLst>
              <a:rect l="0" t="0" r="r" b="b"/>
              <a:pathLst>
                <a:path w="135" h="240">
                  <a:moveTo>
                    <a:pt x="72" y="240"/>
                  </a:moveTo>
                  <a:lnTo>
                    <a:pt x="72" y="240"/>
                  </a:lnTo>
                  <a:lnTo>
                    <a:pt x="135" y="240"/>
                  </a:lnTo>
                  <a:lnTo>
                    <a:pt x="135" y="0"/>
                  </a:lnTo>
                  <a:lnTo>
                    <a:pt x="86" y="0"/>
                  </a:lnTo>
                  <a:lnTo>
                    <a:pt x="84" y="3"/>
                  </a:lnTo>
                  <a:cubicBezTo>
                    <a:pt x="67" y="29"/>
                    <a:pt x="40" y="50"/>
                    <a:pt x="4" y="64"/>
                  </a:cubicBezTo>
                  <a:lnTo>
                    <a:pt x="0" y="66"/>
                  </a:lnTo>
                  <a:lnTo>
                    <a:pt x="0" y="121"/>
                  </a:lnTo>
                  <a:lnTo>
                    <a:pt x="9" y="119"/>
                  </a:lnTo>
                  <a:cubicBezTo>
                    <a:pt x="32" y="112"/>
                    <a:pt x="53" y="102"/>
                    <a:pt x="72" y="89"/>
                  </a:cubicBezTo>
                  <a:lnTo>
                    <a:pt x="72" y="24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5632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78" name="Freeform 158">
              <a:extLst>
                <a:ext uri="{FF2B5EF4-FFF2-40B4-BE49-F238E27FC236}">
                  <a16:creationId xmlns:a16="http://schemas.microsoft.com/office/drawing/2014/main" id="{5103DDDD-347C-4354-BFBF-1E90FF67E9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37138" y="3765551"/>
              <a:ext cx="77788" cy="104775"/>
            </a:xfrm>
            <a:custGeom>
              <a:avLst/>
              <a:gdLst/>
              <a:ahLst/>
              <a:cxnLst>
                <a:cxn ang="0">
                  <a:pos x="107" y="193"/>
                </a:cxn>
                <a:cxn ang="0">
                  <a:pos x="107" y="193"/>
                </a:cxn>
                <a:cxn ang="0">
                  <a:pos x="94" y="198"/>
                </a:cxn>
                <a:cxn ang="0">
                  <a:pos x="66" y="126"/>
                </a:cxn>
                <a:cxn ang="0">
                  <a:pos x="94" y="52"/>
                </a:cxn>
                <a:cxn ang="0">
                  <a:pos x="95" y="52"/>
                </a:cxn>
                <a:cxn ang="0">
                  <a:pos x="95" y="52"/>
                </a:cxn>
                <a:cxn ang="0">
                  <a:pos x="107" y="57"/>
                </a:cxn>
                <a:cxn ang="0">
                  <a:pos x="121" y="126"/>
                </a:cxn>
                <a:cxn ang="0">
                  <a:pos x="107" y="193"/>
                </a:cxn>
                <a:cxn ang="0">
                  <a:pos x="93" y="247"/>
                </a:cxn>
                <a:cxn ang="0">
                  <a:pos x="93" y="247"/>
                </a:cxn>
                <a:cxn ang="0">
                  <a:pos x="98" y="247"/>
                </a:cxn>
                <a:cxn ang="0">
                  <a:pos x="159" y="224"/>
                </a:cxn>
                <a:cxn ang="0">
                  <a:pos x="187" y="126"/>
                </a:cxn>
                <a:cxn ang="0">
                  <a:pos x="93" y="0"/>
                </a:cxn>
                <a:cxn ang="0">
                  <a:pos x="0" y="126"/>
                </a:cxn>
                <a:cxn ang="0">
                  <a:pos x="93" y="247"/>
                </a:cxn>
              </a:cxnLst>
              <a:rect l="0" t="0" r="r" b="b"/>
              <a:pathLst>
                <a:path w="188" h="247">
                  <a:moveTo>
                    <a:pt x="107" y="193"/>
                  </a:moveTo>
                  <a:lnTo>
                    <a:pt x="107" y="193"/>
                  </a:lnTo>
                  <a:cubicBezTo>
                    <a:pt x="103" y="196"/>
                    <a:pt x="99" y="198"/>
                    <a:pt x="94" y="198"/>
                  </a:cubicBezTo>
                  <a:cubicBezTo>
                    <a:pt x="76" y="198"/>
                    <a:pt x="66" y="173"/>
                    <a:pt x="66" y="126"/>
                  </a:cubicBezTo>
                  <a:cubicBezTo>
                    <a:pt x="66" y="92"/>
                    <a:pt x="71" y="52"/>
                    <a:pt x="94" y="52"/>
                  </a:cubicBezTo>
                  <a:lnTo>
                    <a:pt x="95" y="52"/>
                  </a:lnTo>
                  <a:lnTo>
                    <a:pt x="95" y="52"/>
                  </a:lnTo>
                  <a:cubicBezTo>
                    <a:pt x="100" y="52"/>
                    <a:pt x="104" y="53"/>
                    <a:pt x="107" y="57"/>
                  </a:cubicBezTo>
                  <a:cubicBezTo>
                    <a:pt x="114" y="63"/>
                    <a:pt x="121" y="80"/>
                    <a:pt x="121" y="126"/>
                  </a:cubicBezTo>
                  <a:cubicBezTo>
                    <a:pt x="121" y="169"/>
                    <a:pt x="113" y="186"/>
                    <a:pt x="107" y="193"/>
                  </a:cubicBezTo>
                  <a:close/>
                  <a:moveTo>
                    <a:pt x="93" y="247"/>
                  </a:moveTo>
                  <a:lnTo>
                    <a:pt x="93" y="247"/>
                  </a:lnTo>
                  <a:cubicBezTo>
                    <a:pt x="95" y="247"/>
                    <a:pt x="96" y="247"/>
                    <a:pt x="98" y="247"/>
                  </a:cubicBezTo>
                  <a:cubicBezTo>
                    <a:pt x="124" y="247"/>
                    <a:pt x="144" y="239"/>
                    <a:pt x="159" y="224"/>
                  </a:cubicBezTo>
                  <a:cubicBezTo>
                    <a:pt x="178" y="204"/>
                    <a:pt x="188" y="171"/>
                    <a:pt x="187" y="126"/>
                  </a:cubicBezTo>
                  <a:cubicBezTo>
                    <a:pt x="186" y="44"/>
                    <a:pt x="155" y="2"/>
                    <a:pt x="93" y="0"/>
                  </a:cubicBezTo>
                  <a:cubicBezTo>
                    <a:pt x="33" y="3"/>
                    <a:pt x="2" y="45"/>
                    <a:pt x="0" y="126"/>
                  </a:cubicBezTo>
                  <a:cubicBezTo>
                    <a:pt x="1" y="205"/>
                    <a:pt x="32" y="245"/>
                    <a:pt x="93" y="24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5632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79" name="Freeform 159">
              <a:extLst>
                <a:ext uri="{FF2B5EF4-FFF2-40B4-BE49-F238E27FC236}">
                  <a16:creationId xmlns:a16="http://schemas.microsoft.com/office/drawing/2014/main" id="{858E03EE-99E8-45C4-9152-9707C2ABBFB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27625" y="3765551"/>
              <a:ext cx="79375" cy="104775"/>
            </a:xfrm>
            <a:custGeom>
              <a:avLst/>
              <a:gdLst/>
              <a:ahLst/>
              <a:cxnLst>
                <a:cxn ang="0">
                  <a:pos x="107" y="193"/>
                </a:cxn>
                <a:cxn ang="0">
                  <a:pos x="107" y="193"/>
                </a:cxn>
                <a:cxn ang="0">
                  <a:pos x="95" y="198"/>
                </a:cxn>
                <a:cxn ang="0">
                  <a:pos x="67" y="126"/>
                </a:cxn>
                <a:cxn ang="0">
                  <a:pos x="94" y="52"/>
                </a:cxn>
                <a:cxn ang="0">
                  <a:pos x="95" y="52"/>
                </a:cxn>
                <a:cxn ang="0">
                  <a:pos x="96" y="52"/>
                </a:cxn>
                <a:cxn ang="0">
                  <a:pos x="108" y="57"/>
                </a:cxn>
                <a:cxn ang="0">
                  <a:pos x="121" y="126"/>
                </a:cxn>
                <a:cxn ang="0">
                  <a:pos x="107" y="193"/>
                </a:cxn>
                <a:cxn ang="0">
                  <a:pos x="98" y="247"/>
                </a:cxn>
                <a:cxn ang="0">
                  <a:pos x="98" y="247"/>
                </a:cxn>
                <a:cxn ang="0">
                  <a:pos x="159" y="224"/>
                </a:cxn>
                <a:cxn ang="0">
                  <a:pos x="188" y="126"/>
                </a:cxn>
                <a:cxn ang="0">
                  <a:pos x="94" y="0"/>
                </a:cxn>
                <a:cxn ang="0">
                  <a:pos x="0" y="126"/>
                </a:cxn>
                <a:cxn ang="0">
                  <a:pos x="94" y="247"/>
                </a:cxn>
                <a:cxn ang="0">
                  <a:pos x="98" y="247"/>
                </a:cxn>
              </a:cxnLst>
              <a:rect l="0" t="0" r="r" b="b"/>
              <a:pathLst>
                <a:path w="188" h="247">
                  <a:moveTo>
                    <a:pt x="107" y="193"/>
                  </a:moveTo>
                  <a:lnTo>
                    <a:pt x="107" y="193"/>
                  </a:lnTo>
                  <a:cubicBezTo>
                    <a:pt x="104" y="196"/>
                    <a:pt x="100" y="198"/>
                    <a:pt x="95" y="198"/>
                  </a:cubicBezTo>
                  <a:cubicBezTo>
                    <a:pt x="76" y="198"/>
                    <a:pt x="67" y="173"/>
                    <a:pt x="67" y="126"/>
                  </a:cubicBezTo>
                  <a:cubicBezTo>
                    <a:pt x="67" y="92"/>
                    <a:pt x="72" y="52"/>
                    <a:pt x="94" y="52"/>
                  </a:cubicBezTo>
                  <a:lnTo>
                    <a:pt x="95" y="52"/>
                  </a:lnTo>
                  <a:lnTo>
                    <a:pt x="96" y="52"/>
                  </a:lnTo>
                  <a:cubicBezTo>
                    <a:pt x="100" y="52"/>
                    <a:pt x="104" y="53"/>
                    <a:pt x="108" y="57"/>
                  </a:cubicBezTo>
                  <a:cubicBezTo>
                    <a:pt x="114" y="63"/>
                    <a:pt x="122" y="80"/>
                    <a:pt x="121" y="126"/>
                  </a:cubicBezTo>
                  <a:cubicBezTo>
                    <a:pt x="122" y="169"/>
                    <a:pt x="114" y="186"/>
                    <a:pt x="107" y="193"/>
                  </a:cubicBezTo>
                  <a:close/>
                  <a:moveTo>
                    <a:pt x="98" y="247"/>
                  </a:moveTo>
                  <a:lnTo>
                    <a:pt x="98" y="247"/>
                  </a:lnTo>
                  <a:cubicBezTo>
                    <a:pt x="124" y="247"/>
                    <a:pt x="145" y="239"/>
                    <a:pt x="159" y="224"/>
                  </a:cubicBezTo>
                  <a:cubicBezTo>
                    <a:pt x="179" y="204"/>
                    <a:pt x="188" y="171"/>
                    <a:pt x="188" y="126"/>
                  </a:cubicBezTo>
                  <a:cubicBezTo>
                    <a:pt x="187" y="44"/>
                    <a:pt x="155" y="2"/>
                    <a:pt x="94" y="0"/>
                  </a:cubicBezTo>
                  <a:cubicBezTo>
                    <a:pt x="34" y="3"/>
                    <a:pt x="3" y="45"/>
                    <a:pt x="0" y="126"/>
                  </a:cubicBezTo>
                  <a:cubicBezTo>
                    <a:pt x="1" y="205"/>
                    <a:pt x="33" y="245"/>
                    <a:pt x="94" y="247"/>
                  </a:cubicBezTo>
                  <a:cubicBezTo>
                    <a:pt x="95" y="247"/>
                    <a:pt x="97" y="247"/>
                    <a:pt x="98" y="24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5632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80" name="Freeform 160">
              <a:extLst>
                <a:ext uri="{FF2B5EF4-FFF2-40B4-BE49-F238E27FC236}">
                  <a16:creationId xmlns:a16="http://schemas.microsoft.com/office/drawing/2014/main" id="{C21276E6-7D6C-42EE-9DBD-B8177681A14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19638" y="3898901"/>
              <a:ext cx="79375" cy="103188"/>
            </a:xfrm>
            <a:custGeom>
              <a:avLst/>
              <a:gdLst/>
              <a:ahLst/>
              <a:cxnLst>
                <a:cxn ang="0">
                  <a:pos x="95" y="197"/>
                </a:cxn>
                <a:cxn ang="0">
                  <a:pos x="95" y="197"/>
                </a:cxn>
                <a:cxn ang="0">
                  <a:pos x="67" y="125"/>
                </a:cxn>
                <a:cxn ang="0">
                  <a:pos x="94" y="52"/>
                </a:cxn>
                <a:cxn ang="0">
                  <a:pos x="95" y="52"/>
                </a:cxn>
                <a:cxn ang="0">
                  <a:pos x="96" y="52"/>
                </a:cxn>
                <a:cxn ang="0">
                  <a:pos x="108" y="56"/>
                </a:cxn>
                <a:cxn ang="0">
                  <a:pos x="121" y="125"/>
                </a:cxn>
                <a:cxn ang="0">
                  <a:pos x="107" y="192"/>
                </a:cxn>
                <a:cxn ang="0">
                  <a:pos x="95" y="197"/>
                </a:cxn>
                <a:cxn ang="0">
                  <a:pos x="94" y="0"/>
                </a:cxn>
                <a:cxn ang="0">
                  <a:pos x="94" y="0"/>
                </a:cxn>
                <a:cxn ang="0">
                  <a:pos x="0" y="125"/>
                </a:cxn>
                <a:cxn ang="0">
                  <a:pos x="94" y="246"/>
                </a:cxn>
                <a:cxn ang="0">
                  <a:pos x="98" y="246"/>
                </a:cxn>
                <a:cxn ang="0">
                  <a:pos x="159" y="224"/>
                </a:cxn>
                <a:cxn ang="0">
                  <a:pos x="188" y="125"/>
                </a:cxn>
                <a:cxn ang="0">
                  <a:pos x="94" y="0"/>
                </a:cxn>
              </a:cxnLst>
              <a:rect l="0" t="0" r="r" b="b"/>
              <a:pathLst>
                <a:path w="188" h="246">
                  <a:moveTo>
                    <a:pt x="95" y="197"/>
                  </a:moveTo>
                  <a:lnTo>
                    <a:pt x="95" y="197"/>
                  </a:lnTo>
                  <a:cubicBezTo>
                    <a:pt x="76" y="197"/>
                    <a:pt x="67" y="173"/>
                    <a:pt x="67" y="125"/>
                  </a:cubicBezTo>
                  <a:cubicBezTo>
                    <a:pt x="67" y="92"/>
                    <a:pt x="72" y="52"/>
                    <a:pt x="94" y="52"/>
                  </a:cubicBezTo>
                  <a:lnTo>
                    <a:pt x="95" y="52"/>
                  </a:lnTo>
                  <a:lnTo>
                    <a:pt x="96" y="52"/>
                  </a:lnTo>
                  <a:cubicBezTo>
                    <a:pt x="100" y="51"/>
                    <a:pt x="104" y="53"/>
                    <a:pt x="108" y="56"/>
                  </a:cubicBezTo>
                  <a:cubicBezTo>
                    <a:pt x="114" y="62"/>
                    <a:pt x="122" y="80"/>
                    <a:pt x="121" y="125"/>
                  </a:cubicBezTo>
                  <a:cubicBezTo>
                    <a:pt x="122" y="168"/>
                    <a:pt x="114" y="185"/>
                    <a:pt x="107" y="192"/>
                  </a:cubicBezTo>
                  <a:cubicBezTo>
                    <a:pt x="104" y="195"/>
                    <a:pt x="100" y="197"/>
                    <a:pt x="95" y="197"/>
                  </a:cubicBezTo>
                  <a:close/>
                  <a:moveTo>
                    <a:pt x="94" y="0"/>
                  </a:moveTo>
                  <a:lnTo>
                    <a:pt x="94" y="0"/>
                  </a:lnTo>
                  <a:cubicBezTo>
                    <a:pt x="34" y="2"/>
                    <a:pt x="2" y="45"/>
                    <a:pt x="0" y="125"/>
                  </a:cubicBezTo>
                  <a:cubicBezTo>
                    <a:pt x="1" y="204"/>
                    <a:pt x="32" y="245"/>
                    <a:pt x="94" y="246"/>
                  </a:cubicBezTo>
                  <a:cubicBezTo>
                    <a:pt x="95" y="246"/>
                    <a:pt x="97" y="246"/>
                    <a:pt x="98" y="246"/>
                  </a:cubicBezTo>
                  <a:cubicBezTo>
                    <a:pt x="124" y="246"/>
                    <a:pt x="145" y="239"/>
                    <a:pt x="159" y="224"/>
                  </a:cubicBezTo>
                  <a:cubicBezTo>
                    <a:pt x="179" y="204"/>
                    <a:pt x="188" y="170"/>
                    <a:pt x="188" y="125"/>
                  </a:cubicBezTo>
                  <a:cubicBezTo>
                    <a:pt x="187" y="43"/>
                    <a:pt x="155" y="1"/>
                    <a:pt x="9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5632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81" name="Freeform 161">
              <a:extLst>
                <a:ext uri="{FF2B5EF4-FFF2-40B4-BE49-F238E27FC236}">
                  <a16:creationId xmlns:a16="http://schemas.microsoft.com/office/drawing/2014/main" id="{319DF1EA-0CA3-4B79-866C-4DDE46FC7F9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11713" y="3898901"/>
              <a:ext cx="79375" cy="103188"/>
            </a:xfrm>
            <a:custGeom>
              <a:avLst/>
              <a:gdLst/>
              <a:ahLst/>
              <a:cxnLst>
                <a:cxn ang="0">
                  <a:pos x="95" y="197"/>
                </a:cxn>
                <a:cxn ang="0">
                  <a:pos x="95" y="197"/>
                </a:cxn>
                <a:cxn ang="0">
                  <a:pos x="66" y="125"/>
                </a:cxn>
                <a:cxn ang="0">
                  <a:pos x="94" y="52"/>
                </a:cxn>
                <a:cxn ang="0">
                  <a:pos x="95" y="52"/>
                </a:cxn>
                <a:cxn ang="0">
                  <a:pos x="95" y="52"/>
                </a:cxn>
                <a:cxn ang="0">
                  <a:pos x="107" y="56"/>
                </a:cxn>
                <a:cxn ang="0">
                  <a:pos x="121" y="125"/>
                </a:cxn>
                <a:cxn ang="0">
                  <a:pos x="107" y="192"/>
                </a:cxn>
                <a:cxn ang="0">
                  <a:pos x="95" y="197"/>
                </a:cxn>
                <a:cxn ang="0">
                  <a:pos x="93" y="0"/>
                </a:cxn>
                <a:cxn ang="0">
                  <a:pos x="93" y="0"/>
                </a:cxn>
                <a:cxn ang="0">
                  <a:pos x="0" y="125"/>
                </a:cxn>
                <a:cxn ang="0">
                  <a:pos x="93" y="246"/>
                </a:cxn>
                <a:cxn ang="0">
                  <a:pos x="98" y="246"/>
                </a:cxn>
                <a:cxn ang="0">
                  <a:pos x="159" y="224"/>
                </a:cxn>
                <a:cxn ang="0">
                  <a:pos x="187" y="125"/>
                </a:cxn>
                <a:cxn ang="0">
                  <a:pos x="93" y="0"/>
                </a:cxn>
              </a:cxnLst>
              <a:rect l="0" t="0" r="r" b="b"/>
              <a:pathLst>
                <a:path w="188" h="246">
                  <a:moveTo>
                    <a:pt x="95" y="197"/>
                  </a:moveTo>
                  <a:lnTo>
                    <a:pt x="95" y="197"/>
                  </a:lnTo>
                  <a:cubicBezTo>
                    <a:pt x="76" y="197"/>
                    <a:pt x="66" y="173"/>
                    <a:pt x="66" y="125"/>
                  </a:cubicBezTo>
                  <a:cubicBezTo>
                    <a:pt x="66" y="92"/>
                    <a:pt x="71" y="52"/>
                    <a:pt x="94" y="52"/>
                  </a:cubicBezTo>
                  <a:lnTo>
                    <a:pt x="95" y="52"/>
                  </a:lnTo>
                  <a:lnTo>
                    <a:pt x="95" y="52"/>
                  </a:lnTo>
                  <a:cubicBezTo>
                    <a:pt x="100" y="51"/>
                    <a:pt x="104" y="53"/>
                    <a:pt x="107" y="56"/>
                  </a:cubicBezTo>
                  <a:cubicBezTo>
                    <a:pt x="114" y="62"/>
                    <a:pt x="121" y="80"/>
                    <a:pt x="121" y="125"/>
                  </a:cubicBezTo>
                  <a:cubicBezTo>
                    <a:pt x="121" y="168"/>
                    <a:pt x="113" y="185"/>
                    <a:pt x="107" y="192"/>
                  </a:cubicBezTo>
                  <a:cubicBezTo>
                    <a:pt x="104" y="195"/>
                    <a:pt x="99" y="197"/>
                    <a:pt x="95" y="197"/>
                  </a:cubicBezTo>
                  <a:close/>
                  <a:moveTo>
                    <a:pt x="93" y="0"/>
                  </a:moveTo>
                  <a:lnTo>
                    <a:pt x="93" y="0"/>
                  </a:lnTo>
                  <a:cubicBezTo>
                    <a:pt x="33" y="2"/>
                    <a:pt x="2" y="45"/>
                    <a:pt x="0" y="125"/>
                  </a:cubicBezTo>
                  <a:cubicBezTo>
                    <a:pt x="1" y="204"/>
                    <a:pt x="32" y="245"/>
                    <a:pt x="93" y="246"/>
                  </a:cubicBezTo>
                  <a:cubicBezTo>
                    <a:pt x="95" y="246"/>
                    <a:pt x="96" y="246"/>
                    <a:pt x="98" y="246"/>
                  </a:cubicBezTo>
                  <a:cubicBezTo>
                    <a:pt x="124" y="246"/>
                    <a:pt x="144" y="239"/>
                    <a:pt x="159" y="224"/>
                  </a:cubicBezTo>
                  <a:cubicBezTo>
                    <a:pt x="178" y="204"/>
                    <a:pt x="188" y="170"/>
                    <a:pt x="187" y="125"/>
                  </a:cubicBezTo>
                  <a:cubicBezTo>
                    <a:pt x="186" y="43"/>
                    <a:pt x="155" y="1"/>
                    <a:pt x="9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5632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82" name="Freeform 162">
              <a:extLst>
                <a:ext uri="{FF2B5EF4-FFF2-40B4-BE49-F238E27FC236}">
                  <a16:creationId xmlns:a16="http://schemas.microsoft.com/office/drawing/2014/main" id="{24F81A94-C95A-4725-83EF-2AEA695829C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2200" y="3900488"/>
              <a:ext cx="57150" cy="100013"/>
            </a:xfrm>
            <a:custGeom>
              <a:avLst/>
              <a:gdLst/>
              <a:ahLst/>
              <a:cxnLst>
                <a:cxn ang="0">
                  <a:pos x="84" y="3"/>
                </a:cxn>
                <a:cxn ang="0">
                  <a:pos x="84" y="3"/>
                </a:cxn>
                <a:cxn ang="0">
                  <a:pos x="5" y="64"/>
                </a:cxn>
                <a:cxn ang="0">
                  <a:pos x="0" y="65"/>
                </a:cxn>
                <a:cxn ang="0">
                  <a:pos x="0" y="121"/>
                </a:cxn>
                <a:cxn ang="0">
                  <a:pos x="9" y="118"/>
                </a:cxn>
                <a:cxn ang="0">
                  <a:pos x="72" y="89"/>
                </a:cxn>
                <a:cxn ang="0">
                  <a:pos x="72" y="239"/>
                </a:cxn>
                <a:cxn ang="0">
                  <a:pos x="135" y="239"/>
                </a:cxn>
                <a:cxn ang="0">
                  <a:pos x="135" y="0"/>
                </a:cxn>
                <a:cxn ang="0">
                  <a:pos x="86" y="0"/>
                </a:cxn>
                <a:cxn ang="0">
                  <a:pos x="84" y="3"/>
                </a:cxn>
              </a:cxnLst>
              <a:rect l="0" t="0" r="r" b="b"/>
              <a:pathLst>
                <a:path w="135" h="239">
                  <a:moveTo>
                    <a:pt x="84" y="3"/>
                  </a:moveTo>
                  <a:lnTo>
                    <a:pt x="84" y="3"/>
                  </a:lnTo>
                  <a:cubicBezTo>
                    <a:pt x="67" y="29"/>
                    <a:pt x="41" y="49"/>
                    <a:pt x="5" y="64"/>
                  </a:cubicBezTo>
                  <a:lnTo>
                    <a:pt x="0" y="65"/>
                  </a:lnTo>
                  <a:lnTo>
                    <a:pt x="0" y="121"/>
                  </a:lnTo>
                  <a:lnTo>
                    <a:pt x="9" y="118"/>
                  </a:lnTo>
                  <a:cubicBezTo>
                    <a:pt x="32" y="111"/>
                    <a:pt x="53" y="101"/>
                    <a:pt x="72" y="89"/>
                  </a:cubicBezTo>
                  <a:lnTo>
                    <a:pt x="72" y="239"/>
                  </a:lnTo>
                  <a:lnTo>
                    <a:pt x="135" y="239"/>
                  </a:lnTo>
                  <a:lnTo>
                    <a:pt x="135" y="0"/>
                  </a:lnTo>
                  <a:lnTo>
                    <a:pt x="86" y="0"/>
                  </a:lnTo>
                  <a:lnTo>
                    <a:pt x="84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5632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83" name="Freeform 163">
              <a:extLst>
                <a:ext uri="{FF2B5EF4-FFF2-40B4-BE49-F238E27FC236}">
                  <a16:creationId xmlns:a16="http://schemas.microsoft.com/office/drawing/2014/main" id="{A80493CB-535C-4122-8510-C198F3029A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78400" y="3898901"/>
              <a:ext cx="77788" cy="103188"/>
            </a:xfrm>
            <a:custGeom>
              <a:avLst/>
              <a:gdLst/>
              <a:ahLst/>
              <a:cxnLst>
                <a:cxn ang="0">
                  <a:pos x="95" y="197"/>
                </a:cxn>
                <a:cxn ang="0">
                  <a:pos x="95" y="197"/>
                </a:cxn>
                <a:cxn ang="0">
                  <a:pos x="67" y="125"/>
                </a:cxn>
                <a:cxn ang="0">
                  <a:pos x="94" y="52"/>
                </a:cxn>
                <a:cxn ang="0">
                  <a:pos x="95" y="52"/>
                </a:cxn>
                <a:cxn ang="0">
                  <a:pos x="95" y="52"/>
                </a:cxn>
                <a:cxn ang="0">
                  <a:pos x="107" y="56"/>
                </a:cxn>
                <a:cxn ang="0">
                  <a:pos x="121" y="125"/>
                </a:cxn>
                <a:cxn ang="0">
                  <a:pos x="107" y="192"/>
                </a:cxn>
                <a:cxn ang="0">
                  <a:pos x="95" y="197"/>
                </a:cxn>
                <a:cxn ang="0">
                  <a:pos x="93" y="0"/>
                </a:cxn>
                <a:cxn ang="0">
                  <a:pos x="93" y="0"/>
                </a:cxn>
                <a:cxn ang="0">
                  <a:pos x="0" y="125"/>
                </a:cxn>
                <a:cxn ang="0">
                  <a:pos x="93" y="246"/>
                </a:cxn>
                <a:cxn ang="0">
                  <a:pos x="98" y="246"/>
                </a:cxn>
                <a:cxn ang="0">
                  <a:pos x="159" y="224"/>
                </a:cxn>
                <a:cxn ang="0">
                  <a:pos x="187" y="125"/>
                </a:cxn>
                <a:cxn ang="0">
                  <a:pos x="93" y="0"/>
                </a:cxn>
              </a:cxnLst>
              <a:rect l="0" t="0" r="r" b="b"/>
              <a:pathLst>
                <a:path w="188" h="246">
                  <a:moveTo>
                    <a:pt x="95" y="197"/>
                  </a:moveTo>
                  <a:lnTo>
                    <a:pt x="95" y="197"/>
                  </a:lnTo>
                  <a:cubicBezTo>
                    <a:pt x="76" y="197"/>
                    <a:pt x="67" y="173"/>
                    <a:pt x="67" y="125"/>
                  </a:cubicBezTo>
                  <a:cubicBezTo>
                    <a:pt x="67" y="92"/>
                    <a:pt x="71" y="52"/>
                    <a:pt x="94" y="52"/>
                  </a:cubicBezTo>
                  <a:lnTo>
                    <a:pt x="95" y="52"/>
                  </a:lnTo>
                  <a:lnTo>
                    <a:pt x="95" y="52"/>
                  </a:lnTo>
                  <a:cubicBezTo>
                    <a:pt x="100" y="51"/>
                    <a:pt x="104" y="53"/>
                    <a:pt x="107" y="56"/>
                  </a:cubicBezTo>
                  <a:cubicBezTo>
                    <a:pt x="114" y="62"/>
                    <a:pt x="121" y="80"/>
                    <a:pt x="121" y="125"/>
                  </a:cubicBezTo>
                  <a:cubicBezTo>
                    <a:pt x="121" y="168"/>
                    <a:pt x="114" y="185"/>
                    <a:pt x="107" y="192"/>
                  </a:cubicBezTo>
                  <a:cubicBezTo>
                    <a:pt x="104" y="195"/>
                    <a:pt x="100" y="197"/>
                    <a:pt x="95" y="197"/>
                  </a:cubicBezTo>
                  <a:close/>
                  <a:moveTo>
                    <a:pt x="93" y="0"/>
                  </a:moveTo>
                  <a:lnTo>
                    <a:pt x="93" y="0"/>
                  </a:lnTo>
                  <a:cubicBezTo>
                    <a:pt x="34" y="2"/>
                    <a:pt x="2" y="45"/>
                    <a:pt x="0" y="125"/>
                  </a:cubicBezTo>
                  <a:cubicBezTo>
                    <a:pt x="1" y="204"/>
                    <a:pt x="32" y="245"/>
                    <a:pt x="93" y="246"/>
                  </a:cubicBezTo>
                  <a:cubicBezTo>
                    <a:pt x="95" y="246"/>
                    <a:pt x="97" y="246"/>
                    <a:pt x="98" y="246"/>
                  </a:cubicBezTo>
                  <a:cubicBezTo>
                    <a:pt x="124" y="246"/>
                    <a:pt x="144" y="239"/>
                    <a:pt x="159" y="224"/>
                  </a:cubicBezTo>
                  <a:cubicBezTo>
                    <a:pt x="179" y="204"/>
                    <a:pt x="188" y="170"/>
                    <a:pt x="187" y="125"/>
                  </a:cubicBezTo>
                  <a:cubicBezTo>
                    <a:pt x="187" y="43"/>
                    <a:pt x="155" y="1"/>
                    <a:pt x="9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5632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84" name="Freeform 164">
              <a:extLst>
                <a:ext uri="{FF2B5EF4-FFF2-40B4-BE49-F238E27FC236}">
                  <a16:creationId xmlns:a16="http://schemas.microsoft.com/office/drawing/2014/main" id="{F19F53F3-7EDD-4C1A-96BB-741C24106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8888" y="3900488"/>
              <a:ext cx="57150" cy="100013"/>
            </a:xfrm>
            <a:custGeom>
              <a:avLst/>
              <a:gdLst/>
              <a:ahLst/>
              <a:cxnLst>
                <a:cxn ang="0">
                  <a:pos x="84" y="3"/>
                </a:cxn>
                <a:cxn ang="0">
                  <a:pos x="84" y="3"/>
                </a:cxn>
                <a:cxn ang="0">
                  <a:pos x="4" y="64"/>
                </a:cxn>
                <a:cxn ang="0">
                  <a:pos x="0" y="65"/>
                </a:cxn>
                <a:cxn ang="0">
                  <a:pos x="0" y="121"/>
                </a:cxn>
                <a:cxn ang="0">
                  <a:pos x="8" y="118"/>
                </a:cxn>
                <a:cxn ang="0">
                  <a:pos x="71" y="89"/>
                </a:cxn>
                <a:cxn ang="0">
                  <a:pos x="71" y="239"/>
                </a:cxn>
                <a:cxn ang="0">
                  <a:pos x="135" y="239"/>
                </a:cxn>
                <a:cxn ang="0">
                  <a:pos x="135" y="0"/>
                </a:cxn>
                <a:cxn ang="0">
                  <a:pos x="85" y="0"/>
                </a:cxn>
                <a:cxn ang="0">
                  <a:pos x="84" y="3"/>
                </a:cxn>
              </a:cxnLst>
              <a:rect l="0" t="0" r="r" b="b"/>
              <a:pathLst>
                <a:path w="135" h="239">
                  <a:moveTo>
                    <a:pt x="84" y="3"/>
                  </a:moveTo>
                  <a:lnTo>
                    <a:pt x="84" y="3"/>
                  </a:lnTo>
                  <a:cubicBezTo>
                    <a:pt x="67" y="29"/>
                    <a:pt x="40" y="49"/>
                    <a:pt x="4" y="64"/>
                  </a:cubicBezTo>
                  <a:lnTo>
                    <a:pt x="0" y="65"/>
                  </a:lnTo>
                  <a:lnTo>
                    <a:pt x="0" y="121"/>
                  </a:lnTo>
                  <a:lnTo>
                    <a:pt x="8" y="118"/>
                  </a:lnTo>
                  <a:cubicBezTo>
                    <a:pt x="31" y="111"/>
                    <a:pt x="52" y="101"/>
                    <a:pt x="71" y="89"/>
                  </a:cubicBezTo>
                  <a:lnTo>
                    <a:pt x="71" y="239"/>
                  </a:lnTo>
                  <a:lnTo>
                    <a:pt x="135" y="239"/>
                  </a:lnTo>
                  <a:lnTo>
                    <a:pt x="135" y="0"/>
                  </a:lnTo>
                  <a:lnTo>
                    <a:pt x="85" y="0"/>
                  </a:lnTo>
                  <a:lnTo>
                    <a:pt x="84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5632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85" name="Freeform 165">
              <a:extLst>
                <a:ext uri="{FF2B5EF4-FFF2-40B4-BE49-F238E27FC236}">
                  <a16:creationId xmlns:a16="http://schemas.microsoft.com/office/drawing/2014/main" id="{3DE980F3-0CFF-4CEB-8006-F91986BE7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3500" y="3900488"/>
              <a:ext cx="57150" cy="100013"/>
            </a:xfrm>
            <a:custGeom>
              <a:avLst/>
              <a:gdLst/>
              <a:ahLst/>
              <a:cxnLst>
                <a:cxn ang="0">
                  <a:pos x="84" y="3"/>
                </a:cxn>
                <a:cxn ang="0">
                  <a:pos x="84" y="3"/>
                </a:cxn>
                <a:cxn ang="0">
                  <a:pos x="4" y="64"/>
                </a:cxn>
                <a:cxn ang="0">
                  <a:pos x="0" y="65"/>
                </a:cxn>
                <a:cxn ang="0">
                  <a:pos x="0" y="121"/>
                </a:cxn>
                <a:cxn ang="0">
                  <a:pos x="9" y="118"/>
                </a:cxn>
                <a:cxn ang="0">
                  <a:pos x="72" y="89"/>
                </a:cxn>
                <a:cxn ang="0">
                  <a:pos x="72" y="239"/>
                </a:cxn>
                <a:cxn ang="0">
                  <a:pos x="135" y="239"/>
                </a:cxn>
                <a:cxn ang="0">
                  <a:pos x="135" y="0"/>
                </a:cxn>
                <a:cxn ang="0">
                  <a:pos x="86" y="0"/>
                </a:cxn>
                <a:cxn ang="0">
                  <a:pos x="84" y="3"/>
                </a:cxn>
              </a:cxnLst>
              <a:rect l="0" t="0" r="r" b="b"/>
              <a:pathLst>
                <a:path w="135" h="239">
                  <a:moveTo>
                    <a:pt x="84" y="3"/>
                  </a:moveTo>
                  <a:lnTo>
                    <a:pt x="84" y="3"/>
                  </a:lnTo>
                  <a:cubicBezTo>
                    <a:pt x="67" y="29"/>
                    <a:pt x="40" y="49"/>
                    <a:pt x="4" y="64"/>
                  </a:cubicBezTo>
                  <a:lnTo>
                    <a:pt x="0" y="65"/>
                  </a:lnTo>
                  <a:lnTo>
                    <a:pt x="0" y="121"/>
                  </a:lnTo>
                  <a:lnTo>
                    <a:pt x="9" y="118"/>
                  </a:lnTo>
                  <a:cubicBezTo>
                    <a:pt x="32" y="111"/>
                    <a:pt x="53" y="101"/>
                    <a:pt x="72" y="89"/>
                  </a:cubicBezTo>
                  <a:lnTo>
                    <a:pt x="72" y="239"/>
                  </a:lnTo>
                  <a:lnTo>
                    <a:pt x="135" y="239"/>
                  </a:lnTo>
                  <a:lnTo>
                    <a:pt x="135" y="0"/>
                  </a:lnTo>
                  <a:lnTo>
                    <a:pt x="86" y="0"/>
                  </a:lnTo>
                  <a:lnTo>
                    <a:pt x="84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45632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srgbClr val="1D1D1A"/>
                </a:solidFill>
                <a:effectLst/>
                <a:uLnTx/>
                <a:uFillTx/>
                <a:latin typeface="+mn-ea"/>
              </a:endParaRPr>
            </a:p>
          </p:txBody>
        </p:sp>
      </p:grpSp>
      <p:sp>
        <p:nvSpPr>
          <p:cNvPr id="86" name="文本框 232">
            <a:extLst>
              <a:ext uri="{FF2B5EF4-FFF2-40B4-BE49-F238E27FC236}">
                <a16:creationId xmlns:a16="http://schemas.microsoft.com/office/drawing/2014/main" id="{7EB12832-12D9-4199-9A9E-AF8B9798CDDB}"/>
              </a:ext>
            </a:extLst>
          </p:cNvPr>
          <p:cNvSpPr txBox="1"/>
          <p:nvPr/>
        </p:nvSpPr>
        <p:spPr>
          <a:xfrm>
            <a:off x="918398" y="964702"/>
            <a:ext cx="19711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 Bold" pitchFamily="18" charset="0"/>
                <a:sym typeface="+mn-ea"/>
              </a:rPr>
              <a:t>主机</a:t>
            </a:r>
          </a:p>
        </p:txBody>
      </p:sp>
      <p:sp>
        <p:nvSpPr>
          <p:cNvPr id="87" name="文本框 232">
            <a:extLst>
              <a:ext uri="{FF2B5EF4-FFF2-40B4-BE49-F238E27FC236}">
                <a16:creationId xmlns:a16="http://schemas.microsoft.com/office/drawing/2014/main" id="{7EB12832-12D9-4199-9A9E-AF8B9798CDDB}"/>
              </a:ext>
            </a:extLst>
          </p:cNvPr>
          <p:cNvSpPr txBox="1"/>
          <p:nvPr/>
        </p:nvSpPr>
        <p:spPr>
          <a:xfrm>
            <a:off x="3902013" y="947825"/>
            <a:ext cx="19711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 Bold" pitchFamily="18" charset="0"/>
                <a:sym typeface="+mn-ea"/>
              </a:rPr>
              <a:t>网络</a:t>
            </a:r>
          </a:p>
        </p:txBody>
      </p:sp>
      <p:sp>
        <p:nvSpPr>
          <p:cNvPr id="88" name="文本框 232">
            <a:extLst>
              <a:ext uri="{FF2B5EF4-FFF2-40B4-BE49-F238E27FC236}">
                <a16:creationId xmlns:a16="http://schemas.microsoft.com/office/drawing/2014/main" id="{7EB12832-12D9-4199-9A9E-AF8B9798CDDB}"/>
              </a:ext>
            </a:extLst>
          </p:cNvPr>
          <p:cNvSpPr txBox="1"/>
          <p:nvPr/>
        </p:nvSpPr>
        <p:spPr>
          <a:xfrm>
            <a:off x="6509119" y="940977"/>
            <a:ext cx="197118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  <a:cs typeface="Arial Bold" pitchFamily="18" charset="0"/>
                <a:sym typeface="+mn-ea"/>
              </a:rPr>
              <a:t>存储</a:t>
            </a:r>
          </a:p>
        </p:txBody>
      </p:sp>
    </p:spTree>
    <p:extLst>
      <p:ext uri="{BB962C8B-B14F-4D97-AF65-F5344CB8AC3E}">
        <p14:creationId xmlns:p14="http://schemas.microsoft.com/office/powerpoint/2010/main" val="38567219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网络瓶颈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丢包与拥塞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45051" y="1974792"/>
            <a:ext cx="767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/>
              <a:t>主机通信总时延</a:t>
            </a:r>
            <a:r>
              <a:rPr lang="en-US" altLang="zh-CN" sz="1400" dirty="0"/>
              <a:t> = </a:t>
            </a:r>
            <a:r>
              <a:rPr lang="zh-CN" altLang="en-US" sz="1400" dirty="0"/>
              <a:t>线路传播时延 </a:t>
            </a:r>
            <a:r>
              <a:rPr lang="en-US" altLang="zh-CN" sz="1400" dirty="0"/>
              <a:t>+ </a:t>
            </a:r>
            <a:r>
              <a:rPr lang="zh-CN" altLang="en-US" sz="1400" dirty="0"/>
              <a:t>端口串行时延</a:t>
            </a:r>
            <a:r>
              <a:rPr lang="en-US" altLang="zh-CN" sz="1400" dirty="0"/>
              <a:t> + </a:t>
            </a:r>
            <a:r>
              <a:rPr lang="zh-CN" altLang="en-US" sz="1400" dirty="0"/>
              <a:t>芯片转发时延</a:t>
            </a:r>
            <a:r>
              <a:rPr lang="en-US" altLang="zh-CN" sz="1400" dirty="0"/>
              <a:t> +  </a:t>
            </a:r>
            <a:r>
              <a:rPr lang="zh-CN" altLang="en-US" sz="1400" b="1" dirty="0">
                <a:solidFill>
                  <a:srgbClr val="FF0000"/>
                </a:solidFill>
              </a:rPr>
              <a:t>重传排队时延</a:t>
            </a:r>
            <a:r>
              <a:rPr lang="zh-CN" altLang="en-US" sz="1400" dirty="0"/>
              <a:t> </a:t>
            </a:r>
            <a:r>
              <a:rPr lang="en-US" altLang="zh-CN" sz="1400" dirty="0"/>
              <a:t>+ </a:t>
            </a:r>
            <a:r>
              <a:rPr lang="zh-CN" altLang="en-US" sz="1400" dirty="0"/>
              <a:t>主机处理时延</a:t>
            </a:r>
          </a:p>
        </p:txBody>
      </p:sp>
      <p:sp>
        <p:nvSpPr>
          <p:cNvPr id="29" name="文本框 3"/>
          <p:cNvSpPr txBox="1"/>
          <p:nvPr/>
        </p:nvSpPr>
        <p:spPr>
          <a:xfrm>
            <a:off x="2003727" y="1729648"/>
            <a:ext cx="468644" cy="226591"/>
          </a:xfrm>
          <a:prstGeom prst="rect">
            <a:avLst/>
          </a:prstGeom>
          <a:solidFill>
            <a:srgbClr val="FFFF00"/>
          </a:solidFill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kumimoji="1" lang="en-US" altLang="zh-CN" sz="1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5ns/</a:t>
            </a:r>
            <a:r>
              <a:rPr kumimoji="1" lang="zh-CN" altLang="en-US" sz="1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米</a:t>
            </a:r>
            <a:endParaRPr kumimoji="1" lang="en-US" altLang="zh-CN" sz="1000" dirty="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文本框 8"/>
          <p:cNvSpPr txBox="1"/>
          <p:nvPr/>
        </p:nvSpPr>
        <p:spPr>
          <a:xfrm>
            <a:off x="3207967" y="1729648"/>
            <a:ext cx="526353" cy="226591"/>
          </a:xfrm>
          <a:prstGeom prst="rect">
            <a:avLst/>
          </a:prstGeom>
          <a:solidFill>
            <a:srgbClr val="FFFF00"/>
          </a:solidFill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kumimoji="1" lang="en-US" altLang="zh-CN" sz="1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0.1ns/B</a:t>
            </a:r>
          </a:p>
        </p:txBody>
      </p:sp>
      <p:sp>
        <p:nvSpPr>
          <p:cNvPr id="31" name="文本框 9"/>
          <p:cNvSpPr txBox="1"/>
          <p:nvPr/>
        </p:nvSpPr>
        <p:spPr>
          <a:xfrm>
            <a:off x="4510130" y="1729647"/>
            <a:ext cx="418952" cy="226591"/>
          </a:xfrm>
          <a:prstGeom prst="rect">
            <a:avLst/>
          </a:prstGeom>
          <a:solidFill>
            <a:srgbClr val="FFFF00"/>
          </a:solidFill>
        </p:spPr>
        <p:txBody>
          <a:bodyPr wrap="none" lIns="36000" tIns="36000" rIns="36000" bIns="36000" rtlCol="0">
            <a:spAutoFit/>
          </a:bodyPr>
          <a:lstStyle/>
          <a:p>
            <a:pPr algn="ctr"/>
            <a:r>
              <a:rPr kumimoji="1" lang="en-US" altLang="zh-CN" sz="1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&lt; 1us</a:t>
            </a:r>
          </a:p>
        </p:txBody>
      </p:sp>
      <p:sp>
        <p:nvSpPr>
          <p:cNvPr id="32" name="文本框 10"/>
          <p:cNvSpPr txBox="1"/>
          <p:nvPr/>
        </p:nvSpPr>
        <p:spPr>
          <a:xfrm>
            <a:off x="5529264" y="1729648"/>
            <a:ext cx="977612" cy="226591"/>
          </a:xfrm>
          <a:prstGeom prst="rect">
            <a:avLst/>
          </a:prstGeom>
          <a:solidFill>
            <a:srgbClr val="FF0000"/>
          </a:solidFill>
        </p:spPr>
        <p:txBody>
          <a:bodyPr wrap="square" lIns="36000" tIns="36000" rIns="36000" bIns="36000" rtlCol="0" anchor="ctr">
            <a:spAutoFit/>
          </a:bodyPr>
          <a:lstStyle/>
          <a:p>
            <a:pPr algn="ctr"/>
            <a:r>
              <a:rPr kumimoji="1" lang="en-US" altLang="zh-CN" sz="1000" b="1" dirty="0">
                <a:solidFill>
                  <a:schemeClr val="tx2"/>
                </a:solidFill>
                <a:latin typeface="微软雅黑" pitchFamily="34" charset="-122"/>
                <a:ea typeface="微软雅黑" pitchFamily="34" charset="-122"/>
              </a:rPr>
              <a:t>0 ~infinity</a:t>
            </a:r>
            <a:endParaRPr kumimoji="1" lang="zh-CN" altLang="en-US" sz="1000" b="1" dirty="0">
              <a:solidFill>
                <a:schemeClr val="tx2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3" name="文本框 11"/>
          <p:cNvSpPr txBox="1"/>
          <p:nvPr/>
        </p:nvSpPr>
        <p:spPr>
          <a:xfrm>
            <a:off x="6967719" y="1748201"/>
            <a:ext cx="814894" cy="226591"/>
          </a:xfrm>
          <a:prstGeom prst="rect">
            <a:avLst/>
          </a:prstGeom>
          <a:solidFill>
            <a:srgbClr val="FFFF00"/>
          </a:solidFill>
        </p:spPr>
        <p:txBody>
          <a:bodyPr wrap="none" lIns="36000" tIns="36000" rIns="36000" bIns="36000" rtlCol="0">
            <a:spAutoFit/>
          </a:bodyPr>
          <a:lstStyle/>
          <a:p>
            <a:pPr algn="l"/>
            <a:r>
              <a:rPr kumimoji="1" lang="en-US" altLang="zh-CN" sz="10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RDMA &lt;1us</a:t>
            </a: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736" b="33617"/>
          <a:stretch/>
        </p:blipFill>
        <p:spPr>
          <a:xfrm rot="10800000">
            <a:off x="4998411" y="881063"/>
            <a:ext cx="1899297" cy="777681"/>
          </a:xfrm>
          <a:prstGeom prst="rect">
            <a:avLst/>
          </a:prstGeom>
        </p:spPr>
      </p:pic>
      <p:sp>
        <p:nvSpPr>
          <p:cNvPr id="36" name="文本框 16"/>
          <p:cNvSpPr txBox="1"/>
          <p:nvPr/>
        </p:nvSpPr>
        <p:spPr>
          <a:xfrm>
            <a:off x="4719606" y="396825"/>
            <a:ext cx="2456905" cy="442035"/>
          </a:xfrm>
          <a:prstGeom prst="rect">
            <a:avLst/>
          </a:prstGeom>
          <a:solidFill>
            <a:schemeClr val="bg2"/>
          </a:solidFill>
        </p:spPr>
        <p:txBody>
          <a:bodyPr wrap="square" lIns="36000" tIns="36000" rIns="36000" bIns="36000" rtlCol="0">
            <a:spAutoFit/>
          </a:bodyPr>
          <a:lstStyle/>
          <a:p>
            <a:r>
              <a:rPr kumimoji="1" lang="zh-CN" altLang="en-US" sz="1200" b="1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拥塞丢包</a:t>
            </a:r>
            <a:r>
              <a:rPr kumimoji="1" lang="zh-CN" altLang="en-US" sz="1200" dirty="0">
                <a:solidFill>
                  <a:srgbClr val="000000"/>
                </a:solidFill>
                <a:latin typeface="微软雅黑" pitchFamily="34" charset="-122"/>
                <a:ea typeface="微软雅黑" pitchFamily="34" charset="-122"/>
              </a:rPr>
              <a:t>：主机重传排队时延不可控，规模越大效果越差！</a:t>
            </a:r>
          </a:p>
        </p:txBody>
      </p:sp>
      <p:sp>
        <p:nvSpPr>
          <p:cNvPr id="37" name="右大括号 36"/>
          <p:cNvSpPr/>
          <p:nvPr/>
        </p:nvSpPr>
        <p:spPr>
          <a:xfrm rot="5400000">
            <a:off x="3980076" y="1636096"/>
            <a:ext cx="155448" cy="1463634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右大括号 37"/>
          <p:cNvSpPr/>
          <p:nvPr/>
        </p:nvSpPr>
        <p:spPr>
          <a:xfrm rot="5400000">
            <a:off x="6617749" y="1636096"/>
            <a:ext cx="155448" cy="1463634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TextBox 38"/>
          <p:cNvSpPr txBox="1"/>
          <p:nvPr/>
        </p:nvSpPr>
        <p:spPr>
          <a:xfrm>
            <a:off x="1607107" y="2445637"/>
            <a:ext cx="1261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200" b="1" dirty="0"/>
              <a:t>固定值</a:t>
            </a:r>
            <a:endParaRPr lang="en-US" altLang="zh-CN" sz="1200" b="1" dirty="0"/>
          </a:p>
          <a:p>
            <a:pPr algn="ctr"/>
            <a:r>
              <a:rPr lang="zh-CN" altLang="en-US" sz="1200" b="1" dirty="0"/>
              <a:t>与线路长度相关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811578" y="2577435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200" b="1" dirty="0"/>
              <a:t>基础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449628" y="2577435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dirty="0">
                <a:solidFill>
                  <a:srgbClr val="FF0000"/>
                </a:solidFill>
              </a:rPr>
              <a:t>重点</a:t>
            </a:r>
          </a:p>
        </p:txBody>
      </p:sp>
      <p:cxnSp>
        <p:nvCxnSpPr>
          <p:cNvPr id="43" name="直接连接符 42"/>
          <p:cNvCxnSpPr/>
          <p:nvPr/>
        </p:nvCxnSpPr>
        <p:spPr>
          <a:xfrm flipH="1">
            <a:off x="3461741" y="2415599"/>
            <a:ext cx="2" cy="750929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005695" y="3208395"/>
            <a:ext cx="2268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200" b="1" dirty="0"/>
              <a:t>高速率端口：</a:t>
            </a:r>
            <a:r>
              <a:rPr lang="en-US" altLang="zh-CN" sz="1200" b="1" dirty="0"/>
              <a:t>25G-&gt;40G-&gt;100G</a:t>
            </a:r>
            <a:endParaRPr lang="zh-CN" altLang="en-US" sz="1200" b="1" dirty="0"/>
          </a:p>
        </p:txBody>
      </p:sp>
      <p:graphicFrame>
        <p:nvGraphicFramePr>
          <p:cNvPr id="48" name="表格 47"/>
          <p:cNvGraphicFramePr>
            <a:graphicFrameLocks noGrp="1"/>
          </p:cNvGraphicFramePr>
          <p:nvPr/>
        </p:nvGraphicFramePr>
        <p:xfrm>
          <a:off x="3083624" y="3489088"/>
          <a:ext cx="2183766" cy="12192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719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70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72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5186">
                <a:tc>
                  <a:txBody>
                    <a:bodyPr/>
                    <a:lstStyle/>
                    <a:p>
                      <a:r>
                        <a:rPr lang="zh-CN" altLang="en-US" sz="1000" dirty="0"/>
                        <a:t>端口速率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64</a:t>
                      </a:r>
                      <a:r>
                        <a:rPr lang="en-US" altLang="zh-CN" sz="1000" baseline="0" dirty="0"/>
                        <a:t>B</a:t>
                      </a:r>
                      <a:r>
                        <a:rPr lang="zh-CN" altLang="en-US" sz="1000" baseline="0" dirty="0"/>
                        <a:t>时延</a:t>
                      </a:r>
                      <a:endParaRPr lang="zh-CN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1500B</a:t>
                      </a:r>
                      <a:r>
                        <a:rPr lang="zh-CN" altLang="en-US" sz="1000" dirty="0"/>
                        <a:t>时延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186"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10G</a:t>
                      </a:r>
                      <a:endParaRPr lang="zh-CN" altLang="en-US" sz="1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0.05us</a:t>
                      </a:r>
                      <a:endParaRPr lang="zh-CN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1.2us</a:t>
                      </a:r>
                      <a:endParaRPr lang="zh-CN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186"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25G</a:t>
                      </a:r>
                      <a:endParaRPr lang="zh-CN" altLang="en-US" sz="1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0.02us</a:t>
                      </a:r>
                      <a:endParaRPr lang="zh-CN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480ns</a:t>
                      </a:r>
                      <a:endParaRPr lang="zh-CN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186"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40G</a:t>
                      </a:r>
                      <a:endParaRPr lang="zh-CN" altLang="en-US" sz="1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12.5ns</a:t>
                      </a:r>
                      <a:endParaRPr lang="zh-CN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300ns</a:t>
                      </a:r>
                      <a:endParaRPr lang="zh-CN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186"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100G</a:t>
                      </a:r>
                      <a:endParaRPr lang="zh-CN" altLang="en-US" sz="1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5ns</a:t>
                      </a:r>
                      <a:endParaRPr lang="zh-CN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120ns</a:t>
                      </a:r>
                      <a:endParaRPr lang="zh-CN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9" name="TextBox 48"/>
          <p:cNvSpPr txBox="1"/>
          <p:nvPr/>
        </p:nvSpPr>
        <p:spPr>
          <a:xfrm>
            <a:off x="1566251" y="3211226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200" b="1" dirty="0"/>
              <a:t>通信线路长度</a:t>
            </a:r>
          </a:p>
        </p:txBody>
      </p:sp>
      <p:graphicFrame>
        <p:nvGraphicFramePr>
          <p:cNvPr id="50" name="表格 49"/>
          <p:cNvGraphicFramePr>
            <a:graphicFrameLocks noGrp="1"/>
          </p:cNvGraphicFramePr>
          <p:nvPr/>
        </p:nvGraphicFramePr>
        <p:xfrm>
          <a:off x="1375483" y="3473657"/>
          <a:ext cx="1438910" cy="12192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7194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4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5186">
                <a:tc>
                  <a:txBody>
                    <a:bodyPr/>
                    <a:lstStyle/>
                    <a:p>
                      <a:r>
                        <a:rPr lang="zh-CN" altLang="en-US" sz="1000" dirty="0"/>
                        <a:t>线路长度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000" baseline="0" dirty="0"/>
                        <a:t>传播时延</a:t>
                      </a:r>
                      <a:endParaRPr lang="zh-CN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5186"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100m</a:t>
                      </a:r>
                      <a:endParaRPr lang="zh-CN" altLang="en-US" sz="1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500ns</a:t>
                      </a:r>
                      <a:endParaRPr lang="zh-CN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5186"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10km</a:t>
                      </a:r>
                      <a:endParaRPr lang="zh-CN" altLang="en-US" sz="1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5us</a:t>
                      </a:r>
                      <a:endParaRPr lang="zh-CN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5186"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50km</a:t>
                      </a:r>
                      <a:endParaRPr lang="zh-CN" altLang="en-US" sz="1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25us</a:t>
                      </a:r>
                      <a:endParaRPr lang="zh-CN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5186"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100km</a:t>
                      </a:r>
                      <a:endParaRPr lang="zh-CN" altLang="en-US" sz="1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50us</a:t>
                      </a:r>
                      <a:endParaRPr lang="zh-CN" altLang="en-US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51" name="直接连接符 50"/>
          <p:cNvCxnSpPr/>
          <p:nvPr/>
        </p:nvCxnSpPr>
        <p:spPr>
          <a:xfrm flipH="1">
            <a:off x="4861916" y="2398780"/>
            <a:ext cx="2" cy="375464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4384862" y="2754209"/>
            <a:ext cx="9541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200" b="1" dirty="0"/>
              <a:t>低延时芯片</a:t>
            </a:r>
          </a:p>
        </p:txBody>
      </p:sp>
      <p:cxnSp>
        <p:nvCxnSpPr>
          <p:cNvPr id="56" name="直接连接符 55"/>
          <p:cNvCxnSpPr/>
          <p:nvPr/>
        </p:nvCxnSpPr>
        <p:spPr>
          <a:xfrm>
            <a:off x="6203025" y="2445637"/>
            <a:ext cx="0" cy="1858594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/>
        </p:nvCxnSpPr>
        <p:spPr>
          <a:xfrm>
            <a:off x="6203025" y="3033178"/>
            <a:ext cx="27225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6475275" y="2902373"/>
            <a:ext cx="889987" cy="2616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</a:rPr>
              <a:t>网络无丢包</a:t>
            </a:r>
          </a:p>
        </p:txBody>
      </p:sp>
      <p:sp>
        <p:nvSpPr>
          <p:cNvPr id="64" name="左大括号 63"/>
          <p:cNvSpPr/>
          <p:nvPr/>
        </p:nvSpPr>
        <p:spPr>
          <a:xfrm>
            <a:off x="7471225" y="2570994"/>
            <a:ext cx="155448" cy="914400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TextBox 64"/>
          <p:cNvSpPr txBox="1"/>
          <p:nvPr/>
        </p:nvSpPr>
        <p:spPr>
          <a:xfrm>
            <a:off x="7644041" y="2518139"/>
            <a:ext cx="482824" cy="26161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solidFill>
                  <a:schemeClr val="bg1"/>
                </a:solidFill>
              </a:rPr>
              <a:t>DCB</a:t>
            </a:r>
            <a:endParaRPr lang="zh-CN" altLang="en-US" sz="1100" b="1" dirty="0">
              <a:solidFill>
                <a:schemeClr val="bg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644041" y="3293663"/>
            <a:ext cx="482824" cy="26161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altLang="zh-CN" sz="1100" b="1" dirty="0">
                <a:solidFill>
                  <a:schemeClr val="bg1"/>
                </a:solidFill>
              </a:rPr>
              <a:t>IB CC</a:t>
            </a:r>
            <a:endParaRPr lang="zh-CN" altLang="en-US" sz="1100" b="1" dirty="0">
              <a:solidFill>
                <a:schemeClr val="bg1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644041" y="2904428"/>
            <a:ext cx="482824" cy="26161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solidFill>
                  <a:schemeClr val="bg1"/>
                </a:solidFill>
              </a:rPr>
              <a:t>ECN</a:t>
            </a:r>
            <a:endParaRPr lang="zh-CN" altLang="en-US" sz="1100" b="1" dirty="0">
              <a:solidFill>
                <a:schemeClr val="bg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475275" y="4150148"/>
            <a:ext cx="748923" cy="26161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zh-CN" altLang="en-US" sz="1100" b="1" dirty="0">
                <a:solidFill>
                  <a:schemeClr val="bg1"/>
                </a:solidFill>
              </a:rPr>
              <a:t>主机加速</a:t>
            </a:r>
          </a:p>
        </p:txBody>
      </p:sp>
      <p:cxnSp>
        <p:nvCxnSpPr>
          <p:cNvPr id="69" name="直接连接符 68"/>
          <p:cNvCxnSpPr/>
          <p:nvPr/>
        </p:nvCxnSpPr>
        <p:spPr>
          <a:xfrm>
            <a:off x="6203025" y="4304231"/>
            <a:ext cx="272250" cy="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左大括号 69"/>
          <p:cNvSpPr/>
          <p:nvPr/>
        </p:nvSpPr>
        <p:spPr>
          <a:xfrm>
            <a:off x="7307537" y="3823753"/>
            <a:ext cx="155448" cy="914400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1" name="直接连接符 70"/>
          <p:cNvCxnSpPr/>
          <p:nvPr/>
        </p:nvCxnSpPr>
        <p:spPr>
          <a:xfrm>
            <a:off x="2160986" y="2867627"/>
            <a:ext cx="0" cy="327161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7470089" y="3850176"/>
            <a:ext cx="561372" cy="26161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altLang="zh-CN" sz="1100" b="1" dirty="0">
                <a:solidFill>
                  <a:schemeClr val="bg1"/>
                </a:solidFill>
              </a:rPr>
              <a:t>RDMA</a:t>
            </a:r>
            <a:endParaRPr lang="zh-CN" altLang="en-US" sz="1100" b="1" dirty="0">
              <a:solidFill>
                <a:schemeClr val="bg1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462985" y="4457070"/>
            <a:ext cx="441146" cy="26161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altLang="zh-CN" sz="1100" b="1" dirty="0">
                <a:solidFill>
                  <a:schemeClr val="bg1"/>
                </a:solidFill>
              </a:rPr>
              <a:t>PCIE</a:t>
            </a:r>
            <a:endParaRPr lang="zh-CN" altLang="en-US" sz="1100" b="1" dirty="0">
              <a:solidFill>
                <a:schemeClr val="bg1"/>
              </a:solidFill>
            </a:endParaRPr>
          </a:p>
        </p:txBody>
      </p:sp>
      <p:sp>
        <p:nvSpPr>
          <p:cNvPr id="79" name="左大括号 78"/>
          <p:cNvSpPr/>
          <p:nvPr/>
        </p:nvSpPr>
        <p:spPr>
          <a:xfrm>
            <a:off x="8108167" y="3688792"/>
            <a:ext cx="155448" cy="584377"/>
          </a:xfrm>
          <a:prstGeom prst="lef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TextBox 79"/>
          <p:cNvSpPr txBox="1"/>
          <p:nvPr/>
        </p:nvSpPr>
        <p:spPr>
          <a:xfrm>
            <a:off x="8263615" y="3817124"/>
            <a:ext cx="482824" cy="26161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solidFill>
                  <a:schemeClr val="bg1"/>
                </a:solidFill>
              </a:rPr>
              <a:t>RoCE</a:t>
            </a:r>
            <a:endParaRPr lang="zh-CN" altLang="en-US" sz="1100" b="1" dirty="0">
              <a:solidFill>
                <a:schemeClr val="bg1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8268665" y="4099788"/>
            <a:ext cx="678166" cy="26161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solidFill>
                  <a:schemeClr val="bg1"/>
                </a:solidFill>
              </a:rPr>
              <a:t>iWARP</a:t>
            </a:r>
            <a:endParaRPr lang="zh-CN" altLang="en-US" sz="1100" b="1" dirty="0">
              <a:solidFill>
                <a:schemeClr val="bg1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8268665" y="3509369"/>
            <a:ext cx="482824" cy="26161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solidFill>
                  <a:schemeClr val="bg1"/>
                </a:solidFill>
              </a:rPr>
              <a:t>IB</a:t>
            </a:r>
            <a:endParaRPr lang="zh-CN" altLang="en-US" sz="1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906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object 4">
            <a:extLst>
              <a:ext uri="{FF2B5EF4-FFF2-40B4-BE49-F238E27FC236}">
                <a16:creationId xmlns:a16="http://schemas.microsoft.com/office/drawing/2014/main" id="{BFE7F5A1-D7AB-46B6-A346-52F0D9BBF09A}"/>
              </a:ext>
            </a:extLst>
          </p:cNvPr>
          <p:cNvSpPr/>
          <p:nvPr/>
        </p:nvSpPr>
        <p:spPr>
          <a:xfrm>
            <a:off x="2652888" y="673505"/>
            <a:ext cx="2276585" cy="1256955"/>
          </a:xfrm>
          <a:prstGeom prst="roundRect">
            <a:avLst>
              <a:gd name="adj" fmla="val 8607"/>
            </a:avLst>
          </a:prstGeom>
          <a:gradFill flip="none" rotWithShape="1">
            <a:gsLst>
              <a:gs pos="0">
                <a:srgbClr val="23DDE4">
                  <a:alpha val="40000"/>
                </a:srgbClr>
              </a:gs>
              <a:gs pos="39000">
                <a:srgbClr val="23DDE4">
                  <a:alpha val="30000"/>
                </a:srgbClr>
              </a:gs>
              <a:gs pos="71000">
                <a:srgbClr val="23DDE4">
                  <a:alpha val="20000"/>
                </a:srgbClr>
              </a:gs>
              <a:gs pos="100000">
                <a:srgbClr val="23DDE4">
                  <a:alpha val="0"/>
                </a:srgbClr>
              </a:gs>
            </a:gsLst>
            <a:lin ang="0" scaled="0"/>
            <a:tileRect/>
          </a:gradFill>
        </p:spPr>
        <p:txBody>
          <a:bodyPr wrap="square" lIns="0" tIns="0" rIns="0" bIns="0" rtlCol="0"/>
          <a:lstStyle/>
          <a:p>
            <a:pPr defTabSz="914400"/>
            <a:endParaRPr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29E70ABD-0F44-411C-A143-16F7846BD957}"/>
              </a:ext>
            </a:extLst>
          </p:cNvPr>
          <p:cNvCxnSpPr>
            <a:stCxn id="59" idx="0"/>
            <a:endCxn id="58" idx="2"/>
          </p:cNvCxnSpPr>
          <p:nvPr/>
        </p:nvCxnSpPr>
        <p:spPr>
          <a:xfrm flipV="1">
            <a:off x="1111243" y="3946185"/>
            <a:ext cx="0" cy="112953"/>
          </a:xfrm>
          <a:prstGeom prst="line">
            <a:avLst/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</p:cxnSp>
      <p:sp>
        <p:nvSpPr>
          <p:cNvPr id="2" name="文本占位符 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端到端通信协议栈</a:t>
            </a: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6F072FB0-EFC4-47C6-A604-C94A437A815A}"/>
              </a:ext>
            </a:extLst>
          </p:cNvPr>
          <p:cNvSpPr/>
          <p:nvPr/>
        </p:nvSpPr>
        <p:spPr>
          <a:xfrm>
            <a:off x="452257" y="2888297"/>
            <a:ext cx="1317972" cy="277327"/>
          </a:xfrm>
          <a:prstGeom prst="rect">
            <a:avLst/>
          </a:prstGeom>
          <a:noFill/>
          <a:ln w="12700" cap="flat" cmpd="sng" algn="ctr">
            <a:solidFill>
              <a:srgbClr val="FFA46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5081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IB</a:t>
            </a: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811A012D-1E29-41E9-AF85-1B55C2E6B933}"/>
              </a:ext>
            </a:extLst>
          </p:cNvPr>
          <p:cNvSpPr/>
          <p:nvPr/>
        </p:nvSpPr>
        <p:spPr>
          <a:xfrm>
            <a:off x="452257" y="3668858"/>
            <a:ext cx="1317972" cy="277327"/>
          </a:xfrm>
          <a:prstGeom prst="rect">
            <a:avLst/>
          </a:prstGeom>
          <a:noFill/>
          <a:ln w="127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5081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IB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网络</a:t>
            </a: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611E7B40-1791-4CF2-99F7-61831A85D8E5}"/>
              </a:ext>
            </a:extLst>
          </p:cNvPr>
          <p:cNvSpPr/>
          <p:nvPr/>
        </p:nvSpPr>
        <p:spPr>
          <a:xfrm>
            <a:off x="452257" y="4059138"/>
            <a:ext cx="1317972" cy="667186"/>
          </a:xfrm>
          <a:prstGeom prst="rect">
            <a:avLst/>
          </a:prstGeom>
          <a:noFill/>
          <a:ln w="127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5081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IB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物理</a:t>
            </a: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07873ABA-66E5-4FF1-8478-2E0BD4F3CD9E}"/>
              </a:ext>
            </a:extLst>
          </p:cNvPr>
          <p:cNvSpPr/>
          <p:nvPr/>
        </p:nvSpPr>
        <p:spPr>
          <a:xfrm>
            <a:off x="452257" y="3278577"/>
            <a:ext cx="1317972" cy="277327"/>
          </a:xfrm>
          <a:prstGeom prst="rect">
            <a:avLst/>
          </a:prstGeom>
          <a:noFill/>
          <a:ln w="127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5081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IB Stack</a:t>
            </a:r>
          </a:p>
        </p:txBody>
      </p: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D91B2121-0774-424B-A8B4-8259D52E52E9}"/>
              </a:ext>
            </a:extLst>
          </p:cNvPr>
          <p:cNvCxnSpPr>
            <a:stCxn id="58" idx="0"/>
            <a:endCxn id="60" idx="2"/>
          </p:cNvCxnSpPr>
          <p:nvPr/>
        </p:nvCxnSpPr>
        <p:spPr>
          <a:xfrm flipV="1">
            <a:off x="1111243" y="3555904"/>
            <a:ext cx="0" cy="112954"/>
          </a:xfrm>
          <a:prstGeom prst="line">
            <a:avLst/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</p:cxnSp>
      <p:sp>
        <p:nvSpPr>
          <p:cNvPr id="64" name="矩形 63">
            <a:extLst>
              <a:ext uri="{FF2B5EF4-FFF2-40B4-BE49-F238E27FC236}">
                <a16:creationId xmlns:a16="http://schemas.microsoft.com/office/drawing/2014/main" id="{E43375FA-0B4D-4CB1-A99B-768EEAFAE63D}"/>
              </a:ext>
            </a:extLst>
          </p:cNvPr>
          <p:cNvSpPr/>
          <p:nvPr/>
        </p:nvSpPr>
        <p:spPr>
          <a:xfrm>
            <a:off x="2195688" y="2898403"/>
            <a:ext cx="1317972" cy="277327"/>
          </a:xfrm>
          <a:prstGeom prst="rect">
            <a:avLst/>
          </a:prstGeom>
          <a:noFill/>
          <a:ln w="12700" cap="flat" cmpd="sng" algn="ctr">
            <a:solidFill>
              <a:srgbClr val="FFA46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5081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FC</a:t>
            </a:r>
          </a:p>
        </p:txBody>
      </p:sp>
      <p:sp>
        <p:nvSpPr>
          <p:cNvPr id="65" name="矩形 64">
            <a:extLst>
              <a:ext uri="{FF2B5EF4-FFF2-40B4-BE49-F238E27FC236}">
                <a16:creationId xmlns:a16="http://schemas.microsoft.com/office/drawing/2014/main" id="{B0889F95-76DD-4703-A3BE-1BD01B10348D}"/>
              </a:ext>
            </a:extLst>
          </p:cNvPr>
          <p:cNvSpPr/>
          <p:nvPr/>
        </p:nvSpPr>
        <p:spPr>
          <a:xfrm>
            <a:off x="2195688" y="3678964"/>
            <a:ext cx="1317972" cy="277327"/>
          </a:xfrm>
          <a:prstGeom prst="rect">
            <a:avLst/>
          </a:prstGeom>
          <a:noFill/>
          <a:ln w="127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5081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FC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编码</a:t>
            </a: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939A0504-0BD0-4211-999A-931656894B6C}"/>
              </a:ext>
            </a:extLst>
          </p:cNvPr>
          <p:cNvSpPr/>
          <p:nvPr/>
        </p:nvSpPr>
        <p:spPr>
          <a:xfrm>
            <a:off x="2195688" y="4069244"/>
            <a:ext cx="1317972" cy="667186"/>
          </a:xfrm>
          <a:prstGeom prst="rect">
            <a:avLst/>
          </a:prstGeom>
          <a:noFill/>
          <a:ln w="127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5081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FC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物理</a:t>
            </a: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EF3D2275-25E2-4633-AEBF-6FBE631C7AA3}"/>
              </a:ext>
            </a:extLst>
          </p:cNvPr>
          <p:cNvSpPr/>
          <p:nvPr/>
        </p:nvSpPr>
        <p:spPr>
          <a:xfrm>
            <a:off x="2195688" y="3288683"/>
            <a:ext cx="1317972" cy="277327"/>
          </a:xfrm>
          <a:prstGeom prst="rect">
            <a:avLst/>
          </a:prstGeom>
          <a:noFill/>
          <a:ln w="127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5081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FC</a:t>
            </a: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FS</a:t>
            </a:r>
          </a:p>
        </p:txBody>
      </p: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A6FF6C80-144B-48C2-A227-19C412E50365}"/>
              </a:ext>
            </a:extLst>
          </p:cNvPr>
          <p:cNvCxnSpPr>
            <a:stCxn id="67" idx="0"/>
            <a:endCxn id="64" idx="2"/>
          </p:cNvCxnSpPr>
          <p:nvPr/>
        </p:nvCxnSpPr>
        <p:spPr>
          <a:xfrm flipV="1">
            <a:off x="2854674" y="3175730"/>
            <a:ext cx="0" cy="112953"/>
          </a:xfrm>
          <a:prstGeom prst="line">
            <a:avLst/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</p:cxnSp>
      <p:cxnSp>
        <p:nvCxnSpPr>
          <p:cNvPr id="69" name="直接连接符 68">
            <a:extLst>
              <a:ext uri="{FF2B5EF4-FFF2-40B4-BE49-F238E27FC236}">
                <a16:creationId xmlns:a16="http://schemas.microsoft.com/office/drawing/2014/main" id="{3245AE71-D9E7-44CE-9F8E-D31B86D4C0C9}"/>
              </a:ext>
            </a:extLst>
          </p:cNvPr>
          <p:cNvCxnSpPr>
            <a:stCxn id="66" idx="0"/>
            <a:endCxn id="65" idx="2"/>
          </p:cNvCxnSpPr>
          <p:nvPr/>
        </p:nvCxnSpPr>
        <p:spPr>
          <a:xfrm flipV="1">
            <a:off x="2854674" y="3956291"/>
            <a:ext cx="0" cy="112953"/>
          </a:xfrm>
          <a:prstGeom prst="line">
            <a:avLst/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</p:cxnSp>
      <p:cxnSp>
        <p:nvCxnSpPr>
          <p:cNvPr id="70" name="直接连接符 69">
            <a:extLst>
              <a:ext uri="{FF2B5EF4-FFF2-40B4-BE49-F238E27FC236}">
                <a16:creationId xmlns:a16="http://schemas.microsoft.com/office/drawing/2014/main" id="{D16336BF-05C4-480E-91B1-9932B2E13561}"/>
              </a:ext>
            </a:extLst>
          </p:cNvPr>
          <p:cNvCxnSpPr>
            <a:stCxn id="65" idx="0"/>
            <a:endCxn id="67" idx="2"/>
          </p:cNvCxnSpPr>
          <p:nvPr/>
        </p:nvCxnSpPr>
        <p:spPr>
          <a:xfrm flipV="1">
            <a:off x="2854674" y="3566010"/>
            <a:ext cx="0" cy="112954"/>
          </a:xfrm>
          <a:prstGeom prst="line">
            <a:avLst/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</p:cxnSp>
      <p:sp>
        <p:nvSpPr>
          <p:cNvPr id="71" name="矩形 70">
            <a:extLst>
              <a:ext uri="{FF2B5EF4-FFF2-40B4-BE49-F238E27FC236}">
                <a16:creationId xmlns:a16="http://schemas.microsoft.com/office/drawing/2014/main" id="{E118ADE5-4AF0-479E-A9CB-DAE7917D52C2}"/>
              </a:ext>
            </a:extLst>
          </p:cNvPr>
          <p:cNvSpPr/>
          <p:nvPr/>
        </p:nvSpPr>
        <p:spPr>
          <a:xfrm>
            <a:off x="3939119" y="2888294"/>
            <a:ext cx="1317972" cy="27732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00A2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5081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RoCEv2</a:t>
            </a:r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2C436EA3-0B5F-45FB-9638-000D1D1B3C20}"/>
              </a:ext>
            </a:extLst>
          </p:cNvPr>
          <p:cNvSpPr/>
          <p:nvPr/>
        </p:nvSpPr>
        <p:spPr>
          <a:xfrm>
            <a:off x="3939119" y="3278574"/>
            <a:ext cx="1317972" cy="27732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00A2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5081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RDMA Stack</a:t>
            </a: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E1D462BE-F6F7-4E6C-A37B-DDF33DE07C3B}"/>
              </a:ext>
            </a:extLst>
          </p:cNvPr>
          <p:cNvSpPr/>
          <p:nvPr/>
        </p:nvSpPr>
        <p:spPr>
          <a:xfrm>
            <a:off x="3939119" y="3668855"/>
            <a:ext cx="1317972" cy="27732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00A2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5081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UDP/IP</a:t>
            </a:r>
          </a:p>
        </p:txBody>
      </p:sp>
      <p:sp>
        <p:nvSpPr>
          <p:cNvPr id="74" name="矩形 73">
            <a:extLst>
              <a:ext uri="{FF2B5EF4-FFF2-40B4-BE49-F238E27FC236}">
                <a16:creationId xmlns:a16="http://schemas.microsoft.com/office/drawing/2014/main" id="{59D7C077-01D2-4C77-8C9B-770FCF3C9844}"/>
              </a:ext>
            </a:extLst>
          </p:cNvPr>
          <p:cNvSpPr/>
          <p:nvPr/>
        </p:nvSpPr>
        <p:spPr>
          <a:xfrm>
            <a:off x="3939119" y="4059135"/>
            <a:ext cx="1317972" cy="27732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00A2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5081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以太网</a:t>
            </a: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A2205E7E-DB47-4143-BE13-559A7584F313}"/>
              </a:ext>
            </a:extLst>
          </p:cNvPr>
          <p:cNvSpPr/>
          <p:nvPr/>
        </p:nvSpPr>
        <p:spPr>
          <a:xfrm>
            <a:off x="3939119" y="4448994"/>
            <a:ext cx="1317972" cy="27732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rgbClr val="00A2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5081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以太网物理</a:t>
            </a: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6" name="直接连接符 75">
            <a:extLst>
              <a:ext uri="{FF2B5EF4-FFF2-40B4-BE49-F238E27FC236}">
                <a16:creationId xmlns:a16="http://schemas.microsoft.com/office/drawing/2014/main" id="{2B8D0143-4650-4562-936C-A415222210BA}"/>
              </a:ext>
            </a:extLst>
          </p:cNvPr>
          <p:cNvCxnSpPr>
            <a:stCxn id="72" idx="0"/>
            <a:endCxn id="71" idx="2"/>
          </p:cNvCxnSpPr>
          <p:nvPr/>
        </p:nvCxnSpPr>
        <p:spPr>
          <a:xfrm flipV="1">
            <a:off x="4598105" y="3165621"/>
            <a:ext cx="0" cy="112953"/>
          </a:xfrm>
          <a:prstGeom prst="line">
            <a:avLst/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</p:cxnSp>
      <p:cxnSp>
        <p:nvCxnSpPr>
          <p:cNvPr id="77" name="直接连接符 76">
            <a:extLst>
              <a:ext uri="{FF2B5EF4-FFF2-40B4-BE49-F238E27FC236}">
                <a16:creationId xmlns:a16="http://schemas.microsoft.com/office/drawing/2014/main" id="{1E6AEF26-492C-432A-A214-696051CC4CA3}"/>
              </a:ext>
            </a:extLst>
          </p:cNvPr>
          <p:cNvCxnSpPr>
            <a:stCxn id="74" idx="0"/>
            <a:endCxn id="73" idx="2"/>
          </p:cNvCxnSpPr>
          <p:nvPr/>
        </p:nvCxnSpPr>
        <p:spPr>
          <a:xfrm flipV="1">
            <a:off x="4598105" y="3946182"/>
            <a:ext cx="0" cy="112953"/>
          </a:xfrm>
          <a:prstGeom prst="line">
            <a:avLst/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</p:cxnSp>
      <p:cxnSp>
        <p:nvCxnSpPr>
          <p:cNvPr id="78" name="直接连接符 77">
            <a:extLst>
              <a:ext uri="{FF2B5EF4-FFF2-40B4-BE49-F238E27FC236}">
                <a16:creationId xmlns:a16="http://schemas.microsoft.com/office/drawing/2014/main" id="{6CF97B70-5FFF-409F-8D14-280A8D6DA8B4}"/>
              </a:ext>
            </a:extLst>
          </p:cNvPr>
          <p:cNvCxnSpPr>
            <a:stCxn id="75" idx="0"/>
            <a:endCxn id="74" idx="2"/>
          </p:cNvCxnSpPr>
          <p:nvPr/>
        </p:nvCxnSpPr>
        <p:spPr>
          <a:xfrm flipV="1">
            <a:off x="4598105" y="4336462"/>
            <a:ext cx="0" cy="112532"/>
          </a:xfrm>
          <a:prstGeom prst="line">
            <a:avLst/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</p:cxnSp>
      <p:cxnSp>
        <p:nvCxnSpPr>
          <p:cNvPr id="79" name="直接连接符 78">
            <a:extLst>
              <a:ext uri="{FF2B5EF4-FFF2-40B4-BE49-F238E27FC236}">
                <a16:creationId xmlns:a16="http://schemas.microsoft.com/office/drawing/2014/main" id="{AAC5E189-0BCB-46D5-AB2A-709A1C822F7A}"/>
              </a:ext>
            </a:extLst>
          </p:cNvPr>
          <p:cNvCxnSpPr>
            <a:stCxn id="73" idx="0"/>
            <a:endCxn id="72" idx="2"/>
          </p:cNvCxnSpPr>
          <p:nvPr/>
        </p:nvCxnSpPr>
        <p:spPr>
          <a:xfrm flipV="1">
            <a:off x="4598105" y="3555901"/>
            <a:ext cx="0" cy="112954"/>
          </a:xfrm>
          <a:prstGeom prst="line">
            <a:avLst/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</p:cxnSp>
      <p:sp>
        <p:nvSpPr>
          <p:cNvPr id="80" name="矩形 79">
            <a:extLst>
              <a:ext uri="{FF2B5EF4-FFF2-40B4-BE49-F238E27FC236}">
                <a16:creationId xmlns:a16="http://schemas.microsoft.com/office/drawing/2014/main" id="{3EEBB77E-E931-4018-B7BD-0D481AB13337}"/>
              </a:ext>
            </a:extLst>
          </p:cNvPr>
          <p:cNvSpPr/>
          <p:nvPr/>
        </p:nvSpPr>
        <p:spPr>
          <a:xfrm>
            <a:off x="5682550" y="2888295"/>
            <a:ext cx="1317972" cy="277327"/>
          </a:xfrm>
          <a:prstGeom prst="rect">
            <a:avLst/>
          </a:prstGeom>
          <a:noFill/>
          <a:ln w="12700" cap="flat" cmpd="sng" algn="ctr">
            <a:solidFill>
              <a:srgbClr val="FFA46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5081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iWARP</a:t>
            </a: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98835F96-199D-496C-A133-E9D9B8151E0E}"/>
              </a:ext>
            </a:extLst>
          </p:cNvPr>
          <p:cNvSpPr/>
          <p:nvPr/>
        </p:nvSpPr>
        <p:spPr>
          <a:xfrm>
            <a:off x="5682550" y="3274782"/>
            <a:ext cx="1317972" cy="280698"/>
          </a:xfrm>
          <a:prstGeom prst="rect">
            <a:avLst/>
          </a:prstGeom>
          <a:noFill/>
          <a:ln w="127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5081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RDMA Stack</a:t>
            </a:r>
          </a:p>
        </p:txBody>
      </p:sp>
      <p:sp>
        <p:nvSpPr>
          <p:cNvPr id="82" name="矩形 81">
            <a:extLst>
              <a:ext uri="{FF2B5EF4-FFF2-40B4-BE49-F238E27FC236}">
                <a16:creationId xmlns:a16="http://schemas.microsoft.com/office/drawing/2014/main" id="{31EC08C7-28E1-4726-8C7E-20988FA6A27A}"/>
              </a:ext>
            </a:extLst>
          </p:cNvPr>
          <p:cNvSpPr/>
          <p:nvPr/>
        </p:nvSpPr>
        <p:spPr>
          <a:xfrm>
            <a:off x="5682550" y="4060401"/>
            <a:ext cx="1317972" cy="277327"/>
          </a:xfrm>
          <a:prstGeom prst="rect">
            <a:avLst/>
          </a:prstGeom>
          <a:noFill/>
          <a:ln w="127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5081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以太网</a:t>
            </a: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3" name="矩形 82">
            <a:extLst>
              <a:ext uri="{FF2B5EF4-FFF2-40B4-BE49-F238E27FC236}">
                <a16:creationId xmlns:a16="http://schemas.microsoft.com/office/drawing/2014/main" id="{EE7B11A8-D4E4-4A9B-943E-53AE25291EE1}"/>
              </a:ext>
            </a:extLst>
          </p:cNvPr>
          <p:cNvSpPr/>
          <p:nvPr/>
        </p:nvSpPr>
        <p:spPr>
          <a:xfrm>
            <a:off x="5682550" y="4448995"/>
            <a:ext cx="1317972" cy="277327"/>
          </a:xfrm>
          <a:prstGeom prst="rect">
            <a:avLst/>
          </a:prstGeom>
          <a:noFill/>
          <a:ln w="127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5081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以太网物理</a:t>
            </a: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4" name="矩形 83">
            <a:extLst>
              <a:ext uri="{FF2B5EF4-FFF2-40B4-BE49-F238E27FC236}">
                <a16:creationId xmlns:a16="http://schemas.microsoft.com/office/drawing/2014/main" id="{C7FF25ED-A56A-4311-AF3D-4F5E52CE11CA}"/>
              </a:ext>
            </a:extLst>
          </p:cNvPr>
          <p:cNvSpPr/>
          <p:nvPr/>
        </p:nvSpPr>
        <p:spPr>
          <a:xfrm>
            <a:off x="5682550" y="3665063"/>
            <a:ext cx="1317972" cy="280698"/>
          </a:xfrm>
          <a:prstGeom prst="rect">
            <a:avLst/>
          </a:prstGeom>
          <a:noFill/>
          <a:ln w="127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5081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TCP/IP</a:t>
            </a:r>
          </a:p>
        </p:txBody>
      </p:sp>
      <p:cxnSp>
        <p:nvCxnSpPr>
          <p:cNvPr id="85" name="直接连接符 84">
            <a:extLst>
              <a:ext uri="{FF2B5EF4-FFF2-40B4-BE49-F238E27FC236}">
                <a16:creationId xmlns:a16="http://schemas.microsoft.com/office/drawing/2014/main" id="{24C13932-F033-49D2-86F5-1B2B7CCA38A1}"/>
              </a:ext>
            </a:extLst>
          </p:cNvPr>
          <p:cNvCxnSpPr>
            <a:stCxn id="81" idx="0"/>
            <a:endCxn id="80" idx="2"/>
          </p:cNvCxnSpPr>
          <p:nvPr/>
        </p:nvCxnSpPr>
        <p:spPr>
          <a:xfrm flipV="1">
            <a:off x="6341536" y="3165622"/>
            <a:ext cx="0" cy="109160"/>
          </a:xfrm>
          <a:prstGeom prst="line">
            <a:avLst/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</p:cxnSp>
      <p:cxnSp>
        <p:nvCxnSpPr>
          <p:cNvPr id="86" name="直接连接符 85">
            <a:extLst>
              <a:ext uri="{FF2B5EF4-FFF2-40B4-BE49-F238E27FC236}">
                <a16:creationId xmlns:a16="http://schemas.microsoft.com/office/drawing/2014/main" id="{75DF08A5-2CB1-4B65-A161-18DA6313C766}"/>
              </a:ext>
            </a:extLst>
          </p:cNvPr>
          <p:cNvCxnSpPr>
            <a:stCxn id="82" idx="0"/>
            <a:endCxn id="84" idx="2"/>
          </p:cNvCxnSpPr>
          <p:nvPr/>
        </p:nvCxnSpPr>
        <p:spPr>
          <a:xfrm flipV="1">
            <a:off x="6341536" y="3945761"/>
            <a:ext cx="0" cy="114640"/>
          </a:xfrm>
          <a:prstGeom prst="line">
            <a:avLst/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</p:cxnSp>
      <p:cxnSp>
        <p:nvCxnSpPr>
          <p:cNvPr id="87" name="直接连接符 86">
            <a:extLst>
              <a:ext uri="{FF2B5EF4-FFF2-40B4-BE49-F238E27FC236}">
                <a16:creationId xmlns:a16="http://schemas.microsoft.com/office/drawing/2014/main" id="{FB54D25D-D5B0-494A-8BD2-FEF5FCEFCC7A}"/>
              </a:ext>
            </a:extLst>
          </p:cNvPr>
          <p:cNvCxnSpPr>
            <a:stCxn id="83" idx="0"/>
            <a:endCxn id="82" idx="2"/>
          </p:cNvCxnSpPr>
          <p:nvPr/>
        </p:nvCxnSpPr>
        <p:spPr>
          <a:xfrm flipV="1">
            <a:off x="6341536" y="4337728"/>
            <a:ext cx="0" cy="111267"/>
          </a:xfrm>
          <a:prstGeom prst="line">
            <a:avLst/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</p:cxnSp>
      <p:cxnSp>
        <p:nvCxnSpPr>
          <p:cNvPr id="88" name="直接连接符 87">
            <a:extLst>
              <a:ext uri="{FF2B5EF4-FFF2-40B4-BE49-F238E27FC236}">
                <a16:creationId xmlns:a16="http://schemas.microsoft.com/office/drawing/2014/main" id="{41FFE9F9-B3B9-4B91-B84C-20DE8920F206}"/>
              </a:ext>
            </a:extLst>
          </p:cNvPr>
          <p:cNvCxnSpPr>
            <a:stCxn id="84" idx="0"/>
            <a:endCxn id="81" idx="2"/>
          </p:cNvCxnSpPr>
          <p:nvPr/>
        </p:nvCxnSpPr>
        <p:spPr>
          <a:xfrm flipV="1">
            <a:off x="6341536" y="3555480"/>
            <a:ext cx="0" cy="109583"/>
          </a:xfrm>
          <a:prstGeom prst="line">
            <a:avLst/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</p:cxnSp>
      <p:cxnSp>
        <p:nvCxnSpPr>
          <p:cNvPr id="89" name="直接连接符 88">
            <a:extLst>
              <a:ext uri="{FF2B5EF4-FFF2-40B4-BE49-F238E27FC236}">
                <a16:creationId xmlns:a16="http://schemas.microsoft.com/office/drawing/2014/main" id="{83EF3D12-F06A-4B8C-9702-207A365F424F}"/>
              </a:ext>
            </a:extLst>
          </p:cNvPr>
          <p:cNvCxnSpPr>
            <a:stCxn id="91" idx="0"/>
            <a:endCxn id="90" idx="2"/>
          </p:cNvCxnSpPr>
          <p:nvPr/>
        </p:nvCxnSpPr>
        <p:spPr>
          <a:xfrm flipV="1">
            <a:off x="8084965" y="3165037"/>
            <a:ext cx="0" cy="109160"/>
          </a:xfrm>
          <a:prstGeom prst="line">
            <a:avLst/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</p:cxnSp>
      <p:sp>
        <p:nvSpPr>
          <p:cNvPr id="90" name="矩形 89">
            <a:extLst>
              <a:ext uri="{FF2B5EF4-FFF2-40B4-BE49-F238E27FC236}">
                <a16:creationId xmlns:a16="http://schemas.microsoft.com/office/drawing/2014/main" id="{6B1330CE-2A6F-414B-BA57-7EC9B9E9320D}"/>
              </a:ext>
            </a:extLst>
          </p:cNvPr>
          <p:cNvSpPr/>
          <p:nvPr/>
        </p:nvSpPr>
        <p:spPr>
          <a:xfrm>
            <a:off x="7425979" y="2887710"/>
            <a:ext cx="1317972" cy="277327"/>
          </a:xfrm>
          <a:prstGeom prst="rect">
            <a:avLst/>
          </a:prstGeom>
          <a:noFill/>
          <a:ln w="12700" cap="flat" cmpd="sng" algn="ctr">
            <a:solidFill>
              <a:srgbClr val="FFA46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5081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TCP</a:t>
            </a:r>
          </a:p>
        </p:txBody>
      </p:sp>
      <p:sp>
        <p:nvSpPr>
          <p:cNvPr id="91" name="矩形 90">
            <a:extLst>
              <a:ext uri="{FF2B5EF4-FFF2-40B4-BE49-F238E27FC236}">
                <a16:creationId xmlns:a16="http://schemas.microsoft.com/office/drawing/2014/main" id="{1CBF757B-4958-4FB0-A219-0679A4024FAF}"/>
              </a:ext>
            </a:extLst>
          </p:cNvPr>
          <p:cNvSpPr/>
          <p:nvPr/>
        </p:nvSpPr>
        <p:spPr>
          <a:xfrm>
            <a:off x="7425979" y="3274197"/>
            <a:ext cx="1317972" cy="670979"/>
          </a:xfrm>
          <a:prstGeom prst="rect">
            <a:avLst/>
          </a:prstGeom>
          <a:noFill/>
          <a:ln w="127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5081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TCP/IP Stack</a:t>
            </a:r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97FC3894-3E16-475C-8A2E-AFE2BBF5DE5C}"/>
              </a:ext>
            </a:extLst>
          </p:cNvPr>
          <p:cNvSpPr/>
          <p:nvPr/>
        </p:nvSpPr>
        <p:spPr>
          <a:xfrm>
            <a:off x="7425979" y="4059816"/>
            <a:ext cx="1317972" cy="277327"/>
          </a:xfrm>
          <a:prstGeom prst="rect">
            <a:avLst/>
          </a:prstGeom>
          <a:noFill/>
          <a:ln w="127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5081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以太网</a:t>
            </a: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4189A5D0-5CBD-4D1A-A000-8847761AF3C5}"/>
              </a:ext>
            </a:extLst>
          </p:cNvPr>
          <p:cNvSpPr/>
          <p:nvPr/>
        </p:nvSpPr>
        <p:spPr>
          <a:xfrm>
            <a:off x="7425979" y="4448410"/>
            <a:ext cx="1317972" cy="277327"/>
          </a:xfrm>
          <a:prstGeom prst="rect">
            <a:avLst/>
          </a:prstGeom>
          <a:noFill/>
          <a:ln w="1270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50812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以太网物理</a:t>
            </a: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4" name="直接连接符 93">
            <a:extLst>
              <a:ext uri="{FF2B5EF4-FFF2-40B4-BE49-F238E27FC236}">
                <a16:creationId xmlns:a16="http://schemas.microsoft.com/office/drawing/2014/main" id="{0D9B87BE-3EFA-447B-9199-C952C474D421}"/>
              </a:ext>
            </a:extLst>
          </p:cNvPr>
          <p:cNvCxnSpPr>
            <a:stCxn id="92" idx="0"/>
            <a:endCxn id="91" idx="2"/>
          </p:cNvCxnSpPr>
          <p:nvPr/>
        </p:nvCxnSpPr>
        <p:spPr>
          <a:xfrm flipV="1">
            <a:off x="8084965" y="3945176"/>
            <a:ext cx="0" cy="114640"/>
          </a:xfrm>
          <a:prstGeom prst="line">
            <a:avLst/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</p:cxnSp>
      <p:cxnSp>
        <p:nvCxnSpPr>
          <p:cNvPr id="95" name="直接连接符 94">
            <a:extLst>
              <a:ext uri="{FF2B5EF4-FFF2-40B4-BE49-F238E27FC236}">
                <a16:creationId xmlns:a16="http://schemas.microsoft.com/office/drawing/2014/main" id="{5F510FB1-6CAD-427B-9E85-674103975DF2}"/>
              </a:ext>
            </a:extLst>
          </p:cNvPr>
          <p:cNvCxnSpPr>
            <a:stCxn id="93" idx="0"/>
            <a:endCxn id="92" idx="2"/>
          </p:cNvCxnSpPr>
          <p:nvPr/>
        </p:nvCxnSpPr>
        <p:spPr>
          <a:xfrm flipV="1">
            <a:off x="8084965" y="4337143"/>
            <a:ext cx="0" cy="111267"/>
          </a:xfrm>
          <a:prstGeom prst="line">
            <a:avLst/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</p:cxnSp>
      <p:sp>
        <p:nvSpPr>
          <p:cNvPr id="135" name="梯形 134">
            <a:extLst>
              <a:ext uri="{FF2B5EF4-FFF2-40B4-BE49-F238E27FC236}">
                <a16:creationId xmlns:a16="http://schemas.microsoft.com/office/drawing/2014/main" id="{9C1ACC19-3A93-4140-9A26-0F8FEF8183B5}"/>
              </a:ext>
            </a:extLst>
          </p:cNvPr>
          <p:cNvSpPr/>
          <p:nvPr/>
        </p:nvSpPr>
        <p:spPr>
          <a:xfrm rot="10800000">
            <a:off x="781701" y="2020327"/>
            <a:ext cx="7632806" cy="480053"/>
          </a:xfrm>
          <a:prstGeom prst="trapezoid">
            <a:avLst>
              <a:gd name="adj" fmla="val 808252"/>
            </a:avLst>
          </a:prstGeom>
          <a:gradFill flip="none" rotWithShape="1">
            <a:gsLst>
              <a:gs pos="44000">
                <a:srgbClr val="81B6E5">
                  <a:alpha val="50000"/>
                </a:srgbClr>
              </a:gs>
              <a:gs pos="100000">
                <a:srgbClr val="589EDC">
                  <a:alpha val="50000"/>
                </a:srgbClr>
              </a:gs>
              <a:gs pos="0">
                <a:srgbClr val="ABCFEF">
                  <a:alpha val="50000"/>
                </a:srgbClr>
              </a:gs>
            </a:gsLst>
            <a:lin ang="5400000" scaled="1"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36" name="连接符: 肘形 205">
            <a:extLst>
              <a:ext uri="{FF2B5EF4-FFF2-40B4-BE49-F238E27FC236}">
                <a16:creationId xmlns:a16="http://schemas.microsoft.com/office/drawing/2014/main" id="{33CDD393-9E32-4A1E-9D84-E14D7F43EB28}"/>
              </a:ext>
            </a:extLst>
          </p:cNvPr>
          <p:cNvCxnSpPr>
            <a:stCxn id="57" idx="0"/>
            <a:endCxn id="90" idx="0"/>
          </p:cNvCxnSpPr>
          <p:nvPr/>
        </p:nvCxnSpPr>
        <p:spPr>
          <a:xfrm rot="5400000" flipH="1" flipV="1">
            <a:off x="4597811" y="-598857"/>
            <a:ext cx="587" cy="6973722"/>
          </a:xfrm>
          <a:prstGeom prst="bentConnector3">
            <a:avLst>
              <a:gd name="adj1" fmla="val 52025043"/>
            </a:avLst>
          </a:prstGeom>
          <a:noFill/>
          <a:ln w="19050" cap="flat" cmpd="sng" algn="ctr">
            <a:solidFill>
              <a:srgbClr val="002060"/>
            </a:solidFill>
            <a:prstDash val="solid"/>
          </a:ln>
          <a:effectLst/>
        </p:spPr>
      </p:cxnSp>
      <p:cxnSp>
        <p:nvCxnSpPr>
          <p:cNvPr id="140" name="直接连接符 139">
            <a:extLst>
              <a:ext uri="{FF2B5EF4-FFF2-40B4-BE49-F238E27FC236}">
                <a16:creationId xmlns:a16="http://schemas.microsoft.com/office/drawing/2014/main" id="{042A87BE-8BA1-4075-9AD6-069305E1E7E2}"/>
              </a:ext>
            </a:extLst>
          </p:cNvPr>
          <p:cNvCxnSpPr>
            <a:cxnSpLocks/>
          </p:cNvCxnSpPr>
          <p:nvPr/>
        </p:nvCxnSpPr>
        <p:spPr>
          <a:xfrm>
            <a:off x="4614245" y="2500380"/>
            <a:ext cx="1264" cy="387330"/>
          </a:xfrm>
          <a:prstGeom prst="line">
            <a:avLst/>
          </a:prstGeom>
          <a:noFill/>
          <a:ln w="19050" cap="flat" cmpd="sng" algn="ctr">
            <a:solidFill>
              <a:srgbClr val="002060"/>
            </a:solidFill>
            <a:prstDash val="solid"/>
            <a:miter lim="800000"/>
          </a:ln>
          <a:effectLst/>
        </p:spPr>
      </p:cxnSp>
      <p:cxnSp>
        <p:nvCxnSpPr>
          <p:cNvPr id="146" name="直接连接符 145">
            <a:extLst>
              <a:ext uri="{FF2B5EF4-FFF2-40B4-BE49-F238E27FC236}">
                <a16:creationId xmlns:a16="http://schemas.microsoft.com/office/drawing/2014/main" id="{D91B2121-0774-424B-A8B4-8259D52E52E9}"/>
              </a:ext>
            </a:extLst>
          </p:cNvPr>
          <p:cNvCxnSpPr>
            <a:stCxn id="60" idx="0"/>
            <a:endCxn id="57" idx="2"/>
          </p:cNvCxnSpPr>
          <p:nvPr/>
        </p:nvCxnSpPr>
        <p:spPr>
          <a:xfrm flipV="1">
            <a:off x="1111243" y="3165624"/>
            <a:ext cx="0" cy="112953"/>
          </a:xfrm>
          <a:prstGeom prst="line">
            <a:avLst/>
          </a:prstGeom>
          <a:noFill/>
          <a:ln w="19050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</p:cxnSp>
      <p:sp>
        <p:nvSpPr>
          <p:cNvPr id="177" name="矩形 176"/>
          <p:cNvSpPr/>
          <p:nvPr/>
        </p:nvSpPr>
        <p:spPr>
          <a:xfrm>
            <a:off x="3309883" y="2068027"/>
            <a:ext cx="227658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zh-CN" altLang="en-US" sz="1200" b="1" kern="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基于</a:t>
            </a:r>
            <a:r>
              <a:rPr lang="en-US" altLang="zh-CN" sz="1200" b="1" kern="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RoCE</a:t>
            </a:r>
            <a:r>
              <a:rPr lang="zh-CN" altLang="en-US" sz="12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构建全</a:t>
            </a:r>
            <a:r>
              <a:rPr lang="en-US" altLang="zh-CN" sz="12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lang="zh-CN" altLang="en-US" sz="1200" b="1" kern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端到端通信</a:t>
            </a:r>
            <a:endParaRPr lang="en-US" altLang="zh-CN" sz="1200" b="1" kern="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50" name="Picture 2" descr="https://pics6.baidu.com/feed/faedab64034f78f0f85febcc182e485eb3191c66.png@f_auto?token=f063b189e2845ac54ec813f6d9b0a5d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6538" y="749339"/>
            <a:ext cx="2194724" cy="110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7" name="文本框 187">
            <a:extLst>
              <a:ext uri="{FF2B5EF4-FFF2-40B4-BE49-F238E27FC236}">
                <a16:creationId xmlns:a16="http://schemas.microsoft.com/office/drawing/2014/main" id="{534EA666-0DD6-4F72-A864-298F1EC8C1F3}"/>
              </a:ext>
            </a:extLst>
          </p:cNvPr>
          <p:cNvSpPr txBox="1"/>
          <p:nvPr/>
        </p:nvSpPr>
        <p:spPr>
          <a:xfrm>
            <a:off x="655850" y="1101927"/>
            <a:ext cx="199703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/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2021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年，超过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50%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的数据中心以太网交换机采用</a:t>
            </a:r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25/100GE</a:t>
            </a:r>
          </a:p>
        </p:txBody>
      </p:sp>
      <p:sp>
        <p:nvSpPr>
          <p:cNvPr id="192" name="object 6">
            <a:extLst>
              <a:ext uri="{FF2B5EF4-FFF2-40B4-BE49-F238E27FC236}">
                <a16:creationId xmlns:a16="http://schemas.microsoft.com/office/drawing/2014/main" id="{47867152-606C-49E1-9BA9-6A51C9843032}"/>
              </a:ext>
            </a:extLst>
          </p:cNvPr>
          <p:cNvSpPr/>
          <p:nvPr/>
        </p:nvSpPr>
        <p:spPr>
          <a:xfrm>
            <a:off x="5268819" y="754774"/>
            <a:ext cx="1315159" cy="1059435"/>
          </a:xfrm>
          <a:prstGeom prst="roundRect">
            <a:avLst>
              <a:gd name="adj" fmla="val 9615"/>
            </a:avLst>
          </a:prstGeom>
          <a:gradFill flip="none" rotWithShape="1">
            <a:gsLst>
              <a:gs pos="0">
                <a:srgbClr val="00A3FF">
                  <a:alpha val="40000"/>
                </a:srgbClr>
              </a:gs>
              <a:gs pos="39000">
                <a:srgbClr val="00A3FF">
                  <a:alpha val="30000"/>
                </a:srgbClr>
              </a:gs>
              <a:gs pos="71000">
                <a:srgbClr val="00A3FF">
                  <a:alpha val="20000"/>
                </a:srgbClr>
              </a:gs>
              <a:gs pos="100000">
                <a:srgbClr val="00A3FF">
                  <a:alpha val="0"/>
                </a:srgbClr>
              </a:gs>
            </a:gsLst>
            <a:lin ang="0" scaled="0"/>
            <a:tileRect/>
          </a:gradFill>
        </p:spPr>
        <p:txBody>
          <a:bodyPr wrap="square" lIns="0" tIns="0" rIns="0" bIns="0" rtlCol="0"/>
          <a:lstStyle/>
          <a:p>
            <a:pPr defTabSz="914400"/>
            <a:endParaRPr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93" name="组合 192">
            <a:extLst>
              <a:ext uri="{FF2B5EF4-FFF2-40B4-BE49-F238E27FC236}">
                <a16:creationId xmlns:a16="http://schemas.microsoft.com/office/drawing/2014/main" id="{A33C8B53-3DF6-4547-A09C-6913F65A835E}"/>
              </a:ext>
            </a:extLst>
          </p:cNvPr>
          <p:cNvGrpSpPr/>
          <p:nvPr/>
        </p:nvGrpSpPr>
        <p:grpSpPr>
          <a:xfrm>
            <a:off x="5351476" y="834809"/>
            <a:ext cx="1149844" cy="910587"/>
            <a:chOff x="815337" y="1194652"/>
            <a:chExt cx="6328406" cy="4609493"/>
          </a:xfrm>
        </p:grpSpPr>
        <p:pic>
          <p:nvPicPr>
            <p:cNvPr id="194" name="Picture 2">
              <a:extLst>
                <a:ext uri="{FF2B5EF4-FFF2-40B4-BE49-F238E27FC236}">
                  <a16:creationId xmlns:a16="http://schemas.microsoft.com/office/drawing/2014/main" id="{593D28F5-22B6-4214-9582-5E9FCE8668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60" r="48000" b="7004"/>
            <a:stretch>
              <a:fillRect/>
            </a:stretch>
          </p:blipFill>
          <p:spPr bwMode="auto">
            <a:xfrm>
              <a:off x="815337" y="1194652"/>
              <a:ext cx="6328406" cy="42391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5" name="Picture 2">
              <a:extLst>
                <a:ext uri="{FF2B5EF4-FFF2-40B4-BE49-F238E27FC236}">
                  <a16:creationId xmlns:a16="http://schemas.microsoft.com/office/drawing/2014/main" id="{653D57DA-C350-4A0A-859E-2D2E60D289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00" t="92318" b="-374"/>
            <a:stretch>
              <a:fillRect/>
            </a:stretch>
          </p:blipFill>
          <p:spPr bwMode="auto">
            <a:xfrm>
              <a:off x="815337" y="5430250"/>
              <a:ext cx="6328406" cy="373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6" name="文本框 188">
            <a:extLst>
              <a:ext uri="{FF2B5EF4-FFF2-40B4-BE49-F238E27FC236}">
                <a16:creationId xmlns:a16="http://schemas.microsoft.com/office/drawing/2014/main" id="{7F0CBEA8-074A-4E03-AC69-A5D10CE16E58}"/>
              </a:ext>
            </a:extLst>
          </p:cNvPr>
          <p:cNvSpPr txBox="1"/>
          <p:nvPr/>
        </p:nvSpPr>
        <p:spPr>
          <a:xfrm>
            <a:off x="6564928" y="1169983"/>
            <a:ext cx="13728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altLang="zh-CN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25/100GE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愈加成熟</a:t>
            </a:r>
          </a:p>
        </p:txBody>
      </p:sp>
    </p:spTree>
    <p:extLst>
      <p:ext uri="{BB962C8B-B14F-4D97-AF65-F5344CB8AC3E}">
        <p14:creationId xmlns:p14="http://schemas.microsoft.com/office/powerpoint/2010/main" val="27007145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FEECB06-6953-36F8-F1E0-BC6DC7094F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524" y="62063"/>
            <a:ext cx="5472014" cy="50405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RDMA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与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TCP/IP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通信差异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5199062" y="1154859"/>
            <a:ext cx="2931108" cy="1745094"/>
            <a:chOff x="5538881" y="3092706"/>
            <a:chExt cx="2931108" cy="1745094"/>
          </a:xfrm>
        </p:grpSpPr>
        <p:graphicFrame>
          <p:nvGraphicFramePr>
            <p:cNvPr id="6" name="图表 5"/>
            <p:cNvGraphicFramePr/>
            <p:nvPr/>
          </p:nvGraphicFramePr>
          <p:xfrm>
            <a:off x="5943600" y="3092706"/>
            <a:ext cx="1771650" cy="174509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7" name="TextBox 6"/>
            <p:cNvSpPr txBox="1"/>
            <p:nvPr/>
          </p:nvSpPr>
          <p:spPr>
            <a:xfrm>
              <a:off x="5538881" y="3980642"/>
              <a:ext cx="59503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800" b="1" dirty="0"/>
                <a:t>数据拷贝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006415" y="3092706"/>
              <a:ext cx="59503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800" b="1" dirty="0"/>
                <a:t>应用预留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410314" y="3319618"/>
              <a:ext cx="59503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800" b="1" dirty="0"/>
                <a:t>网卡驱动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540709" y="3719031"/>
              <a:ext cx="9292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b="1" dirty="0"/>
                <a:t>Context switch/</a:t>
              </a:r>
            </a:p>
            <a:p>
              <a:r>
                <a:rPr lang="en-US" altLang="zh-CN" sz="800" b="1" dirty="0"/>
                <a:t>Syscall</a:t>
              </a:r>
              <a:endParaRPr lang="zh-CN" altLang="en-US" sz="8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90866" y="4299971"/>
              <a:ext cx="77938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800" b="1" dirty="0"/>
                <a:t>TCP/IP</a:t>
              </a:r>
              <a:r>
                <a:rPr lang="zh-CN" altLang="en-US" sz="800" b="1" dirty="0"/>
                <a:t>协议栈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556177" y="2975927"/>
            <a:ext cx="2090582" cy="1942219"/>
            <a:chOff x="5207980" y="2932143"/>
            <a:chExt cx="2090582" cy="1942219"/>
          </a:xfrm>
        </p:grpSpPr>
        <p:graphicFrame>
          <p:nvGraphicFramePr>
            <p:cNvPr id="14" name="图表 13"/>
            <p:cNvGraphicFramePr/>
            <p:nvPr/>
          </p:nvGraphicFramePr>
          <p:xfrm>
            <a:off x="5207980" y="3129268"/>
            <a:ext cx="1771650" cy="174509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5" name="TextBox 14"/>
            <p:cNvSpPr txBox="1"/>
            <p:nvPr/>
          </p:nvSpPr>
          <p:spPr>
            <a:xfrm>
              <a:off x="5245503" y="3129268"/>
              <a:ext cx="59503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800" b="1" dirty="0"/>
                <a:t>系统开销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703527" y="4270399"/>
              <a:ext cx="59503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800" b="1" dirty="0"/>
                <a:t>应用预留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762275" y="2932143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800" b="1" dirty="0"/>
                <a:t>网卡驱动</a:t>
              </a:r>
              <a:endParaRPr lang="en-US" altLang="zh-CN" sz="800" b="1" dirty="0"/>
            </a:p>
            <a:p>
              <a:r>
                <a:rPr lang="zh-CN" altLang="en-US" sz="800" b="1" dirty="0"/>
                <a:t>数据拷贝</a:t>
              </a:r>
            </a:p>
          </p:txBody>
        </p:sp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424" y="1075105"/>
            <a:ext cx="2511555" cy="1850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106" y="3103282"/>
            <a:ext cx="2537807" cy="1687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60400" y="1781184"/>
            <a:ext cx="6044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/>
              <a:t>TCP/IP</a:t>
            </a:r>
            <a:endParaRPr lang="zh-CN" altLang="en-US" sz="12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660399" y="3662354"/>
            <a:ext cx="596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b="1" dirty="0"/>
              <a:t>RDMA</a:t>
            </a:r>
            <a:endParaRPr lang="zh-CN" altLang="en-US" sz="1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2771970" y="646650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/>
              <a:t>协议栈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186503" y="772705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/>
              <a:t>主机时延</a:t>
            </a:r>
          </a:p>
        </p:txBody>
      </p:sp>
    </p:spTree>
    <p:extLst>
      <p:ext uri="{BB962C8B-B14F-4D97-AF65-F5344CB8AC3E}">
        <p14:creationId xmlns:p14="http://schemas.microsoft.com/office/powerpoint/2010/main" val="11145415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1">
            <a:extLst>
              <a:ext uri="{FF2B5EF4-FFF2-40B4-BE49-F238E27FC236}">
                <a16:creationId xmlns:a16="http://schemas.microsoft.com/office/drawing/2014/main" id="{06FF6857-D8C8-EE45-4468-3D965C595C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524" y="137126"/>
            <a:ext cx="5472014" cy="50405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RoCE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拥塞控制流程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D93A6E5-D1A9-17DB-5647-768DF5802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403" y="935471"/>
            <a:ext cx="6945064" cy="3191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2681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3">
            <a:extLst>
              <a:ext uri="{FF2B5EF4-FFF2-40B4-BE49-F238E27FC236}">
                <a16:creationId xmlns:a16="http://schemas.microsoft.com/office/drawing/2014/main" id="{99E287B4-8677-8C0B-2473-CCAFBCEAC1EE}"/>
              </a:ext>
            </a:extLst>
          </p:cNvPr>
          <p:cNvSpPr/>
          <p:nvPr/>
        </p:nvSpPr>
        <p:spPr bwMode="auto">
          <a:xfrm>
            <a:off x="2260219" y="2108671"/>
            <a:ext cx="769420" cy="769421"/>
          </a:xfrm>
          <a:prstGeom prst="ellipse">
            <a:avLst/>
          </a:prstGeom>
          <a:solidFill>
            <a:schemeClr val="bg1">
              <a:lumMod val="65000"/>
              <a:alpha val="70000"/>
            </a:schemeClr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4" name="Oval 2">
            <a:extLst>
              <a:ext uri="{FF2B5EF4-FFF2-40B4-BE49-F238E27FC236}">
                <a16:creationId xmlns:a16="http://schemas.microsoft.com/office/drawing/2014/main" id="{5C1BB73B-3B15-DD8E-9B93-202AACE2985F}"/>
              </a:ext>
            </a:extLst>
          </p:cNvPr>
          <p:cNvSpPr/>
          <p:nvPr/>
        </p:nvSpPr>
        <p:spPr bwMode="auto">
          <a:xfrm>
            <a:off x="2352720" y="1356696"/>
            <a:ext cx="932952" cy="932953"/>
          </a:xfrm>
          <a:prstGeom prst="ellipse">
            <a:avLst/>
          </a:prstGeom>
          <a:solidFill>
            <a:schemeClr val="bg1">
              <a:lumMod val="50000"/>
              <a:alpha val="70000"/>
            </a:schemeClr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5" name="Oval 1">
            <a:extLst>
              <a:ext uri="{FF2B5EF4-FFF2-40B4-BE49-F238E27FC236}">
                <a16:creationId xmlns:a16="http://schemas.microsoft.com/office/drawing/2014/main" id="{D7034976-407E-E6F3-1376-38888B7F66BE}"/>
              </a:ext>
            </a:extLst>
          </p:cNvPr>
          <p:cNvSpPr/>
          <p:nvPr/>
        </p:nvSpPr>
        <p:spPr bwMode="auto">
          <a:xfrm>
            <a:off x="2712113" y="1633863"/>
            <a:ext cx="1147117" cy="114711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solidFill>
              <a:schemeClr val="bg1"/>
            </a:solidFill>
          </a:ln>
          <a:effectLst>
            <a:outerShdw blurRad="215900" dist="177800" dir="7200000" sx="102000" sy="102000" algn="tl" rotWithShape="0">
              <a:schemeClr val="tx1">
                <a:lumMod val="95000"/>
                <a:lumOff val="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  <a:cs typeface="+mn-ea"/>
                <a:sym typeface="+mn-lt"/>
              </a:rPr>
              <a:t>01</a:t>
            </a:r>
          </a:p>
        </p:txBody>
      </p:sp>
      <p:sp>
        <p:nvSpPr>
          <p:cNvPr id="6" name="Oval 4">
            <a:extLst>
              <a:ext uri="{FF2B5EF4-FFF2-40B4-BE49-F238E27FC236}">
                <a16:creationId xmlns:a16="http://schemas.microsoft.com/office/drawing/2014/main" id="{98D5F7CD-EF5F-5B3E-E45A-999F49A3301D}"/>
              </a:ext>
            </a:extLst>
          </p:cNvPr>
          <p:cNvSpPr/>
          <p:nvPr/>
        </p:nvSpPr>
        <p:spPr bwMode="auto">
          <a:xfrm>
            <a:off x="3164008" y="2878091"/>
            <a:ext cx="384711" cy="384711"/>
          </a:xfrm>
          <a:prstGeom prst="ellipse">
            <a:avLst/>
          </a:prstGeom>
          <a:solidFill>
            <a:schemeClr val="accent4">
              <a:lumMod val="50000"/>
              <a:alpha val="70000"/>
            </a:schemeClr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864A833C-CE40-D280-BE2F-719198E90589}"/>
              </a:ext>
            </a:extLst>
          </p:cNvPr>
          <p:cNvSpPr/>
          <p:nvPr/>
        </p:nvSpPr>
        <p:spPr bwMode="auto">
          <a:xfrm>
            <a:off x="1986806" y="1971964"/>
            <a:ext cx="273413" cy="273413"/>
          </a:xfrm>
          <a:prstGeom prst="ellipse">
            <a:avLst/>
          </a:prstGeom>
          <a:solidFill>
            <a:schemeClr val="bg1">
              <a:lumMod val="75000"/>
              <a:alpha val="70000"/>
            </a:schemeClr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FE3DA861-EDE4-5D84-FF3E-121D83A453B0}"/>
              </a:ext>
            </a:extLst>
          </p:cNvPr>
          <p:cNvSpPr/>
          <p:nvPr/>
        </p:nvSpPr>
        <p:spPr bwMode="auto">
          <a:xfrm>
            <a:off x="3722523" y="1347614"/>
            <a:ext cx="273413" cy="273413"/>
          </a:xfrm>
          <a:prstGeom prst="ellipse">
            <a:avLst/>
          </a:prstGeom>
          <a:solidFill>
            <a:srgbClr val="002060">
              <a:alpha val="70000"/>
            </a:srgbClr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C3A6CF83-4CCC-41EC-7E53-4176E86ED5A2}"/>
              </a:ext>
            </a:extLst>
          </p:cNvPr>
          <p:cNvSpPr txBox="1"/>
          <p:nvPr/>
        </p:nvSpPr>
        <p:spPr>
          <a:xfrm>
            <a:off x="3728774" y="1881106"/>
            <a:ext cx="4011578" cy="537315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rm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迈普在金融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D3753435-DE31-A6FB-70F3-9BCBFBA8B9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" y="107632"/>
            <a:ext cx="1304925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6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1">
            <a:extLst>
              <a:ext uri="{FF2B5EF4-FFF2-40B4-BE49-F238E27FC236}">
                <a16:creationId xmlns:a16="http://schemas.microsoft.com/office/drawing/2014/main" id="{26252399-187C-66E9-097C-998510C7968F}"/>
              </a:ext>
            </a:extLst>
          </p:cNvPr>
          <p:cNvSpPr txBox="1">
            <a:spLocks/>
          </p:cNvSpPr>
          <p:nvPr/>
        </p:nvSpPr>
        <p:spPr>
          <a:xfrm>
            <a:off x="287524" y="123478"/>
            <a:ext cx="5472014" cy="504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spc="30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zh-CN" altLang="en-US" dirty="0"/>
              <a:t>无损以太保障</a:t>
            </a:r>
            <a:r>
              <a:rPr lang="en-US" altLang="zh-CN" dirty="0"/>
              <a:t>RDMA</a:t>
            </a:r>
            <a:r>
              <a:rPr lang="zh-CN" altLang="en-US" dirty="0"/>
              <a:t>数据无丢包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5E70E33-3CDC-D12F-048B-2ACF817EE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270" y="2339801"/>
            <a:ext cx="5013334" cy="2176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组合 13"/>
          <p:cNvGrpSpPr/>
          <p:nvPr/>
        </p:nvGrpSpPr>
        <p:grpSpPr>
          <a:xfrm>
            <a:off x="1226790" y="1202292"/>
            <a:ext cx="481685" cy="766300"/>
            <a:chOff x="1691072" y="1277585"/>
            <a:chExt cx="481685" cy="76630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FE0A17A7-DFC1-3D4E-9D58-CBB76D6B7140}"/>
                </a:ext>
              </a:extLst>
            </p:cNvPr>
            <p:cNvSpPr/>
            <p:nvPr/>
          </p:nvSpPr>
          <p:spPr>
            <a:xfrm>
              <a:off x="1691072" y="1277585"/>
              <a:ext cx="481685" cy="76630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r>
                <a:rPr kumimoji="1" lang="en-US" altLang="zh-CN" sz="7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Server</a:t>
              </a:r>
              <a:endParaRPr kumimoji="1" lang="zh-CN" altLang="en-US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8" name="直线连接符 62">
              <a:extLst>
                <a:ext uri="{FF2B5EF4-FFF2-40B4-BE49-F238E27FC236}">
                  <a16:creationId xmlns:a16="http://schemas.microsoft.com/office/drawing/2014/main" id="{D9B5005F-8670-A24D-B0A4-0DECC6C2418A}"/>
                </a:ext>
              </a:extLst>
            </p:cNvPr>
            <p:cNvCxnSpPr/>
            <p:nvPr/>
          </p:nvCxnSpPr>
          <p:spPr>
            <a:xfrm>
              <a:off x="1749266" y="1498321"/>
              <a:ext cx="365634" cy="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线连接符 63">
              <a:extLst>
                <a:ext uri="{FF2B5EF4-FFF2-40B4-BE49-F238E27FC236}">
                  <a16:creationId xmlns:a16="http://schemas.microsoft.com/office/drawing/2014/main" id="{7331CA6B-E20E-8847-9B3D-387197E91EA6}"/>
                </a:ext>
              </a:extLst>
            </p:cNvPr>
            <p:cNvCxnSpPr/>
            <p:nvPr/>
          </p:nvCxnSpPr>
          <p:spPr>
            <a:xfrm>
              <a:off x="1749266" y="1636483"/>
              <a:ext cx="365634" cy="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线连接符 64">
              <a:extLst>
                <a:ext uri="{FF2B5EF4-FFF2-40B4-BE49-F238E27FC236}">
                  <a16:creationId xmlns:a16="http://schemas.microsoft.com/office/drawing/2014/main" id="{CD5BCDDB-4961-2542-9042-8AF6689A938F}"/>
                </a:ext>
              </a:extLst>
            </p:cNvPr>
            <p:cNvCxnSpPr/>
            <p:nvPr/>
          </p:nvCxnSpPr>
          <p:spPr>
            <a:xfrm>
              <a:off x="1749265" y="1765752"/>
              <a:ext cx="365634" cy="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椭圆 10"/>
            <p:cNvSpPr/>
            <p:nvPr/>
          </p:nvSpPr>
          <p:spPr>
            <a:xfrm>
              <a:off x="1898748" y="1374592"/>
              <a:ext cx="50804" cy="508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046091" y="1207040"/>
            <a:ext cx="481685" cy="766300"/>
            <a:chOff x="1691072" y="1277585"/>
            <a:chExt cx="481685" cy="766300"/>
          </a:xfrm>
        </p:grpSpPr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FE0A17A7-DFC1-3D4E-9D58-CBB76D6B7140}"/>
                </a:ext>
              </a:extLst>
            </p:cNvPr>
            <p:cNvSpPr/>
            <p:nvPr/>
          </p:nvSpPr>
          <p:spPr>
            <a:xfrm>
              <a:off x="1691072" y="1277585"/>
              <a:ext cx="481685" cy="76630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r>
                <a:rPr kumimoji="1" lang="en-US" altLang="zh-CN" sz="7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Server</a:t>
              </a:r>
              <a:endParaRPr kumimoji="1" lang="zh-CN" altLang="en-US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17" name="直线连接符 62">
              <a:extLst>
                <a:ext uri="{FF2B5EF4-FFF2-40B4-BE49-F238E27FC236}">
                  <a16:creationId xmlns:a16="http://schemas.microsoft.com/office/drawing/2014/main" id="{D9B5005F-8670-A24D-B0A4-0DECC6C2418A}"/>
                </a:ext>
              </a:extLst>
            </p:cNvPr>
            <p:cNvCxnSpPr/>
            <p:nvPr/>
          </p:nvCxnSpPr>
          <p:spPr>
            <a:xfrm>
              <a:off x="1749266" y="1498321"/>
              <a:ext cx="365634" cy="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线连接符 63">
              <a:extLst>
                <a:ext uri="{FF2B5EF4-FFF2-40B4-BE49-F238E27FC236}">
                  <a16:creationId xmlns:a16="http://schemas.microsoft.com/office/drawing/2014/main" id="{7331CA6B-E20E-8847-9B3D-387197E91EA6}"/>
                </a:ext>
              </a:extLst>
            </p:cNvPr>
            <p:cNvCxnSpPr/>
            <p:nvPr/>
          </p:nvCxnSpPr>
          <p:spPr>
            <a:xfrm>
              <a:off x="1749266" y="1636483"/>
              <a:ext cx="365634" cy="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线连接符 64">
              <a:extLst>
                <a:ext uri="{FF2B5EF4-FFF2-40B4-BE49-F238E27FC236}">
                  <a16:creationId xmlns:a16="http://schemas.microsoft.com/office/drawing/2014/main" id="{CD5BCDDB-4961-2542-9042-8AF6689A938F}"/>
                </a:ext>
              </a:extLst>
            </p:cNvPr>
            <p:cNvCxnSpPr/>
            <p:nvPr/>
          </p:nvCxnSpPr>
          <p:spPr>
            <a:xfrm>
              <a:off x="1749265" y="1765752"/>
              <a:ext cx="365634" cy="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椭圆 19"/>
            <p:cNvSpPr/>
            <p:nvPr/>
          </p:nvSpPr>
          <p:spPr>
            <a:xfrm>
              <a:off x="1898748" y="1374592"/>
              <a:ext cx="50804" cy="508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C3C8526A-8216-4098-ACF7-4C71902B56DA}"/>
              </a:ext>
            </a:extLst>
          </p:cNvPr>
          <p:cNvGrpSpPr/>
          <p:nvPr/>
        </p:nvGrpSpPr>
        <p:grpSpPr>
          <a:xfrm>
            <a:off x="3726973" y="1385733"/>
            <a:ext cx="977780" cy="412253"/>
            <a:chOff x="6867576" y="2705800"/>
            <a:chExt cx="756939" cy="269442"/>
          </a:xfrm>
        </p:grpSpPr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06934FA4-5F20-452D-BADB-449B81A46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67576" y="2705800"/>
              <a:ext cx="756939" cy="269442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CC374E2C-8FFC-43FC-AF4A-D6C08613F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927" b="98476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75663" y="2879437"/>
              <a:ext cx="741600" cy="91223"/>
            </a:xfrm>
            <a:prstGeom prst="rect">
              <a:avLst/>
            </a:prstGeom>
          </p:spPr>
        </p:pic>
      </p:grpSp>
      <p:cxnSp>
        <p:nvCxnSpPr>
          <p:cNvPr id="25" name="直接箭头连接符 24"/>
          <p:cNvCxnSpPr>
            <a:stCxn id="7" idx="3"/>
            <a:endCxn id="22" idx="1"/>
          </p:cNvCxnSpPr>
          <p:nvPr/>
        </p:nvCxnSpPr>
        <p:spPr>
          <a:xfrm>
            <a:off x="1708475" y="1585442"/>
            <a:ext cx="2018498" cy="641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/>
          <p:cNvCxnSpPr>
            <a:stCxn id="22" idx="3"/>
            <a:endCxn id="16" idx="1"/>
          </p:cNvCxnSpPr>
          <p:nvPr/>
        </p:nvCxnSpPr>
        <p:spPr>
          <a:xfrm flipV="1">
            <a:off x="4704753" y="1590190"/>
            <a:ext cx="2341338" cy="167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矩形 27"/>
          <p:cNvSpPr/>
          <p:nvPr/>
        </p:nvSpPr>
        <p:spPr>
          <a:xfrm rot="5400000">
            <a:off x="4499628" y="1202083"/>
            <a:ext cx="228100" cy="109288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1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矩形 28"/>
          <p:cNvSpPr/>
          <p:nvPr/>
        </p:nvSpPr>
        <p:spPr>
          <a:xfrm rot="5400000">
            <a:off x="2003342" y="1384093"/>
            <a:ext cx="218576" cy="109288"/>
          </a:xfrm>
          <a:prstGeom prst="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1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矩形 29"/>
          <p:cNvSpPr/>
          <p:nvPr/>
        </p:nvSpPr>
        <p:spPr>
          <a:xfrm rot="5400000">
            <a:off x="2552219" y="1384093"/>
            <a:ext cx="218576" cy="109288"/>
          </a:xfrm>
          <a:prstGeom prst="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1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矩形 30"/>
          <p:cNvSpPr/>
          <p:nvPr/>
        </p:nvSpPr>
        <p:spPr>
          <a:xfrm rot="5400000">
            <a:off x="3101096" y="1384093"/>
            <a:ext cx="218576" cy="109288"/>
          </a:xfrm>
          <a:prstGeom prst="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1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矩形 31"/>
          <p:cNvSpPr/>
          <p:nvPr/>
        </p:nvSpPr>
        <p:spPr>
          <a:xfrm rot="5400000">
            <a:off x="4350935" y="1206958"/>
            <a:ext cx="219900" cy="109288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1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3" name="矩形 32"/>
          <p:cNvSpPr/>
          <p:nvPr/>
        </p:nvSpPr>
        <p:spPr>
          <a:xfrm rot="5400000">
            <a:off x="4190731" y="1206296"/>
            <a:ext cx="218576" cy="109288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1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799198" y="1142677"/>
            <a:ext cx="914400" cy="23287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7" name="直接箭头连接符 36"/>
          <p:cNvCxnSpPr/>
          <p:nvPr/>
        </p:nvCxnSpPr>
        <p:spPr>
          <a:xfrm flipH="1">
            <a:off x="1685855" y="1878512"/>
            <a:ext cx="5337616" cy="4748"/>
          </a:xfrm>
          <a:prstGeom prst="straightConnector1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37"/>
          <p:cNvSpPr/>
          <p:nvPr/>
        </p:nvSpPr>
        <p:spPr>
          <a:xfrm rot="5400000">
            <a:off x="6479296" y="1409495"/>
            <a:ext cx="218576" cy="109288"/>
          </a:xfrm>
          <a:prstGeom prst="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1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9" name="矩形 38"/>
          <p:cNvSpPr/>
          <p:nvPr/>
        </p:nvSpPr>
        <p:spPr>
          <a:xfrm rot="5400000">
            <a:off x="5827551" y="1401344"/>
            <a:ext cx="219900" cy="109288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1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799893" y="1348170"/>
            <a:ext cx="274434" cy="1980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CE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457326" y="1365105"/>
            <a:ext cx="274434" cy="1980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CE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44" name="流程图: 联系 43"/>
          <p:cNvSpPr/>
          <p:nvPr/>
        </p:nvSpPr>
        <p:spPr>
          <a:xfrm>
            <a:off x="4620464" y="1517407"/>
            <a:ext cx="152400" cy="152400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TextBox 44"/>
          <p:cNvSpPr txBox="1"/>
          <p:nvPr/>
        </p:nvSpPr>
        <p:spPr>
          <a:xfrm>
            <a:off x="4726036" y="1363635"/>
            <a:ext cx="95410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b="1" dirty="0"/>
              <a:t>拥塞，</a:t>
            </a:r>
            <a:r>
              <a:rPr lang="en-US" altLang="zh-CN" sz="900" b="1" dirty="0"/>
              <a:t>ECN</a:t>
            </a:r>
            <a:r>
              <a:rPr lang="zh-CN" altLang="en-US" sz="900" b="1" dirty="0"/>
              <a:t>标记</a:t>
            </a:r>
          </a:p>
        </p:txBody>
      </p:sp>
      <p:sp>
        <p:nvSpPr>
          <p:cNvPr id="49" name="下箭头 48"/>
          <p:cNvSpPr/>
          <p:nvPr/>
        </p:nvSpPr>
        <p:spPr>
          <a:xfrm rot="19863910">
            <a:off x="4894384" y="1592311"/>
            <a:ext cx="245511" cy="1032363"/>
          </a:xfrm>
          <a:custGeom>
            <a:avLst/>
            <a:gdLst>
              <a:gd name="connsiteX0" fmla="*/ 0 w 283091"/>
              <a:gd name="connsiteY0" fmla="*/ 550423 h 691968"/>
              <a:gd name="connsiteX1" fmla="*/ 70773 w 283091"/>
              <a:gd name="connsiteY1" fmla="*/ 550423 h 691968"/>
              <a:gd name="connsiteX2" fmla="*/ 70773 w 283091"/>
              <a:gd name="connsiteY2" fmla="*/ 0 h 691968"/>
              <a:gd name="connsiteX3" fmla="*/ 212318 w 283091"/>
              <a:gd name="connsiteY3" fmla="*/ 0 h 691968"/>
              <a:gd name="connsiteX4" fmla="*/ 212318 w 283091"/>
              <a:gd name="connsiteY4" fmla="*/ 550423 h 691968"/>
              <a:gd name="connsiteX5" fmla="*/ 283091 w 283091"/>
              <a:gd name="connsiteY5" fmla="*/ 550423 h 691968"/>
              <a:gd name="connsiteX6" fmla="*/ 141546 w 283091"/>
              <a:gd name="connsiteY6" fmla="*/ 691968 h 691968"/>
              <a:gd name="connsiteX7" fmla="*/ 0 w 283091"/>
              <a:gd name="connsiteY7" fmla="*/ 550423 h 691968"/>
              <a:gd name="connsiteX0" fmla="*/ 0 w 283091"/>
              <a:gd name="connsiteY0" fmla="*/ 550423 h 691968"/>
              <a:gd name="connsiteX1" fmla="*/ 70773 w 283091"/>
              <a:gd name="connsiteY1" fmla="*/ 550423 h 691968"/>
              <a:gd name="connsiteX2" fmla="*/ 70773 w 283091"/>
              <a:gd name="connsiteY2" fmla="*/ 0 h 691968"/>
              <a:gd name="connsiteX3" fmla="*/ 128343 w 283091"/>
              <a:gd name="connsiteY3" fmla="*/ 32381 h 691968"/>
              <a:gd name="connsiteX4" fmla="*/ 212318 w 283091"/>
              <a:gd name="connsiteY4" fmla="*/ 550423 h 691968"/>
              <a:gd name="connsiteX5" fmla="*/ 283091 w 283091"/>
              <a:gd name="connsiteY5" fmla="*/ 550423 h 691968"/>
              <a:gd name="connsiteX6" fmla="*/ 141546 w 283091"/>
              <a:gd name="connsiteY6" fmla="*/ 691968 h 691968"/>
              <a:gd name="connsiteX7" fmla="*/ 0 w 283091"/>
              <a:gd name="connsiteY7" fmla="*/ 550423 h 691968"/>
              <a:gd name="connsiteX0" fmla="*/ 0 w 283091"/>
              <a:gd name="connsiteY0" fmla="*/ 533803 h 675348"/>
              <a:gd name="connsiteX1" fmla="*/ 70773 w 283091"/>
              <a:gd name="connsiteY1" fmla="*/ 533803 h 675348"/>
              <a:gd name="connsiteX2" fmla="*/ 102391 w 283091"/>
              <a:gd name="connsiteY2" fmla="*/ 0 h 675348"/>
              <a:gd name="connsiteX3" fmla="*/ 128343 w 283091"/>
              <a:gd name="connsiteY3" fmla="*/ 15761 h 675348"/>
              <a:gd name="connsiteX4" fmla="*/ 212318 w 283091"/>
              <a:gd name="connsiteY4" fmla="*/ 533803 h 675348"/>
              <a:gd name="connsiteX5" fmla="*/ 283091 w 283091"/>
              <a:gd name="connsiteY5" fmla="*/ 533803 h 675348"/>
              <a:gd name="connsiteX6" fmla="*/ 141546 w 283091"/>
              <a:gd name="connsiteY6" fmla="*/ 675348 h 675348"/>
              <a:gd name="connsiteX7" fmla="*/ 0 w 283091"/>
              <a:gd name="connsiteY7" fmla="*/ 533803 h 675348"/>
              <a:gd name="connsiteX0" fmla="*/ 0 w 283091"/>
              <a:gd name="connsiteY0" fmla="*/ 533803 h 675348"/>
              <a:gd name="connsiteX1" fmla="*/ 70773 w 283091"/>
              <a:gd name="connsiteY1" fmla="*/ 533803 h 675348"/>
              <a:gd name="connsiteX2" fmla="*/ 102391 w 283091"/>
              <a:gd name="connsiteY2" fmla="*/ 0 h 675348"/>
              <a:gd name="connsiteX3" fmla="*/ 116803 w 283091"/>
              <a:gd name="connsiteY3" fmla="*/ 7006 h 675348"/>
              <a:gd name="connsiteX4" fmla="*/ 212318 w 283091"/>
              <a:gd name="connsiteY4" fmla="*/ 533803 h 675348"/>
              <a:gd name="connsiteX5" fmla="*/ 283091 w 283091"/>
              <a:gd name="connsiteY5" fmla="*/ 533803 h 675348"/>
              <a:gd name="connsiteX6" fmla="*/ 141546 w 283091"/>
              <a:gd name="connsiteY6" fmla="*/ 675348 h 675348"/>
              <a:gd name="connsiteX7" fmla="*/ 0 w 283091"/>
              <a:gd name="connsiteY7" fmla="*/ 533803 h 675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3091" h="675348">
                <a:moveTo>
                  <a:pt x="0" y="533803"/>
                </a:moveTo>
                <a:lnTo>
                  <a:pt x="70773" y="533803"/>
                </a:lnTo>
                <a:lnTo>
                  <a:pt x="102391" y="0"/>
                </a:lnTo>
                <a:lnTo>
                  <a:pt x="116803" y="7006"/>
                </a:lnTo>
                <a:lnTo>
                  <a:pt x="212318" y="533803"/>
                </a:lnTo>
                <a:lnTo>
                  <a:pt x="283091" y="533803"/>
                </a:lnTo>
                <a:lnTo>
                  <a:pt x="141546" y="675348"/>
                </a:lnTo>
                <a:lnTo>
                  <a:pt x="0" y="53380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 49"/>
          <p:cNvSpPr/>
          <p:nvPr/>
        </p:nvSpPr>
        <p:spPr>
          <a:xfrm rot="5400000">
            <a:off x="4006581" y="1206845"/>
            <a:ext cx="218576" cy="109288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1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1" name="矩形 50"/>
          <p:cNvSpPr/>
          <p:nvPr/>
        </p:nvSpPr>
        <p:spPr>
          <a:xfrm rot="5400000">
            <a:off x="3828005" y="1206845"/>
            <a:ext cx="218576" cy="109288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1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947659" y="918766"/>
            <a:ext cx="6174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/>
              <a:t>Buffer Full</a:t>
            </a:r>
            <a:endParaRPr lang="zh-CN" altLang="en-US" sz="800" dirty="0"/>
          </a:p>
        </p:txBody>
      </p:sp>
      <p:sp>
        <p:nvSpPr>
          <p:cNvPr id="53" name="下箭头 48"/>
          <p:cNvSpPr/>
          <p:nvPr/>
        </p:nvSpPr>
        <p:spPr>
          <a:xfrm rot="1084367">
            <a:off x="3377382" y="1603172"/>
            <a:ext cx="245511" cy="1450455"/>
          </a:xfrm>
          <a:custGeom>
            <a:avLst/>
            <a:gdLst>
              <a:gd name="connsiteX0" fmla="*/ 0 w 283091"/>
              <a:gd name="connsiteY0" fmla="*/ 550423 h 691968"/>
              <a:gd name="connsiteX1" fmla="*/ 70773 w 283091"/>
              <a:gd name="connsiteY1" fmla="*/ 550423 h 691968"/>
              <a:gd name="connsiteX2" fmla="*/ 70773 w 283091"/>
              <a:gd name="connsiteY2" fmla="*/ 0 h 691968"/>
              <a:gd name="connsiteX3" fmla="*/ 212318 w 283091"/>
              <a:gd name="connsiteY3" fmla="*/ 0 h 691968"/>
              <a:gd name="connsiteX4" fmla="*/ 212318 w 283091"/>
              <a:gd name="connsiteY4" fmla="*/ 550423 h 691968"/>
              <a:gd name="connsiteX5" fmla="*/ 283091 w 283091"/>
              <a:gd name="connsiteY5" fmla="*/ 550423 h 691968"/>
              <a:gd name="connsiteX6" fmla="*/ 141546 w 283091"/>
              <a:gd name="connsiteY6" fmla="*/ 691968 h 691968"/>
              <a:gd name="connsiteX7" fmla="*/ 0 w 283091"/>
              <a:gd name="connsiteY7" fmla="*/ 550423 h 691968"/>
              <a:gd name="connsiteX0" fmla="*/ 0 w 283091"/>
              <a:gd name="connsiteY0" fmla="*/ 550423 h 691968"/>
              <a:gd name="connsiteX1" fmla="*/ 70773 w 283091"/>
              <a:gd name="connsiteY1" fmla="*/ 550423 h 691968"/>
              <a:gd name="connsiteX2" fmla="*/ 70773 w 283091"/>
              <a:gd name="connsiteY2" fmla="*/ 0 h 691968"/>
              <a:gd name="connsiteX3" fmla="*/ 128343 w 283091"/>
              <a:gd name="connsiteY3" fmla="*/ 32381 h 691968"/>
              <a:gd name="connsiteX4" fmla="*/ 212318 w 283091"/>
              <a:gd name="connsiteY4" fmla="*/ 550423 h 691968"/>
              <a:gd name="connsiteX5" fmla="*/ 283091 w 283091"/>
              <a:gd name="connsiteY5" fmla="*/ 550423 h 691968"/>
              <a:gd name="connsiteX6" fmla="*/ 141546 w 283091"/>
              <a:gd name="connsiteY6" fmla="*/ 691968 h 691968"/>
              <a:gd name="connsiteX7" fmla="*/ 0 w 283091"/>
              <a:gd name="connsiteY7" fmla="*/ 550423 h 691968"/>
              <a:gd name="connsiteX0" fmla="*/ 0 w 283091"/>
              <a:gd name="connsiteY0" fmla="*/ 533803 h 675348"/>
              <a:gd name="connsiteX1" fmla="*/ 70773 w 283091"/>
              <a:gd name="connsiteY1" fmla="*/ 533803 h 675348"/>
              <a:gd name="connsiteX2" fmla="*/ 102391 w 283091"/>
              <a:gd name="connsiteY2" fmla="*/ 0 h 675348"/>
              <a:gd name="connsiteX3" fmla="*/ 128343 w 283091"/>
              <a:gd name="connsiteY3" fmla="*/ 15761 h 675348"/>
              <a:gd name="connsiteX4" fmla="*/ 212318 w 283091"/>
              <a:gd name="connsiteY4" fmla="*/ 533803 h 675348"/>
              <a:gd name="connsiteX5" fmla="*/ 283091 w 283091"/>
              <a:gd name="connsiteY5" fmla="*/ 533803 h 675348"/>
              <a:gd name="connsiteX6" fmla="*/ 141546 w 283091"/>
              <a:gd name="connsiteY6" fmla="*/ 675348 h 675348"/>
              <a:gd name="connsiteX7" fmla="*/ 0 w 283091"/>
              <a:gd name="connsiteY7" fmla="*/ 533803 h 675348"/>
              <a:gd name="connsiteX0" fmla="*/ 0 w 283091"/>
              <a:gd name="connsiteY0" fmla="*/ 533803 h 675348"/>
              <a:gd name="connsiteX1" fmla="*/ 70773 w 283091"/>
              <a:gd name="connsiteY1" fmla="*/ 533803 h 675348"/>
              <a:gd name="connsiteX2" fmla="*/ 102391 w 283091"/>
              <a:gd name="connsiteY2" fmla="*/ 0 h 675348"/>
              <a:gd name="connsiteX3" fmla="*/ 116803 w 283091"/>
              <a:gd name="connsiteY3" fmla="*/ 7006 h 675348"/>
              <a:gd name="connsiteX4" fmla="*/ 212318 w 283091"/>
              <a:gd name="connsiteY4" fmla="*/ 533803 h 675348"/>
              <a:gd name="connsiteX5" fmla="*/ 283091 w 283091"/>
              <a:gd name="connsiteY5" fmla="*/ 533803 h 675348"/>
              <a:gd name="connsiteX6" fmla="*/ 141546 w 283091"/>
              <a:gd name="connsiteY6" fmla="*/ 675348 h 675348"/>
              <a:gd name="connsiteX7" fmla="*/ 0 w 283091"/>
              <a:gd name="connsiteY7" fmla="*/ 533803 h 675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3091" h="675348">
                <a:moveTo>
                  <a:pt x="0" y="533803"/>
                </a:moveTo>
                <a:lnTo>
                  <a:pt x="70773" y="533803"/>
                </a:lnTo>
                <a:lnTo>
                  <a:pt x="102391" y="0"/>
                </a:lnTo>
                <a:lnTo>
                  <a:pt x="116803" y="7006"/>
                </a:lnTo>
                <a:lnTo>
                  <a:pt x="212318" y="533803"/>
                </a:lnTo>
                <a:lnTo>
                  <a:pt x="283091" y="533803"/>
                </a:lnTo>
                <a:lnTo>
                  <a:pt x="141546" y="675348"/>
                </a:lnTo>
                <a:lnTo>
                  <a:pt x="0" y="53380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TextBox 53"/>
          <p:cNvSpPr txBox="1"/>
          <p:nvPr/>
        </p:nvSpPr>
        <p:spPr>
          <a:xfrm>
            <a:off x="7527776" y="1790975"/>
            <a:ext cx="118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/>
              <a:t>2. NP</a:t>
            </a:r>
            <a:r>
              <a:rPr lang="zh-CN" altLang="en-US" sz="800" dirty="0"/>
              <a:t>接收到携带</a:t>
            </a:r>
            <a:r>
              <a:rPr lang="en-US" altLang="zh-CN" sz="800" dirty="0"/>
              <a:t>CE</a:t>
            </a:r>
            <a:r>
              <a:rPr lang="zh-CN" altLang="en-US" sz="800" dirty="0"/>
              <a:t>的</a:t>
            </a:r>
            <a:r>
              <a:rPr lang="en-US" altLang="zh-CN" sz="800" dirty="0"/>
              <a:t>RDMA</a:t>
            </a:r>
            <a:r>
              <a:rPr lang="zh-CN" altLang="en-US" sz="800" dirty="0"/>
              <a:t>报文，向</a:t>
            </a:r>
            <a:r>
              <a:rPr lang="en-US" altLang="zh-CN" sz="800" dirty="0"/>
              <a:t>RP</a:t>
            </a:r>
            <a:r>
              <a:rPr lang="zh-CN" altLang="en-US" sz="800" dirty="0"/>
              <a:t>发送</a:t>
            </a:r>
            <a:r>
              <a:rPr lang="en-US" altLang="zh-CN" sz="800" dirty="0"/>
              <a:t>CNP Notification</a:t>
            </a:r>
            <a:r>
              <a:rPr lang="zh-CN" altLang="en-US" sz="800" dirty="0"/>
              <a:t>报文，通知其主动降速通信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090146" y="2000770"/>
            <a:ext cx="3529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b="1" dirty="0"/>
              <a:t>NP</a:t>
            </a:r>
            <a:endParaRPr lang="zh-CN" altLang="en-US" sz="1100" b="1" dirty="0"/>
          </a:p>
        </p:txBody>
      </p:sp>
      <p:sp>
        <p:nvSpPr>
          <p:cNvPr id="56" name="TextBox 55"/>
          <p:cNvSpPr txBox="1"/>
          <p:nvPr/>
        </p:nvSpPr>
        <p:spPr>
          <a:xfrm>
            <a:off x="4061225" y="1893048"/>
            <a:ext cx="3353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b="1" dirty="0"/>
              <a:t>CP</a:t>
            </a:r>
            <a:endParaRPr lang="zh-CN" altLang="en-US" sz="1100" b="1" dirty="0"/>
          </a:p>
        </p:txBody>
      </p:sp>
      <p:sp>
        <p:nvSpPr>
          <p:cNvPr id="57" name="TextBox 56"/>
          <p:cNvSpPr txBox="1"/>
          <p:nvPr/>
        </p:nvSpPr>
        <p:spPr>
          <a:xfrm>
            <a:off x="1288432" y="1968592"/>
            <a:ext cx="3401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b="1" dirty="0"/>
              <a:t>RP</a:t>
            </a:r>
            <a:endParaRPr lang="zh-CN" altLang="en-US" sz="1100" b="1" dirty="0"/>
          </a:p>
        </p:txBody>
      </p:sp>
      <p:sp>
        <p:nvSpPr>
          <p:cNvPr id="58" name="TextBox 57"/>
          <p:cNvSpPr txBox="1"/>
          <p:nvPr/>
        </p:nvSpPr>
        <p:spPr>
          <a:xfrm>
            <a:off x="1939093" y="1663068"/>
            <a:ext cx="102995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/>
              <a:t>CNP Notification</a:t>
            </a:r>
            <a:endParaRPr lang="zh-CN" altLang="en-US" sz="800" dirty="0"/>
          </a:p>
        </p:txBody>
      </p:sp>
      <p:sp>
        <p:nvSpPr>
          <p:cNvPr id="59" name="TextBox 58"/>
          <p:cNvSpPr txBox="1"/>
          <p:nvPr/>
        </p:nvSpPr>
        <p:spPr>
          <a:xfrm>
            <a:off x="2175709" y="2159582"/>
            <a:ext cx="1253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" dirty="0"/>
              <a:t>3. RP</a:t>
            </a:r>
            <a:r>
              <a:rPr lang="zh-CN" altLang="en-US" sz="800" dirty="0"/>
              <a:t>降速不及时，报文将</a:t>
            </a:r>
            <a:r>
              <a:rPr lang="en-US" altLang="zh-CN" sz="800" dirty="0"/>
              <a:t>CP</a:t>
            </a:r>
            <a:r>
              <a:rPr lang="zh-CN" altLang="en-US" sz="800" dirty="0"/>
              <a:t>设备</a:t>
            </a:r>
            <a:r>
              <a:rPr lang="en-US" altLang="zh-CN" sz="800" dirty="0"/>
              <a:t>buffer</a:t>
            </a:r>
            <a:r>
              <a:rPr lang="zh-CN" altLang="en-US" sz="800" dirty="0"/>
              <a:t>占满，此时</a:t>
            </a:r>
            <a:r>
              <a:rPr lang="en-US" altLang="zh-CN" sz="800" dirty="0"/>
              <a:t>CP</a:t>
            </a:r>
            <a:r>
              <a:rPr lang="zh-CN" altLang="en-US" sz="800" dirty="0"/>
              <a:t>向</a:t>
            </a:r>
            <a:r>
              <a:rPr lang="en-US" altLang="zh-CN" sz="800" dirty="0"/>
              <a:t>RP</a:t>
            </a:r>
            <a:r>
              <a:rPr lang="zh-CN" altLang="en-US" sz="800" dirty="0"/>
              <a:t>发送</a:t>
            </a:r>
            <a:r>
              <a:rPr lang="en-US" altLang="zh-CN" sz="800" dirty="0"/>
              <a:t>PFC Pause</a:t>
            </a:r>
            <a:r>
              <a:rPr lang="zh-CN" altLang="en-US" sz="800" dirty="0"/>
              <a:t>，让</a:t>
            </a:r>
            <a:r>
              <a:rPr lang="en-US" altLang="zh-CN" sz="800" dirty="0"/>
              <a:t>RP</a:t>
            </a:r>
            <a:r>
              <a:rPr lang="zh-CN" altLang="en-US" sz="800" dirty="0"/>
              <a:t>暂停发包，防止丢包重传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837" y="1517407"/>
            <a:ext cx="247650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" name="TextBox 60"/>
          <p:cNvSpPr txBox="1"/>
          <p:nvPr/>
        </p:nvSpPr>
        <p:spPr>
          <a:xfrm>
            <a:off x="5235839" y="2070019"/>
            <a:ext cx="8384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/>
              <a:t>1. CP</a:t>
            </a:r>
            <a:r>
              <a:rPr lang="zh-CN" altLang="en-US" sz="700" dirty="0"/>
              <a:t>上出口拥塞，对</a:t>
            </a:r>
            <a:r>
              <a:rPr lang="en-US" altLang="zh-CN" sz="700" dirty="0"/>
              <a:t>RDMA</a:t>
            </a:r>
            <a:r>
              <a:rPr lang="zh-CN" altLang="en-US" sz="700" dirty="0"/>
              <a:t>报文标记</a:t>
            </a:r>
            <a:r>
              <a:rPr lang="en-US" altLang="zh-CN" sz="700" dirty="0"/>
              <a:t>CE</a:t>
            </a:r>
            <a:r>
              <a:rPr lang="zh-CN" altLang="en-US" sz="700" dirty="0"/>
              <a:t>，告知</a:t>
            </a:r>
            <a:r>
              <a:rPr lang="en-US" altLang="zh-CN" sz="700" dirty="0"/>
              <a:t>NP</a:t>
            </a:r>
            <a:endParaRPr lang="zh-CN" altLang="en-US" sz="700" dirty="0"/>
          </a:p>
        </p:txBody>
      </p:sp>
    </p:spTree>
    <p:extLst>
      <p:ext uri="{BB962C8B-B14F-4D97-AF65-F5344CB8AC3E}">
        <p14:creationId xmlns:p14="http://schemas.microsoft.com/office/powerpoint/2010/main" val="1949936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1">
            <a:extLst>
              <a:ext uri="{FF2B5EF4-FFF2-40B4-BE49-F238E27FC236}">
                <a16:creationId xmlns:a16="http://schemas.microsoft.com/office/drawing/2014/main" id="{0931DD23-AA6C-D37B-A064-B68069FEBF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524" y="137126"/>
            <a:ext cx="3805508" cy="50405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无损以太设备级联保障无丢包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B14AD82E-2419-7C44-F4C7-5A508282B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075" y="2601050"/>
            <a:ext cx="4470961" cy="2112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组合 5"/>
          <p:cNvGrpSpPr/>
          <p:nvPr/>
        </p:nvGrpSpPr>
        <p:grpSpPr>
          <a:xfrm>
            <a:off x="965130" y="1270028"/>
            <a:ext cx="481685" cy="766300"/>
            <a:chOff x="1691072" y="1277585"/>
            <a:chExt cx="481685" cy="766300"/>
          </a:xfrm>
        </p:grpSpPr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FE0A17A7-DFC1-3D4E-9D58-CBB76D6B7140}"/>
                </a:ext>
              </a:extLst>
            </p:cNvPr>
            <p:cNvSpPr/>
            <p:nvPr/>
          </p:nvSpPr>
          <p:spPr>
            <a:xfrm>
              <a:off x="1691072" y="1277585"/>
              <a:ext cx="481685" cy="76630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r>
                <a:rPr kumimoji="1" lang="en-US" altLang="zh-CN" sz="7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Server</a:t>
              </a:r>
              <a:endParaRPr kumimoji="1" lang="zh-CN" altLang="en-US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8" name="直线连接符 62">
              <a:extLst>
                <a:ext uri="{FF2B5EF4-FFF2-40B4-BE49-F238E27FC236}">
                  <a16:creationId xmlns:a16="http://schemas.microsoft.com/office/drawing/2014/main" id="{D9B5005F-8670-A24D-B0A4-0DECC6C2418A}"/>
                </a:ext>
              </a:extLst>
            </p:cNvPr>
            <p:cNvCxnSpPr/>
            <p:nvPr/>
          </p:nvCxnSpPr>
          <p:spPr>
            <a:xfrm>
              <a:off x="1749266" y="1498321"/>
              <a:ext cx="365634" cy="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线连接符 63">
              <a:extLst>
                <a:ext uri="{FF2B5EF4-FFF2-40B4-BE49-F238E27FC236}">
                  <a16:creationId xmlns:a16="http://schemas.microsoft.com/office/drawing/2014/main" id="{7331CA6B-E20E-8847-9B3D-387197E91EA6}"/>
                </a:ext>
              </a:extLst>
            </p:cNvPr>
            <p:cNvCxnSpPr/>
            <p:nvPr/>
          </p:nvCxnSpPr>
          <p:spPr>
            <a:xfrm>
              <a:off x="1749266" y="1636483"/>
              <a:ext cx="365634" cy="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线连接符 64">
              <a:extLst>
                <a:ext uri="{FF2B5EF4-FFF2-40B4-BE49-F238E27FC236}">
                  <a16:creationId xmlns:a16="http://schemas.microsoft.com/office/drawing/2014/main" id="{CD5BCDDB-4961-2542-9042-8AF6689A938F}"/>
                </a:ext>
              </a:extLst>
            </p:cNvPr>
            <p:cNvCxnSpPr/>
            <p:nvPr/>
          </p:nvCxnSpPr>
          <p:spPr>
            <a:xfrm>
              <a:off x="1749265" y="1765752"/>
              <a:ext cx="365634" cy="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椭圆 10"/>
            <p:cNvSpPr/>
            <p:nvPr/>
          </p:nvSpPr>
          <p:spPr>
            <a:xfrm>
              <a:off x="1898748" y="1374592"/>
              <a:ext cx="50804" cy="508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130684" y="1274776"/>
            <a:ext cx="481685" cy="766300"/>
            <a:chOff x="1691072" y="1277585"/>
            <a:chExt cx="481685" cy="766300"/>
          </a:xfrm>
        </p:grpSpPr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FE0A17A7-DFC1-3D4E-9D58-CBB76D6B7140}"/>
                </a:ext>
              </a:extLst>
            </p:cNvPr>
            <p:cNvSpPr/>
            <p:nvPr/>
          </p:nvSpPr>
          <p:spPr>
            <a:xfrm>
              <a:off x="1691072" y="1277585"/>
              <a:ext cx="481685" cy="766300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endParaRPr kumimoji="1" lang="en-US" altLang="zh-CN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  <a:p>
              <a:pPr algn="ctr"/>
              <a:r>
                <a:rPr kumimoji="1" lang="en-US" altLang="zh-CN" sz="7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Server</a:t>
              </a:r>
              <a:endParaRPr kumimoji="1" lang="zh-CN" altLang="en-US" sz="200" b="1" dirty="0">
                <a:latin typeface="Microsoft YaHei" panose="020B0503020204020204" pitchFamily="34" charset="-122"/>
                <a:ea typeface="Microsoft YaHei" panose="020B0503020204020204" pitchFamily="34" charset="-122"/>
              </a:endParaRPr>
            </a:p>
          </p:txBody>
        </p:sp>
        <p:cxnSp>
          <p:nvCxnSpPr>
            <p:cNvPr id="14" name="直线连接符 62">
              <a:extLst>
                <a:ext uri="{FF2B5EF4-FFF2-40B4-BE49-F238E27FC236}">
                  <a16:creationId xmlns:a16="http://schemas.microsoft.com/office/drawing/2014/main" id="{D9B5005F-8670-A24D-B0A4-0DECC6C2418A}"/>
                </a:ext>
              </a:extLst>
            </p:cNvPr>
            <p:cNvCxnSpPr/>
            <p:nvPr/>
          </p:nvCxnSpPr>
          <p:spPr>
            <a:xfrm>
              <a:off x="1749266" y="1498321"/>
              <a:ext cx="365634" cy="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线连接符 63">
              <a:extLst>
                <a:ext uri="{FF2B5EF4-FFF2-40B4-BE49-F238E27FC236}">
                  <a16:creationId xmlns:a16="http://schemas.microsoft.com/office/drawing/2014/main" id="{7331CA6B-E20E-8847-9B3D-387197E91EA6}"/>
                </a:ext>
              </a:extLst>
            </p:cNvPr>
            <p:cNvCxnSpPr/>
            <p:nvPr/>
          </p:nvCxnSpPr>
          <p:spPr>
            <a:xfrm>
              <a:off x="1749266" y="1636483"/>
              <a:ext cx="365634" cy="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线连接符 64">
              <a:extLst>
                <a:ext uri="{FF2B5EF4-FFF2-40B4-BE49-F238E27FC236}">
                  <a16:creationId xmlns:a16="http://schemas.microsoft.com/office/drawing/2014/main" id="{CD5BCDDB-4961-2542-9042-8AF6689A938F}"/>
                </a:ext>
              </a:extLst>
            </p:cNvPr>
            <p:cNvCxnSpPr/>
            <p:nvPr/>
          </p:nvCxnSpPr>
          <p:spPr>
            <a:xfrm>
              <a:off x="1749265" y="1765752"/>
              <a:ext cx="365634" cy="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6"/>
            <p:cNvSpPr/>
            <p:nvPr/>
          </p:nvSpPr>
          <p:spPr>
            <a:xfrm>
              <a:off x="1898748" y="1374592"/>
              <a:ext cx="50804" cy="508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C3C8526A-8216-4098-ACF7-4C71902B56DA}"/>
              </a:ext>
            </a:extLst>
          </p:cNvPr>
          <p:cNvGrpSpPr/>
          <p:nvPr/>
        </p:nvGrpSpPr>
        <p:grpSpPr>
          <a:xfrm>
            <a:off x="5226449" y="1453469"/>
            <a:ext cx="977780" cy="412253"/>
            <a:chOff x="6867576" y="2705800"/>
            <a:chExt cx="756939" cy="269442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06934FA4-5F20-452D-BADB-449B81A46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67576" y="2705800"/>
              <a:ext cx="756939" cy="269442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C374E2C-8FFC-43FC-AF4A-D6C08613F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927" b="98476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75663" y="2879437"/>
              <a:ext cx="741600" cy="91223"/>
            </a:xfrm>
            <a:prstGeom prst="rect">
              <a:avLst/>
            </a:prstGeom>
          </p:spPr>
        </p:pic>
      </p:grpSp>
      <p:cxnSp>
        <p:nvCxnSpPr>
          <p:cNvPr id="21" name="直接箭头连接符 20"/>
          <p:cNvCxnSpPr>
            <a:stCxn id="7" idx="3"/>
            <a:endCxn id="46" idx="1"/>
          </p:cNvCxnSpPr>
          <p:nvPr/>
        </p:nvCxnSpPr>
        <p:spPr>
          <a:xfrm>
            <a:off x="1446815" y="1653178"/>
            <a:ext cx="2074800" cy="6418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>
            <a:stCxn id="19" idx="3"/>
            <a:endCxn id="13" idx="1"/>
          </p:cNvCxnSpPr>
          <p:nvPr/>
        </p:nvCxnSpPr>
        <p:spPr>
          <a:xfrm flipV="1">
            <a:off x="6204229" y="1657926"/>
            <a:ext cx="1926455" cy="167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>
          <a:xfrm rot="5400000">
            <a:off x="5999104" y="1269819"/>
            <a:ext cx="228100" cy="109288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1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矩形 23"/>
          <p:cNvSpPr/>
          <p:nvPr/>
        </p:nvSpPr>
        <p:spPr>
          <a:xfrm rot="5400000">
            <a:off x="1741682" y="1451829"/>
            <a:ext cx="218576" cy="109288"/>
          </a:xfrm>
          <a:prstGeom prst="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1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 rot="5400000">
            <a:off x="2290559" y="1451829"/>
            <a:ext cx="218576" cy="109288"/>
          </a:xfrm>
          <a:prstGeom prst="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1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 rot="5400000">
            <a:off x="2839436" y="1451829"/>
            <a:ext cx="218576" cy="109288"/>
          </a:xfrm>
          <a:prstGeom prst="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1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 rot="5400000">
            <a:off x="5850411" y="1274694"/>
            <a:ext cx="219900" cy="109288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1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矩形 27"/>
          <p:cNvSpPr/>
          <p:nvPr/>
        </p:nvSpPr>
        <p:spPr>
          <a:xfrm rot="5400000">
            <a:off x="5690207" y="1274032"/>
            <a:ext cx="218576" cy="109288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1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5298674" y="1210413"/>
            <a:ext cx="914400" cy="23287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箭头连接符 29"/>
          <p:cNvCxnSpPr/>
          <p:nvPr/>
        </p:nvCxnSpPr>
        <p:spPr>
          <a:xfrm flipH="1">
            <a:off x="1446815" y="1946248"/>
            <a:ext cx="6322569" cy="4748"/>
          </a:xfrm>
          <a:prstGeom prst="straightConnector1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矩形 30"/>
          <p:cNvSpPr/>
          <p:nvPr/>
        </p:nvSpPr>
        <p:spPr>
          <a:xfrm rot="5400000">
            <a:off x="7568073" y="1474850"/>
            <a:ext cx="218576" cy="109288"/>
          </a:xfrm>
          <a:prstGeom prst="rect">
            <a:avLst/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1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矩形 31"/>
          <p:cNvSpPr/>
          <p:nvPr/>
        </p:nvSpPr>
        <p:spPr>
          <a:xfrm rot="5400000">
            <a:off x="7206810" y="1471461"/>
            <a:ext cx="219900" cy="109288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1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179152" y="1418287"/>
            <a:ext cx="274434" cy="1980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CE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546103" y="1430460"/>
            <a:ext cx="274434" cy="1980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CE</a:t>
            </a:r>
            <a:endParaRPr lang="zh-CN" altLang="en-US" b="1" dirty="0">
              <a:solidFill>
                <a:schemeClr val="bg1"/>
              </a:solidFill>
            </a:endParaRPr>
          </a:p>
        </p:txBody>
      </p:sp>
      <p:sp>
        <p:nvSpPr>
          <p:cNvPr id="35" name="流程图: 联系 34"/>
          <p:cNvSpPr/>
          <p:nvPr/>
        </p:nvSpPr>
        <p:spPr>
          <a:xfrm>
            <a:off x="6119940" y="1585143"/>
            <a:ext cx="152400" cy="152400"/>
          </a:xfrm>
          <a:prstGeom prst="flowChart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TextBox 35"/>
          <p:cNvSpPr txBox="1"/>
          <p:nvPr/>
        </p:nvSpPr>
        <p:spPr>
          <a:xfrm>
            <a:off x="6225512" y="1431371"/>
            <a:ext cx="95410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b="1" dirty="0"/>
              <a:t>拥塞，</a:t>
            </a:r>
            <a:r>
              <a:rPr lang="en-US" altLang="zh-CN" sz="900" b="1" dirty="0"/>
              <a:t>ECN</a:t>
            </a:r>
            <a:r>
              <a:rPr lang="zh-CN" altLang="en-US" sz="900" b="1" dirty="0"/>
              <a:t>标记</a:t>
            </a:r>
          </a:p>
        </p:txBody>
      </p:sp>
      <p:sp>
        <p:nvSpPr>
          <p:cNvPr id="37" name="矩形 36"/>
          <p:cNvSpPr/>
          <p:nvPr/>
        </p:nvSpPr>
        <p:spPr>
          <a:xfrm rot="5400000">
            <a:off x="5506057" y="1274581"/>
            <a:ext cx="218576" cy="109288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1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8" name="矩形 37"/>
          <p:cNvSpPr/>
          <p:nvPr/>
        </p:nvSpPr>
        <p:spPr>
          <a:xfrm rot="5400000">
            <a:off x="5327481" y="1274581"/>
            <a:ext cx="218576" cy="109288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1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447135" y="986502"/>
            <a:ext cx="6174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/>
              <a:t>Buffer Full</a:t>
            </a:r>
            <a:endParaRPr lang="zh-CN" altLang="en-US" sz="800" dirty="0"/>
          </a:p>
        </p:txBody>
      </p:sp>
      <p:sp>
        <p:nvSpPr>
          <p:cNvPr id="40" name="TextBox 39"/>
          <p:cNvSpPr txBox="1"/>
          <p:nvPr/>
        </p:nvSpPr>
        <p:spPr>
          <a:xfrm>
            <a:off x="8193789" y="2068506"/>
            <a:ext cx="3529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b="1" dirty="0"/>
              <a:t>NP</a:t>
            </a:r>
            <a:endParaRPr lang="zh-CN" altLang="en-US" sz="1100" b="1" dirty="0"/>
          </a:p>
        </p:txBody>
      </p:sp>
      <p:sp>
        <p:nvSpPr>
          <p:cNvPr id="41" name="TextBox 40"/>
          <p:cNvSpPr txBox="1"/>
          <p:nvPr/>
        </p:nvSpPr>
        <p:spPr>
          <a:xfrm>
            <a:off x="5560701" y="1960784"/>
            <a:ext cx="4074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b="1" dirty="0"/>
              <a:t>CP2</a:t>
            </a:r>
            <a:endParaRPr lang="zh-CN" altLang="en-US" sz="11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1026772" y="2036328"/>
            <a:ext cx="34015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b="1" dirty="0"/>
              <a:t>RP</a:t>
            </a:r>
            <a:endParaRPr lang="zh-CN" altLang="en-US" sz="11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2399847" y="1730804"/>
            <a:ext cx="102995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dirty="0"/>
              <a:t>CNP Notification</a:t>
            </a:r>
            <a:endParaRPr lang="zh-CN" altLang="en-US" sz="900" b="1" dirty="0"/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C3C8526A-8216-4098-ACF7-4C71902B56DA}"/>
              </a:ext>
            </a:extLst>
          </p:cNvPr>
          <p:cNvGrpSpPr/>
          <p:nvPr/>
        </p:nvGrpSpPr>
        <p:grpSpPr>
          <a:xfrm>
            <a:off x="3521615" y="1453469"/>
            <a:ext cx="977780" cy="412253"/>
            <a:chOff x="6867576" y="2705800"/>
            <a:chExt cx="756939" cy="269442"/>
          </a:xfrm>
        </p:grpSpPr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06934FA4-5F20-452D-BADB-449B81A46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67576" y="2705800"/>
              <a:ext cx="756939" cy="269442"/>
            </a:xfrm>
            <a:prstGeom prst="rect">
              <a:avLst/>
            </a:prstGeom>
          </p:spPr>
        </p:pic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CC374E2C-8FFC-43FC-AF4A-D6C08613F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927" b="98476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75663" y="2879437"/>
              <a:ext cx="741600" cy="91223"/>
            </a:xfrm>
            <a:prstGeom prst="rect">
              <a:avLst/>
            </a:prstGeom>
          </p:spPr>
        </p:pic>
      </p:grpSp>
      <p:sp>
        <p:nvSpPr>
          <p:cNvPr id="48" name="TextBox 47"/>
          <p:cNvSpPr txBox="1"/>
          <p:nvPr/>
        </p:nvSpPr>
        <p:spPr>
          <a:xfrm>
            <a:off x="3889290" y="1950996"/>
            <a:ext cx="4074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b="1" dirty="0"/>
              <a:t>CP1</a:t>
            </a:r>
            <a:endParaRPr lang="zh-CN" altLang="en-US" sz="1100" b="1" dirty="0"/>
          </a:p>
        </p:txBody>
      </p:sp>
      <p:cxnSp>
        <p:nvCxnSpPr>
          <p:cNvPr id="49" name="直接箭头连接符 48"/>
          <p:cNvCxnSpPr>
            <a:stCxn id="46" idx="3"/>
            <a:endCxn id="19" idx="1"/>
          </p:cNvCxnSpPr>
          <p:nvPr/>
        </p:nvCxnSpPr>
        <p:spPr>
          <a:xfrm>
            <a:off x="4499395" y="1659596"/>
            <a:ext cx="727054" cy="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167" y="1405296"/>
            <a:ext cx="247650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519" y="1405295"/>
            <a:ext cx="247650" cy="23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" name="矩形 54"/>
          <p:cNvSpPr/>
          <p:nvPr/>
        </p:nvSpPr>
        <p:spPr>
          <a:xfrm rot="5400000">
            <a:off x="4243069" y="1266000"/>
            <a:ext cx="228100" cy="109288"/>
          </a:xfrm>
          <a:prstGeom prst="rect">
            <a:avLst/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1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6" name="矩形 55"/>
          <p:cNvSpPr/>
          <p:nvPr/>
        </p:nvSpPr>
        <p:spPr>
          <a:xfrm rot="5400000">
            <a:off x="4094376" y="1270875"/>
            <a:ext cx="219900" cy="109288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1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7" name="矩形 56"/>
          <p:cNvSpPr/>
          <p:nvPr/>
        </p:nvSpPr>
        <p:spPr>
          <a:xfrm rot="5400000">
            <a:off x="3934172" y="1270213"/>
            <a:ext cx="218576" cy="109288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1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3542639" y="1206594"/>
            <a:ext cx="914400" cy="23287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9" name="矩形 58"/>
          <p:cNvSpPr/>
          <p:nvPr/>
        </p:nvSpPr>
        <p:spPr>
          <a:xfrm rot="5400000">
            <a:off x="3750022" y="1270762"/>
            <a:ext cx="218576" cy="109288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1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0" name="矩形 59"/>
          <p:cNvSpPr/>
          <p:nvPr/>
        </p:nvSpPr>
        <p:spPr>
          <a:xfrm rot="5400000">
            <a:off x="3571446" y="1270762"/>
            <a:ext cx="218576" cy="109288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11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99" b="0" i="0" u="none" strike="noStrike" kern="0" cap="none" spc="0" normalizeH="0" baseline="0" noProof="0">
              <a:ln>
                <a:noFill/>
              </a:ln>
              <a:solidFill>
                <a:srgbClr val="666666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691100" y="982683"/>
            <a:ext cx="61747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dirty="0"/>
              <a:t>Buffer Full</a:t>
            </a:r>
            <a:endParaRPr lang="zh-CN" altLang="en-US" sz="800" dirty="0"/>
          </a:p>
        </p:txBody>
      </p:sp>
      <p:sp>
        <p:nvSpPr>
          <p:cNvPr id="63" name="八边形 62"/>
          <p:cNvSpPr/>
          <p:nvPr/>
        </p:nvSpPr>
        <p:spPr>
          <a:xfrm>
            <a:off x="6272340" y="1701824"/>
            <a:ext cx="242004" cy="245533"/>
          </a:xfrm>
          <a:prstGeom prst="oc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b="1" dirty="0"/>
              <a:t>1</a:t>
            </a:r>
            <a:endParaRPr lang="zh-CN" altLang="en-US" sz="1000" b="1" dirty="0"/>
          </a:p>
        </p:txBody>
      </p:sp>
      <p:sp>
        <p:nvSpPr>
          <p:cNvPr id="64" name="下箭头 48"/>
          <p:cNvSpPr/>
          <p:nvPr/>
        </p:nvSpPr>
        <p:spPr>
          <a:xfrm rot="18723429">
            <a:off x="5155838" y="1389732"/>
            <a:ext cx="186799" cy="1988720"/>
          </a:xfrm>
          <a:custGeom>
            <a:avLst/>
            <a:gdLst>
              <a:gd name="connsiteX0" fmla="*/ 0 w 283091"/>
              <a:gd name="connsiteY0" fmla="*/ 550423 h 691968"/>
              <a:gd name="connsiteX1" fmla="*/ 70773 w 283091"/>
              <a:gd name="connsiteY1" fmla="*/ 550423 h 691968"/>
              <a:gd name="connsiteX2" fmla="*/ 70773 w 283091"/>
              <a:gd name="connsiteY2" fmla="*/ 0 h 691968"/>
              <a:gd name="connsiteX3" fmla="*/ 212318 w 283091"/>
              <a:gd name="connsiteY3" fmla="*/ 0 h 691968"/>
              <a:gd name="connsiteX4" fmla="*/ 212318 w 283091"/>
              <a:gd name="connsiteY4" fmla="*/ 550423 h 691968"/>
              <a:gd name="connsiteX5" fmla="*/ 283091 w 283091"/>
              <a:gd name="connsiteY5" fmla="*/ 550423 h 691968"/>
              <a:gd name="connsiteX6" fmla="*/ 141546 w 283091"/>
              <a:gd name="connsiteY6" fmla="*/ 691968 h 691968"/>
              <a:gd name="connsiteX7" fmla="*/ 0 w 283091"/>
              <a:gd name="connsiteY7" fmla="*/ 550423 h 691968"/>
              <a:gd name="connsiteX0" fmla="*/ 0 w 283091"/>
              <a:gd name="connsiteY0" fmla="*/ 550423 h 691968"/>
              <a:gd name="connsiteX1" fmla="*/ 70773 w 283091"/>
              <a:gd name="connsiteY1" fmla="*/ 550423 h 691968"/>
              <a:gd name="connsiteX2" fmla="*/ 70773 w 283091"/>
              <a:gd name="connsiteY2" fmla="*/ 0 h 691968"/>
              <a:gd name="connsiteX3" fmla="*/ 128343 w 283091"/>
              <a:gd name="connsiteY3" fmla="*/ 32381 h 691968"/>
              <a:gd name="connsiteX4" fmla="*/ 212318 w 283091"/>
              <a:gd name="connsiteY4" fmla="*/ 550423 h 691968"/>
              <a:gd name="connsiteX5" fmla="*/ 283091 w 283091"/>
              <a:gd name="connsiteY5" fmla="*/ 550423 h 691968"/>
              <a:gd name="connsiteX6" fmla="*/ 141546 w 283091"/>
              <a:gd name="connsiteY6" fmla="*/ 691968 h 691968"/>
              <a:gd name="connsiteX7" fmla="*/ 0 w 283091"/>
              <a:gd name="connsiteY7" fmla="*/ 550423 h 691968"/>
              <a:gd name="connsiteX0" fmla="*/ 0 w 283091"/>
              <a:gd name="connsiteY0" fmla="*/ 533803 h 675348"/>
              <a:gd name="connsiteX1" fmla="*/ 70773 w 283091"/>
              <a:gd name="connsiteY1" fmla="*/ 533803 h 675348"/>
              <a:gd name="connsiteX2" fmla="*/ 102391 w 283091"/>
              <a:gd name="connsiteY2" fmla="*/ 0 h 675348"/>
              <a:gd name="connsiteX3" fmla="*/ 128343 w 283091"/>
              <a:gd name="connsiteY3" fmla="*/ 15761 h 675348"/>
              <a:gd name="connsiteX4" fmla="*/ 212318 w 283091"/>
              <a:gd name="connsiteY4" fmla="*/ 533803 h 675348"/>
              <a:gd name="connsiteX5" fmla="*/ 283091 w 283091"/>
              <a:gd name="connsiteY5" fmla="*/ 533803 h 675348"/>
              <a:gd name="connsiteX6" fmla="*/ 141546 w 283091"/>
              <a:gd name="connsiteY6" fmla="*/ 675348 h 675348"/>
              <a:gd name="connsiteX7" fmla="*/ 0 w 283091"/>
              <a:gd name="connsiteY7" fmla="*/ 533803 h 675348"/>
              <a:gd name="connsiteX0" fmla="*/ 0 w 283091"/>
              <a:gd name="connsiteY0" fmla="*/ 533803 h 675348"/>
              <a:gd name="connsiteX1" fmla="*/ 70773 w 283091"/>
              <a:gd name="connsiteY1" fmla="*/ 533803 h 675348"/>
              <a:gd name="connsiteX2" fmla="*/ 102391 w 283091"/>
              <a:gd name="connsiteY2" fmla="*/ 0 h 675348"/>
              <a:gd name="connsiteX3" fmla="*/ 116803 w 283091"/>
              <a:gd name="connsiteY3" fmla="*/ 7006 h 675348"/>
              <a:gd name="connsiteX4" fmla="*/ 212318 w 283091"/>
              <a:gd name="connsiteY4" fmla="*/ 533803 h 675348"/>
              <a:gd name="connsiteX5" fmla="*/ 283091 w 283091"/>
              <a:gd name="connsiteY5" fmla="*/ 533803 h 675348"/>
              <a:gd name="connsiteX6" fmla="*/ 141546 w 283091"/>
              <a:gd name="connsiteY6" fmla="*/ 675348 h 675348"/>
              <a:gd name="connsiteX7" fmla="*/ 0 w 283091"/>
              <a:gd name="connsiteY7" fmla="*/ 533803 h 675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3091" h="675348">
                <a:moveTo>
                  <a:pt x="0" y="533803"/>
                </a:moveTo>
                <a:lnTo>
                  <a:pt x="70773" y="533803"/>
                </a:lnTo>
                <a:lnTo>
                  <a:pt x="102391" y="0"/>
                </a:lnTo>
                <a:lnTo>
                  <a:pt x="116803" y="7006"/>
                </a:lnTo>
                <a:lnTo>
                  <a:pt x="212318" y="533803"/>
                </a:lnTo>
                <a:lnTo>
                  <a:pt x="283091" y="533803"/>
                </a:lnTo>
                <a:lnTo>
                  <a:pt x="141546" y="675348"/>
                </a:lnTo>
                <a:lnTo>
                  <a:pt x="0" y="53380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TextBox 64"/>
          <p:cNvSpPr txBox="1"/>
          <p:nvPr/>
        </p:nvSpPr>
        <p:spPr>
          <a:xfrm>
            <a:off x="5399004" y="2159987"/>
            <a:ext cx="10134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/>
              <a:t>2. </a:t>
            </a:r>
            <a:r>
              <a:rPr lang="zh-CN" altLang="en-US" sz="700" dirty="0"/>
              <a:t>接收到</a:t>
            </a:r>
            <a:r>
              <a:rPr lang="en-US" altLang="zh-CN" sz="700" dirty="0"/>
              <a:t>CP2</a:t>
            </a:r>
            <a:r>
              <a:rPr lang="zh-CN" altLang="en-US" sz="700" dirty="0"/>
              <a:t>的</a:t>
            </a:r>
            <a:r>
              <a:rPr lang="en-US" altLang="zh-CN" sz="700" dirty="0"/>
              <a:t>PFC Pause</a:t>
            </a:r>
            <a:r>
              <a:rPr lang="zh-CN" altLang="en-US" sz="700" dirty="0"/>
              <a:t>帧，</a:t>
            </a:r>
            <a:r>
              <a:rPr lang="en-US" altLang="zh-CN" sz="700" dirty="0"/>
              <a:t>CP1</a:t>
            </a:r>
            <a:r>
              <a:rPr lang="zh-CN" altLang="en-US" sz="700" dirty="0"/>
              <a:t>暂停向</a:t>
            </a:r>
            <a:r>
              <a:rPr lang="en-US" altLang="zh-CN" sz="700" dirty="0"/>
              <a:t>CP2</a:t>
            </a:r>
            <a:r>
              <a:rPr lang="zh-CN" altLang="en-US" sz="700" dirty="0"/>
              <a:t>发送报文</a:t>
            </a:r>
            <a:endParaRPr lang="en-US" altLang="zh-CN" sz="700" dirty="0"/>
          </a:p>
        </p:txBody>
      </p:sp>
      <p:sp>
        <p:nvSpPr>
          <p:cNvPr id="66" name="下箭头 48"/>
          <p:cNvSpPr/>
          <p:nvPr/>
        </p:nvSpPr>
        <p:spPr>
          <a:xfrm rot="1989401">
            <a:off x="2995647" y="1678627"/>
            <a:ext cx="186799" cy="1426931"/>
          </a:xfrm>
          <a:custGeom>
            <a:avLst/>
            <a:gdLst>
              <a:gd name="connsiteX0" fmla="*/ 0 w 283091"/>
              <a:gd name="connsiteY0" fmla="*/ 550423 h 691968"/>
              <a:gd name="connsiteX1" fmla="*/ 70773 w 283091"/>
              <a:gd name="connsiteY1" fmla="*/ 550423 h 691968"/>
              <a:gd name="connsiteX2" fmla="*/ 70773 w 283091"/>
              <a:gd name="connsiteY2" fmla="*/ 0 h 691968"/>
              <a:gd name="connsiteX3" fmla="*/ 212318 w 283091"/>
              <a:gd name="connsiteY3" fmla="*/ 0 h 691968"/>
              <a:gd name="connsiteX4" fmla="*/ 212318 w 283091"/>
              <a:gd name="connsiteY4" fmla="*/ 550423 h 691968"/>
              <a:gd name="connsiteX5" fmla="*/ 283091 w 283091"/>
              <a:gd name="connsiteY5" fmla="*/ 550423 h 691968"/>
              <a:gd name="connsiteX6" fmla="*/ 141546 w 283091"/>
              <a:gd name="connsiteY6" fmla="*/ 691968 h 691968"/>
              <a:gd name="connsiteX7" fmla="*/ 0 w 283091"/>
              <a:gd name="connsiteY7" fmla="*/ 550423 h 691968"/>
              <a:gd name="connsiteX0" fmla="*/ 0 w 283091"/>
              <a:gd name="connsiteY0" fmla="*/ 550423 h 691968"/>
              <a:gd name="connsiteX1" fmla="*/ 70773 w 283091"/>
              <a:gd name="connsiteY1" fmla="*/ 550423 h 691968"/>
              <a:gd name="connsiteX2" fmla="*/ 70773 w 283091"/>
              <a:gd name="connsiteY2" fmla="*/ 0 h 691968"/>
              <a:gd name="connsiteX3" fmla="*/ 128343 w 283091"/>
              <a:gd name="connsiteY3" fmla="*/ 32381 h 691968"/>
              <a:gd name="connsiteX4" fmla="*/ 212318 w 283091"/>
              <a:gd name="connsiteY4" fmla="*/ 550423 h 691968"/>
              <a:gd name="connsiteX5" fmla="*/ 283091 w 283091"/>
              <a:gd name="connsiteY5" fmla="*/ 550423 h 691968"/>
              <a:gd name="connsiteX6" fmla="*/ 141546 w 283091"/>
              <a:gd name="connsiteY6" fmla="*/ 691968 h 691968"/>
              <a:gd name="connsiteX7" fmla="*/ 0 w 283091"/>
              <a:gd name="connsiteY7" fmla="*/ 550423 h 691968"/>
              <a:gd name="connsiteX0" fmla="*/ 0 w 283091"/>
              <a:gd name="connsiteY0" fmla="*/ 533803 h 675348"/>
              <a:gd name="connsiteX1" fmla="*/ 70773 w 283091"/>
              <a:gd name="connsiteY1" fmla="*/ 533803 h 675348"/>
              <a:gd name="connsiteX2" fmla="*/ 102391 w 283091"/>
              <a:gd name="connsiteY2" fmla="*/ 0 h 675348"/>
              <a:gd name="connsiteX3" fmla="*/ 128343 w 283091"/>
              <a:gd name="connsiteY3" fmla="*/ 15761 h 675348"/>
              <a:gd name="connsiteX4" fmla="*/ 212318 w 283091"/>
              <a:gd name="connsiteY4" fmla="*/ 533803 h 675348"/>
              <a:gd name="connsiteX5" fmla="*/ 283091 w 283091"/>
              <a:gd name="connsiteY5" fmla="*/ 533803 h 675348"/>
              <a:gd name="connsiteX6" fmla="*/ 141546 w 283091"/>
              <a:gd name="connsiteY6" fmla="*/ 675348 h 675348"/>
              <a:gd name="connsiteX7" fmla="*/ 0 w 283091"/>
              <a:gd name="connsiteY7" fmla="*/ 533803 h 675348"/>
              <a:gd name="connsiteX0" fmla="*/ 0 w 283091"/>
              <a:gd name="connsiteY0" fmla="*/ 533803 h 675348"/>
              <a:gd name="connsiteX1" fmla="*/ 70773 w 283091"/>
              <a:gd name="connsiteY1" fmla="*/ 533803 h 675348"/>
              <a:gd name="connsiteX2" fmla="*/ 102391 w 283091"/>
              <a:gd name="connsiteY2" fmla="*/ 0 h 675348"/>
              <a:gd name="connsiteX3" fmla="*/ 116803 w 283091"/>
              <a:gd name="connsiteY3" fmla="*/ 7006 h 675348"/>
              <a:gd name="connsiteX4" fmla="*/ 212318 w 283091"/>
              <a:gd name="connsiteY4" fmla="*/ 533803 h 675348"/>
              <a:gd name="connsiteX5" fmla="*/ 283091 w 283091"/>
              <a:gd name="connsiteY5" fmla="*/ 533803 h 675348"/>
              <a:gd name="connsiteX6" fmla="*/ 141546 w 283091"/>
              <a:gd name="connsiteY6" fmla="*/ 675348 h 675348"/>
              <a:gd name="connsiteX7" fmla="*/ 0 w 283091"/>
              <a:gd name="connsiteY7" fmla="*/ 533803 h 675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3091" h="675348">
                <a:moveTo>
                  <a:pt x="0" y="533803"/>
                </a:moveTo>
                <a:lnTo>
                  <a:pt x="70773" y="533803"/>
                </a:lnTo>
                <a:lnTo>
                  <a:pt x="102391" y="0"/>
                </a:lnTo>
                <a:lnTo>
                  <a:pt x="116803" y="7006"/>
                </a:lnTo>
                <a:lnTo>
                  <a:pt x="212318" y="533803"/>
                </a:lnTo>
                <a:lnTo>
                  <a:pt x="283091" y="533803"/>
                </a:lnTo>
                <a:lnTo>
                  <a:pt x="141546" y="675348"/>
                </a:lnTo>
                <a:lnTo>
                  <a:pt x="0" y="533803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TextBox 66"/>
          <p:cNvSpPr txBox="1"/>
          <p:nvPr/>
        </p:nvSpPr>
        <p:spPr>
          <a:xfrm>
            <a:off x="1867281" y="2045832"/>
            <a:ext cx="12846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/>
              <a:t>3. RP</a:t>
            </a:r>
            <a:r>
              <a:rPr lang="zh-CN" altLang="en-US" sz="700" dirty="0"/>
              <a:t>发送的报文将</a:t>
            </a:r>
            <a:r>
              <a:rPr lang="en-US" altLang="zh-CN" sz="700" dirty="0"/>
              <a:t>CP1</a:t>
            </a:r>
            <a:r>
              <a:rPr lang="zh-CN" altLang="en-US" sz="700" dirty="0"/>
              <a:t>缓存占满，此时</a:t>
            </a:r>
            <a:r>
              <a:rPr lang="en-US" altLang="zh-CN" sz="700" dirty="0"/>
              <a:t>CP1</a:t>
            </a:r>
            <a:r>
              <a:rPr lang="zh-CN" altLang="en-US" sz="700" dirty="0"/>
              <a:t>再次反压</a:t>
            </a:r>
            <a:r>
              <a:rPr lang="en-US" altLang="zh-CN" sz="700" dirty="0"/>
              <a:t>RP</a:t>
            </a:r>
            <a:r>
              <a:rPr lang="zh-CN" altLang="en-US" sz="700" dirty="0"/>
              <a:t>，使其暂停发包，使其无丢包</a:t>
            </a:r>
            <a:endParaRPr lang="en-US" altLang="zh-CN" sz="700" dirty="0"/>
          </a:p>
        </p:txBody>
      </p:sp>
      <p:sp>
        <p:nvSpPr>
          <p:cNvPr id="68" name="TextBox 67"/>
          <p:cNvSpPr txBox="1"/>
          <p:nvPr/>
        </p:nvSpPr>
        <p:spPr>
          <a:xfrm>
            <a:off x="5347426" y="641182"/>
            <a:ext cx="10134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00" dirty="0"/>
              <a:t>1. RP</a:t>
            </a:r>
            <a:r>
              <a:rPr lang="zh-CN" altLang="en-US" sz="700" dirty="0"/>
              <a:t>降速不及时，</a:t>
            </a:r>
            <a:r>
              <a:rPr lang="en-US" altLang="zh-CN" sz="700" dirty="0"/>
              <a:t>CP2</a:t>
            </a:r>
            <a:r>
              <a:rPr lang="zh-CN" altLang="en-US" sz="700" dirty="0"/>
              <a:t>缓存占满，向</a:t>
            </a:r>
            <a:r>
              <a:rPr lang="en-US" altLang="zh-CN" sz="700" dirty="0"/>
              <a:t>CP1</a:t>
            </a:r>
            <a:r>
              <a:rPr lang="zh-CN" altLang="en-US" sz="700" dirty="0"/>
              <a:t>发送</a:t>
            </a:r>
            <a:r>
              <a:rPr lang="en-US" altLang="zh-CN" sz="700" dirty="0"/>
              <a:t>PFC Pause</a:t>
            </a:r>
            <a:r>
              <a:rPr lang="zh-CN" altLang="en-US" sz="700" dirty="0"/>
              <a:t>帧</a:t>
            </a:r>
            <a:endParaRPr lang="en-US" altLang="zh-CN" sz="700" dirty="0"/>
          </a:p>
        </p:txBody>
      </p:sp>
    </p:spTree>
    <p:extLst>
      <p:ext uri="{BB962C8B-B14F-4D97-AF65-F5344CB8AC3E}">
        <p14:creationId xmlns:p14="http://schemas.microsoft.com/office/powerpoint/2010/main" val="34391876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2DAC281-23E1-E321-0098-4CABF43B6A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523" y="143950"/>
            <a:ext cx="7955725" cy="504056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PFC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技术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(Priority-based Flow Control)</a:t>
            </a:r>
            <a:endParaRPr lang="zh-CN" altLang="en-US" b="1" dirty="0">
              <a:solidFill>
                <a:srgbClr val="1F3783"/>
              </a:solidFill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708078"/>
            <a:ext cx="4990499" cy="352839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9512" y="1347614"/>
            <a:ext cx="356429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/>
              <a:t>下游设备</a:t>
            </a:r>
            <a:r>
              <a:rPr lang="en-US" altLang="zh-CN" sz="1600" dirty="0"/>
              <a:t>Device B</a:t>
            </a:r>
            <a:r>
              <a:rPr lang="zh-CN" altLang="en-US" sz="1600" dirty="0"/>
              <a:t>某队列的接收能力小于上游设备</a:t>
            </a:r>
            <a:r>
              <a:rPr lang="en-US" altLang="zh-CN" sz="1600" dirty="0"/>
              <a:t>Device A</a:t>
            </a:r>
            <a:r>
              <a:rPr lang="zh-CN" altLang="en-US" sz="1600" dirty="0"/>
              <a:t>发送能力时，下游设备</a:t>
            </a:r>
            <a:r>
              <a:rPr lang="en-US" altLang="zh-CN" sz="1600" dirty="0"/>
              <a:t>Device B</a:t>
            </a:r>
            <a:r>
              <a:rPr lang="zh-CN" altLang="en-US" sz="1600" dirty="0"/>
              <a:t>会主动发</a:t>
            </a:r>
            <a:r>
              <a:rPr lang="en-US" altLang="zh-CN" sz="1600" dirty="0"/>
              <a:t>Pause</a:t>
            </a:r>
            <a:r>
              <a:rPr lang="zh-CN" altLang="en-US" sz="1600" dirty="0"/>
              <a:t>帧给上游设备</a:t>
            </a:r>
            <a:r>
              <a:rPr lang="en-US" altLang="zh-CN" sz="1600" dirty="0"/>
              <a:t>Device A</a:t>
            </a:r>
            <a:r>
              <a:rPr lang="zh-CN" altLang="en-US" sz="1600" dirty="0"/>
              <a:t>，要求该队列暂停流量的发送，等待一定时间后再继续发送数据，其他队列可正常发送流量。</a:t>
            </a:r>
            <a:endParaRPr lang="en-US" altLang="zh-CN" sz="1600" dirty="0"/>
          </a:p>
          <a:p>
            <a:endParaRPr lang="zh-CN" altLang="en-US" sz="1600" dirty="0"/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37B09339-03D5-40CC-B891-B21EEDE125A6}"/>
              </a:ext>
            </a:extLst>
          </p:cNvPr>
          <p:cNvSpPr/>
          <p:nvPr/>
        </p:nvSpPr>
        <p:spPr>
          <a:xfrm rot="2700000">
            <a:off x="482778" y="3279945"/>
            <a:ext cx="1093496" cy="1053666"/>
          </a:xfrm>
          <a:prstGeom prst="roundRect">
            <a:avLst>
              <a:gd name="adj" fmla="val 8491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203200" dist="38100" dir="5400000" sx="101000" sy="101000" algn="t" rotWithShape="0">
              <a:schemeClr val="accent2">
                <a:lumMod val="60000"/>
                <a:lumOff val="40000"/>
                <a:alpha val="5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856CC54E-C2C5-4710-BEB6-D8A440265B13}"/>
              </a:ext>
            </a:extLst>
          </p:cNvPr>
          <p:cNvSpPr/>
          <p:nvPr/>
        </p:nvSpPr>
        <p:spPr>
          <a:xfrm rot="2700000">
            <a:off x="2102377" y="3274437"/>
            <a:ext cx="1161769" cy="1031840"/>
          </a:xfrm>
          <a:prstGeom prst="roundRect">
            <a:avLst>
              <a:gd name="adj" fmla="val 8491"/>
            </a:avLst>
          </a:prstGeom>
          <a:solidFill>
            <a:srgbClr val="002C42"/>
          </a:solidFill>
          <a:ln>
            <a:noFill/>
          </a:ln>
          <a:effectLst>
            <a:outerShdw blurRad="203200" dist="38100" dir="5400000" sx="101000" sy="101000" algn="t" rotWithShape="0">
              <a:schemeClr val="accent1">
                <a:lumMod val="60000"/>
                <a:lumOff val="40000"/>
                <a:alpha val="5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8" name="文本框 2">
            <a:extLst>
              <a:ext uri="{FF2B5EF4-FFF2-40B4-BE49-F238E27FC236}">
                <a16:creationId xmlns:a16="http://schemas.microsoft.com/office/drawing/2014/main" id="{F774F220-2465-48F2-92F7-C739B3450121}"/>
              </a:ext>
            </a:extLst>
          </p:cNvPr>
          <p:cNvSpPr txBox="1"/>
          <p:nvPr/>
        </p:nvSpPr>
        <p:spPr>
          <a:xfrm>
            <a:off x="287523" y="3621080"/>
            <a:ext cx="15511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PFC</a:t>
            </a:r>
            <a:r>
              <a:rPr lang="zh-CN" altLang="en-US" sz="1600" dirty="0">
                <a:solidFill>
                  <a:schemeClr val="bg1"/>
                </a:solidFill>
              </a:rPr>
              <a:t>死锁检测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4924F6B-C5D4-4D2F-B8FB-DF4FB6EA151E}"/>
              </a:ext>
            </a:extLst>
          </p:cNvPr>
          <p:cNvSpPr txBox="1"/>
          <p:nvPr/>
        </p:nvSpPr>
        <p:spPr>
          <a:xfrm>
            <a:off x="1979966" y="3621080"/>
            <a:ext cx="14788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PFC</a:t>
            </a:r>
            <a:r>
              <a:rPr lang="zh-CN" altLang="en-US" sz="1600" dirty="0">
                <a:solidFill>
                  <a:schemeClr val="bg1"/>
                </a:solidFill>
              </a:rPr>
              <a:t>死锁预防</a:t>
            </a:r>
          </a:p>
        </p:txBody>
      </p:sp>
    </p:spTree>
    <p:extLst>
      <p:ext uri="{BB962C8B-B14F-4D97-AF65-F5344CB8AC3E}">
        <p14:creationId xmlns:p14="http://schemas.microsoft.com/office/powerpoint/2010/main" val="39721449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1">
            <a:extLst>
              <a:ext uri="{FF2B5EF4-FFF2-40B4-BE49-F238E27FC236}">
                <a16:creationId xmlns:a16="http://schemas.microsoft.com/office/drawing/2014/main" id="{1F612205-8669-4864-7C5B-F830D630A5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337" y="151121"/>
            <a:ext cx="8597355" cy="503238"/>
          </a:xfrm>
        </p:spPr>
        <p:txBody>
          <a:bodyPr>
            <a:normAutofit/>
          </a:bodyPr>
          <a:lstStyle/>
          <a:p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ECN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技术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(Explicit Congestion Notification)</a:t>
            </a:r>
            <a:endParaRPr lang="zh-CN" altLang="en-US" b="1" dirty="0">
              <a:solidFill>
                <a:srgbClr val="1F3783"/>
              </a:solidFill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9C61F61-5F6F-FFAE-F9FB-A067AAD0B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282" y="654359"/>
            <a:ext cx="6785436" cy="13168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CACACF9-D81B-FA31-9890-CFAF12368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765" y="2067048"/>
            <a:ext cx="5980694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511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1">
            <a:extLst>
              <a:ext uri="{FF2B5EF4-FFF2-40B4-BE49-F238E27FC236}">
                <a16:creationId xmlns:a16="http://schemas.microsoft.com/office/drawing/2014/main" id="{4E33F619-2169-29B4-BBDD-2CBEFDEA63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337" y="144297"/>
            <a:ext cx="8003677" cy="5032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DC-QCN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技术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EFBFC4A2-CD05-1E71-D6B4-B366ABB144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150" y="1257948"/>
            <a:ext cx="4322439" cy="26276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98A53E8-64A5-2870-CC31-B2801FB73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229" y="1178693"/>
            <a:ext cx="4176122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6961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1">
            <a:extLst>
              <a:ext uri="{FF2B5EF4-FFF2-40B4-BE49-F238E27FC236}">
                <a16:creationId xmlns:a16="http://schemas.microsoft.com/office/drawing/2014/main" id="{6FEEBCB6-8929-3839-09D1-D48D33F5ED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524" y="141768"/>
            <a:ext cx="7380820" cy="50405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ROCE+VXLAN</a:t>
            </a:r>
            <a:endParaRPr lang="zh-CN" altLang="en-US" b="1" dirty="0">
              <a:solidFill>
                <a:srgbClr val="1F3783"/>
              </a:solidFill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938213"/>
            <a:ext cx="7867650" cy="326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18358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1">
            <a:extLst>
              <a:ext uri="{FF2B5EF4-FFF2-40B4-BE49-F238E27FC236}">
                <a16:creationId xmlns:a16="http://schemas.microsoft.com/office/drawing/2014/main" id="{6FEEBCB6-8929-3839-09D1-D48D33F5ED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524" y="141768"/>
            <a:ext cx="7380820" cy="50405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助力存储系统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: iNOF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技术，智能建立存储连接</a:t>
            </a:r>
          </a:p>
        </p:txBody>
      </p:sp>
      <p:grpSp>
        <p:nvGrpSpPr>
          <p:cNvPr id="50" name="组合 49"/>
          <p:cNvGrpSpPr/>
          <p:nvPr/>
        </p:nvGrpSpPr>
        <p:grpSpPr>
          <a:xfrm>
            <a:off x="4993234" y="775134"/>
            <a:ext cx="3038290" cy="3266931"/>
            <a:chOff x="4993234" y="775134"/>
            <a:chExt cx="3038290" cy="3266931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25771382-8B81-4B26-942D-D1C76FE8CFEC}"/>
                </a:ext>
              </a:extLst>
            </p:cNvPr>
            <p:cNvGrpSpPr/>
            <p:nvPr/>
          </p:nvGrpSpPr>
          <p:grpSpPr>
            <a:xfrm>
              <a:off x="4993234" y="775134"/>
              <a:ext cx="3038290" cy="3266931"/>
              <a:chOff x="6498707" y="1080964"/>
              <a:chExt cx="4611855" cy="4781353"/>
            </a:xfrm>
          </p:grpSpPr>
          <p:sp>
            <p:nvSpPr>
              <p:cNvPr id="5" name="矩形: 圆角 110">
                <a:extLst>
                  <a:ext uri="{FF2B5EF4-FFF2-40B4-BE49-F238E27FC236}">
                    <a16:creationId xmlns:a16="http://schemas.microsoft.com/office/drawing/2014/main" id="{7A937E6B-478D-47A2-8F2B-E7E160A5BB09}"/>
                  </a:ext>
                </a:extLst>
              </p:cNvPr>
              <p:cNvSpPr/>
              <p:nvPr/>
            </p:nvSpPr>
            <p:spPr>
              <a:xfrm>
                <a:off x="6498707" y="1080964"/>
                <a:ext cx="4521200" cy="4781353"/>
              </a:xfrm>
              <a:prstGeom prst="roundRect">
                <a:avLst>
                  <a:gd name="adj" fmla="val 7116"/>
                </a:avLst>
              </a:prstGeom>
              <a:solidFill>
                <a:schemeClr val="accent4">
                  <a:lumMod val="20000"/>
                  <a:lumOff val="80000"/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grpSp>
            <p:nvGrpSpPr>
              <p:cNvPr id="6" name="组合 5">
                <a:extLst>
                  <a:ext uri="{FF2B5EF4-FFF2-40B4-BE49-F238E27FC236}">
                    <a16:creationId xmlns:a16="http://schemas.microsoft.com/office/drawing/2014/main" id="{A97DE411-D43A-41A4-87BE-31C7C29ACBA8}"/>
                  </a:ext>
                </a:extLst>
              </p:cNvPr>
              <p:cNvGrpSpPr/>
              <p:nvPr/>
            </p:nvGrpSpPr>
            <p:grpSpPr>
              <a:xfrm>
                <a:off x="6626655" y="1353002"/>
                <a:ext cx="4483907" cy="4088708"/>
                <a:chOff x="6626655" y="1353002"/>
                <a:chExt cx="4483907" cy="4088708"/>
              </a:xfrm>
            </p:grpSpPr>
            <p:sp>
              <p:nvSpPr>
                <p:cNvPr id="7" name="矩形 6">
                  <a:extLst>
                    <a:ext uri="{FF2B5EF4-FFF2-40B4-BE49-F238E27FC236}">
                      <a16:creationId xmlns:a16="http://schemas.microsoft.com/office/drawing/2014/main" id="{488067F6-FB36-4E22-A037-B28EBF05B04D}"/>
                    </a:ext>
                  </a:extLst>
                </p:cNvPr>
                <p:cNvSpPr/>
                <p:nvPr/>
              </p:nvSpPr>
              <p:spPr>
                <a:xfrm>
                  <a:off x="7490946" y="1353002"/>
                  <a:ext cx="3619616" cy="73991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zh-CN" altLang="en-US" sz="2000" dirty="0">
                    <a:solidFill>
                      <a:srgbClr val="666666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endParaRPr>
                </a:p>
              </p:txBody>
            </p:sp>
            <p:pic>
              <p:nvPicPr>
                <p:cNvPr id="8" name="图形 70">
                  <a:extLst>
                    <a:ext uri="{FF2B5EF4-FFF2-40B4-BE49-F238E27FC236}">
                      <a16:creationId xmlns:a16="http://schemas.microsoft.com/office/drawing/2014/main" id="{061C9C36-5308-490F-9CF0-B90A27A6B9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86087" y="1767545"/>
                  <a:ext cx="781629" cy="781630"/>
                </a:xfrm>
                <a:prstGeom prst="rect">
                  <a:avLst/>
                </a:prstGeom>
              </p:spPr>
            </p:pic>
            <p:pic>
              <p:nvPicPr>
                <p:cNvPr id="9" name="图形 71">
                  <a:extLst>
                    <a:ext uri="{FF2B5EF4-FFF2-40B4-BE49-F238E27FC236}">
                      <a16:creationId xmlns:a16="http://schemas.microsoft.com/office/drawing/2014/main" id="{24E8147A-51A1-4A99-AB98-AA09BF2AEC4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7377" y="1767542"/>
                  <a:ext cx="781629" cy="781630"/>
                </a:xfrm>
                <a:prstGeom prst="rect">
                  <a:avLst/>
                </a:prstGeom>
              </p:spPr>
            </p:pic>
            <p:pic>
              <p:nvPicPr>
                <p:cNvPr id="10" name="图形 72">
                  <a:extLst>
                    <a:ext uri="{FF2B5EF4-FFF2-40B4-BE49-F238E27FC236}">
                      <a16:creationId xmlns:a16="http://schemas.microsoft.com/office/drawing/2014/main" id="{6BFECA20-E64A-4FF7-BC46-DB06720FFD8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7378" y="4559747"/>
                  <a:ext cx="781629" cy="781630"/>
                </a:xfrm>
                <a:prstGeom prst="rect">
                  <a:avLst/>
                </a:prstGeom>
              </p:spPr>
            </p:pic>
            <p:pic>
              <p:nvPicPr>
                <p:cNvPr id="11" name="图形 73">
                  <a:extLst>
                    <a:ext uri="{FF2B5EF4-FFF2-40B4-BE49-F238E27FC236}">
                      <a16:creationId xmlns:a16="http://schemas.microsoft.com/office/drawing/2014/main" id="{5861828E-5498-4E53-BC31-F00515564E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035848" y="1767545"/>
                  <a:ext cx="781629" cy="781630"/>
                </a:xfrm>
                <a:prstGeom prst="rect">
                  <a:avLst/>
                </a:prstGeom>
              </p:spPr>
            </p:pic>
            <p:pic>
              <p:nvPicPr>
                <p:cNvPr id="12" name="图形 74">
                  <a:extLst>
                    <a:ext uri="{FF2B5EF4-FFF2-40B4-BE49-F238E27FC236}">
                      <a16:creationId xmlns:a16="http://schemas.microsoft.com/office/drawing/2014/main" id="{7A5B7C5A-7694-4486-8656-AF7D35323EA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48817" y="3255873"/>
                  <a:ext cx="838437" cy="706700"/>
                </a:xfrm>
                <a:prstGeom prst="rect">
                  <a:avLst/>
                </a:prstGeom>
              </p:spPr>
            </p:pic>
            <p:pic>
              <p:nvPicPr>
                <p:cNvPr id="13" name="图形 75">
                  <a:extLst>
                    <a:ext uri="{FF2B5EF4-FFF2-40B4-BE49-F238E27FC236}">
                      <a16:creationId xmlns:a16="http://schemas.microsoft.com/office/drawing/2014/main" id="{73BEE746-55F2-4CF2-87CB-2E941657C2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83144" y="4559747"/>
                  <a:ext cx="781629" cy="781630"/>
                </a:xfrm>
                <a:prstGeom prst="rect">
                  <a:avLst/>
                </a:prstGeom>
              </p:spPr>
            </p:pic>
            <p:pic>
              <p:nvPicPr>
                <p:cNvPr id="14" name="图形 76">
                  <a:extLst>
                    <a:ext uri="{FF2B5EF4-FFF2-40B4-BE49-F238E27FC236}">
                      <a16:creationId xmlns:a16="http://schemas.microsoft.com/office/drawing/2014/main" id="{A5CC8408-CA34-4550-9E32-2D4B028911F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51612" y="4559747"/>
                  <a:ext cx="781629" cy="781630"/>
                </a:xfrm>
                <a:prstGeom prst="rect">
                  <a:avLst/>
                </a:prstGeom>
              </p:spPr>
            </p:pic>
            <p:pic>
              <p:nvPicPr>
                <p:cNvPr id="15" name="图形 77">
                  <a:extLst>
                    <a:ext uri="{FF2B5EF4-FFF2-40B4-BE49-F238E27FC236}">
                      <a16:creationId xmlns:a16="http://schemas.microsoft.com/office/drawing/2014/main" id="{C5ADD2F3-414C-4B25-8A92-E5915235F5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035848" y="4559747"/>
                  <a:ext cx="781629" cy="781630"/>
                </a:xfrm>
                <a:prstGeom prst="rect">
                  <a:avLst/>
                </a:prstGeom>
              </p:spPr>
            </p:pic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66612533-CA33-4994-932D-D6B356B21BB6}"/>
                    </a:ext>
                  </a:extLst>
                </p:cNvPr>
                <p:cNvCxnSpPr>
                  <a:cxnSpLocks/>
                  <a:stCxn id="12" idx="2"/>
                  <a:endCxn id="13" idx="0"/>
                </p:cNvCxnSpPr>
                <p:nvPr/>
              </p:nvCxnSpPr>
              <p:spPr>
                <a:xfrm flipH="1">
                  <a:off x="8073959" y="3962573"/>
                  <a:ext cx="494076" cy="59717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595757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7" name="直接连接符 16">
                  <a:extLst>
                    <a:ext uri="{FF2B5EF4-FFF2-40B4-BE49-F238E27FC236}">
                      <a16:creationId xmlns:a16="http://schemas.microsoft.com/office/drawing/2014/main" id="{9DD4C238-19FC-4EEF-B08A-FBD84DFF69DF}"/>
                    </a:ext>
                  </a:extLst>
                </p:cNvPr>
                <p:cNvCxnSpPr>
                  <a:cxnSpLocks/>
                  <a:stCxn id="12" idx="2"/>
                  <a:endCxn id="10" idx="0"/>
                </p:cNvCxnSpPr>
                <p:nvPr/>
              </p:nvCxnSpPr>
              <p:spPr>
                <a:xfrm>
                  <a:off x="8568035" y="3962573"/>
                  <a:ext cx="290158" cy="59717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595757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8" name="直接连接符 17">
                  <a:extLst>
                    <a:ext uri="{FF2B5EF4-FFF2-40B4-BE49-F238E27FC236}">
                      <a16:creationId xmlns:a16="http://schemas.microsoft.com/office/drawing/2014/main" id="{CFD1F081-3118-45F9-A25C-612F29D6A424}"/>
                    </a:ext>
                  </a:extLst>
                </p:cNvPr>
                <p:cNvCxnSpPr>
                  <a:cxnSpLocks/>
                  <a:stCxn id="12" idx="2"/>
                  <a:endCxn id="14" idx="0"/>
                </p:cNvCxnSpPr>
                <p:nvPr/>
              </p:nvCxnSpPr>
              <p:spPr>
                <a:xfrm>
                  <a:off x="8568035" y="3962573"/>
                  <a:ext cx="1074392" cy="59717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595757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19" name="直接连接符 18">
                  <a:extLst>
                    <a:ext uri="{FF2B5EF4-FFF2-40B4-BE49-F238E27FC236}">
                      <a16:creationId xmlns:a16="http://schemas.microsoft.com/office/drawing/2014/main" id="{A30C6FB0-4740-4272-907E-A4B3A8382907}"/>
                    </a:ext>
                  </a:extLst>
                </p:cNvPr>
                <p:cNvCxnSpPr>
                  <a:cxnSpLocks/>
                  <a:stCxn id="12" idx="2"/>
                  <a:endCxn id="15" idx="0"/>
                </p:cNvCxnSpPr>
                <p:nvPr/>
              </p:nvCxnSpPr>
              <p:spPr>
                <a:xfrm>
                  <a:off x="8568035" y="3962573"/>
                  <a:ext cx="1858628" cy="59717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595757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</p:cxnSp>
            <p:pic>
              <p:nvPicPr>
                <p:cNvPr id="20" name="图形 82">
                  <a:extLst>
                    <a:ext uri="{FF2B5EF4-FFF2-40B4-BE49-F238E27FC236}">
                      <a16:creationId xmlns:a16="http://schemas.microsoft.com/office/drawing/2014/main" id="{243D6C43-4D60-415C-B25D-73804E4B6C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99086" y="3255874"/>
                  <a:ext cx="838435" cy="706699"/>
                </a:xfrm>
                <a:prstGeom prst="rect">
                  <a:avLst/>
                </a:prstGeom>
              </p:spPr>
            </p:pic>
            <p:cxnSp>
              <p:nvCxnSpPr>
                <p:cNvPr id="21" name="直接连接符 20">
                  <a:extLst>
                    <a:ext uri="{FF2B5EF4-FFF2-40B4-BE49-F238E27FC236}">
                      <a16:creationId xmlns:a16="http://schemas.microsoft.com/office/drawing/2014/main" id="{D8FBA326-1415-443F-A06F-2C7C54F6BF3E}"/>
                    </a:ext>
                  </a:extLst>
                </p:cNvPr>
                <p:cNvCxnSpPr>
                  <a:cxnSpLocks/>
                  <a:stCxn id="13" idx="0"/>
                  <a:endCxn id="20" idx="2"/>
                </p:cNvCxnSpPr>
                <p:nvPr/>
              </p:nvCxnSpPr>
              <p:spPr>
                <a:xfrm flipV="1">
                  <a:off x="8073959" y="3962573"/>
                  <a:ext cx="1844345" cy="59717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595757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2" name="直接连接符 21">
                  <a:extLst>
                    <a:ext uri="{FF2B5EF4-FFF2-40B4-BE49-F238E27FC236}">
                      <a16:creationId xmlns:a16="http://schemas.microsoft.com/office/drawing/2014/main" id="{58E36CFA-E9E4-4AEA-A806-BEF8DB0EB015}"/>
                    </a:ext>
                  </a:extLst>
                </p:cNvPr>
                <p:cNvCxnSpPr>
                  <a:cxnSpLocks/>
                  <a:stCxn id="10" idx="0"/>
                  <a:endCxn id="20" idx="2"/>
                </p:cNvCxnSpPr>
                <p:nvPr/>
              </p:nvCxnSpPr>
              <p:spPr>
                <a:xfrm flipV="1">
                  <a:off x="8858193" y="3962573"/>
                  <a:ext cx="1060111" cy="59717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595757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3" name="直接连接符 22">
                  <a:extLst>
                    <a:ext uri="{FF2B5EF4-FFF2-40B4-BE49-F238E27FC236}">
                      <a16:creationId xmlns:a16="http://schemas.microsoft.com/office/drawing/2014/main" id="{B11B4A28-165E-49EC-A555-8FCDB6ACBD7D}"/>
                    </a:ext>
                  </a:extLst>
                </p:cNvPr>
                <p:cNvCxnSpPr>
                  <a:cxnSpLocks/>
                  <a:stCxn id="14" idx="0"/>
                  <a:endCxn id="20" idx="2"/>
                </p:cNvCxnSpPr>
                <p:nvPr/>
              </p:nvCxnSpPr>
              <p:spPr>
                <a:xfrm flipV="1">
                  <a:off x="9642428" y="3962573"/>
                  <a:ext cx="275877" cy="59717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595757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4" name="直接连接符 23">
                  <a:extLst>
                    <a:ext uri="{FF2B5EF4-FFF2-40B4-BE49-F238E27FC236}">
                      <a16:creationId xmlns:a16="http://schemas.microsoft.com/office/drawing/2014/main" id="{FEB59058-067C-43CA-8376-255D2AE1A671}"/>
                    </a:ext>
                  </a:extLst>
                </p:cNvPr>
                <p:cNvCxnSpPr>
                  <a:cxnSpLocks/>
                  <a:stCxn id="15" idx="0"/>
                  <a:endCxn id="20" idx="2"/>
                </p:cNvCxnSpPr>
                <p:nvPr/>
              </p:nvCxnSpPr>
              <p:spPr>
                <a:xfrm flipH="1" flipV="1">
                  <a:off x="9918304" y="3962573"/>
                  <a:ext cx="508359" cy="59717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595757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</p:cxnSp>
            <p:pic>
              <p:nvPicPr>
                <p:cNvPr id="25" name="图形 87">
                  <a:extLst>
                    <a:ext uri="{FF2B5EF4-FFF2-40B4-BE49-F238E27FC236}">
                      <a16:creationId xmlns:a16="http://schemas.microsoft.com/office/drawing/2014/main" id="{E558010C-068D-4022-B642-B7FF3F4592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49006" y="1767545"/>
                  <a:ext cx="781629" cy="781630"/>
                </a:xfrm>
                <a:prstGeom prst="rect">
                  <a:avLst/>
                </a:prstGeom>
              </p:spPr>
            </p:pic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03C7DBDB-CEC1-4790-9FF7-FA1D46E61990}"/>
                    </a:ext>
                  </a:extLst>
                </p:cNvPr>
                <p:cNvCxnSpPr>
                  <a:cxnSpLocks/>
                  <a:stCxn id="12" idx="0"/>
                  <a:endCxn id="8" idx="2"/>
                </p:cNvCxnSpPr>
                <p:nvPr/>
              </p:nvCxnSpPr>
              <p:spPr>
                <a:xfrm flipH="1" flipV="1">
                  <a:off x="8076902" y="2549174"/>
                  <a:ext cx="491133" cy="706699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595757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7" name="直接连接符 26">
                  <a:extLst>
                    <a:ext uri="{FF2B5EF4-FFF2-40B4-BE49-F238E27FC236}">
                      <a16:creationId xmlns:a16="http://schemas.microsoft.com/office/drawing/2014/main" id="{C4EDD9C4-D2CE-4435-8E27-4A8E723093AF}"/>
                    </a:ext>
                  </a:extLst>
                </p:cNvPr>
                <p:cNvCxnSpPr>
                  <a:cxnSpLocks/>
                  <a:stCxn id="20" idx="0"/>
                  <a:endCxn id="9" idx="2"/>
                </p:cNvCxnSpPr>
                <p:nvPr/>
              </p:nvCxnSpPr>
              <p:spPr>
                <a:xfrm flipH="1" flipV="1">
                  <a:off x="8858192" y="2549172"/>
                  <a:ext cx="1060112" cy="706702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595757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8" name="直接连接符 27">
                  <a:extLst>
                    <a:ext uri="{FF2B5EF4-FFF2-40B4-BE49-F238E27FC236}">
                      <a16:creationId xmlns:a16="http://schemas.microsoft.com/office/drawing/2014/main" id="{DC667903-3D64-42F5-B50E-084D9F666FCA}"/>
                    </a:ext>
                  </a:extLst>
                </p:cNvPr>
                <p:cNvCxnSpPr>
                  <a:cxnSpLocks/>
                  <a:stCxn id="20" idx="0"/>
                  <a:endCxn id="8" idx="2"/>
                </p:cNvCxnSpPr>
                <p:nvPr/>
              </p:nvCxnSpPr>
              <p:spPr>
                <a:xfrm flipH="1" flipV="1">
                  <a:off x="8076902" y="2549174"/>
                  <a:ext cx="1841402" cy="70670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595757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29" name="直接连接符 28">
                  <a:extLst>
                    <a:ext uri="{FF2B5EF4-FFF2-40B4-BE49-F238E27FC236}">
                      <a16:creationId xmlns:a16="http://schemas.microsoft.com/office/drawing/2014/main" id="{E6A0CDCA-92B7-4334-8EE3-77A2880987F9}"/>
                    </a:ext>
                  </a:extLst>
                </p:cNvPr>
                <p:cNvCxnSpPr>
                  <a:cxnSpLocks/>
                  <a:stCxn id="12" idx="0"/>
                  <a:endCxn id="25" idx="2"/>
                </p:cNvCxnSpPr>
                <p:nvPr/>
              </p:nvCxnSpPr>
              <p:spPr>
                <a:xfrm flipV="1">
                  <a:off x="8568035" y="2549174"/>
                  <a:ext cx="1071786" cy="706699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595757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0" name="直接连接符 29">
                  <a:extLst>
                    <a:ext uri="{FF2B5EF4-FFF2-40B4-BE49-F238E27FC236}">
                      <a16:creationId xmlns:a16="http://schemas.microsoft.com/office/drawing/2014/main" id="{8ECDA54D-22C0-46AE-985E-5856E15A86FB}"/>
                    </a:ext>
                  </a:extLst>
                </p:cNvPr>
                <p:cNvCxnSpPr>
                  <a:cxnSpLocks/>
                  <a:stCxn id="20" idx="0"/>
                  <a:endCxn id="11" idx="2"/>
                </p:cNvCxnSpPr>
                <p:nvPr/>
              </p:nvCxnSpPr>
              <p:spPr>
                <a:xfrm flipV="1">
                  <a:off x="9918304" y="2549174"/>
                  <a:ext cx="508359" cy="70670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595757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1" name="直接连接符 30">
                  <a:extLst>
                    <a:ext uri="{FF2B5EF4-FFF2-40B4-BE49-F238E27FC236}">
                      <a16:creationId xmlns:a16="http://schemas.microsoft.com/office/drawing/2014/main" id="{C6B559EC-D879-4A41-BE3E-DB8F860A31B4}"/>
                    </a:ext>
                  </a:extLst>
                </p:cNvPr>
                <p:cNvCxnSpPr>
                  <a:cxnSpLocks/>
                  <a:stCxn id="12" idx="0"/>
                  <a:endCxn id="9" idx="2"/>
                </p:cNvCxnSpPr>
                <p:nvPr/>
              </p:nvCxnSpPr>
              <p:spPr>
                <a:xfrm flipV="1">
                  <a:off x="8568035" y="2549172"/>
                  <a:ext cx="290157" cy="706701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595757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2" name="直接连接符 31">
                  <a:extLst>
                    <a:ext uri="{FF2B5EF4-FFF2-40B4-BE49-F238E27FC236}">
                      <a16:creationId xmlns:a16="http://schemas.microsoft.com/office/drawing/2014/main" id="{D620D0CB-2919-4B71-9A33-2FF405C3DBAB}"/>
                    </a:ext>
                  </a:extLst>
                </p:cNvPr>
                <p:cNvCxnSpPr>
                  <a:cxnSpLocks/>
                  <a:stCxn id="20" idx="0"/>
                  <a:endCxn id="25" idx="2"/>
                </p:cNvCxnSpPr>
                <p:nvPr/>
              </p:nvCxnSpPr>
              <p:spPr>
                <a:xfrm flipH="1" flipV="1">
                  <a:off x="9639821" y="2549174"/>
                  <a:ext cx="278483" cy="706700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595757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33" name="直接连接符 32">
                  <a:extLst>
                    <a:ext uri="{FF2B5EF4-FFF2-40B4-BE49-F238E27FC236}">
                      <a16:creationId xmlns:a16="http://schemas.microsoft.com/office/drawing/2014/main" id="{7CE97F5B-0ADD-413B-B680-7948D292C11D}"/>
                    </a:ext>
                  </a:extLst>
                </p:cNvPr>
                <p:cNvCxnSpPr>
                  <a:cxnSpLocks/>
                  <a:stCxn id="12" idx="0"/>
                  <a:endCxn id="11" idx="2"/>
                </p:cNvCxnSpPr>
                <p:nvPr/>
              </p:nvCxnSpPr>
              <p:spPr>
                <a:xfrm flipV="1">
                  <a:off x="8568035" y="2549174"/>
                  <a:ext cx="1858628" cy="706699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595757">
                      <a:lumMod val="60000"/>
                      <a:lumOff val="40000"/>
                    </a:srgbClr>
                  </a:solidFill>
                  <a:prstDash val="solid"/>
                  <a:miter lim="800000"/>
                </a:ln>
                <a:effectLst/>
              </p:spPr>
            </p:cxnSp>
            <p:sp>
              <p:nvSpPr>
                <p:cNvPr id="34" name="椭圆 33">
                  <a:extLst>
                    <a:ext uri="{FF2B5EF4-FFF2-40B4-BE49-F238E27FC236}">
                      <a16:creationId xmlns:a16="http://schemas.microsoft.com/office/drawing/2014/main" id="{54B37F3C-9756-4278-B369-C5C4BABB436B}"/>
                    </a:ext>
                  </a:extLst>
                </p:cNvPr>
                <p:cNvSpPr/>
                <p:nvPr/>
              </p:nvSpPr>
              <p:spPr>
                <a:xfrm>
                  <a:off x="7663670" y="1463229"/>
                  <a:ext cx="838435" cy="3878147"/>
                </a:xfrm>
                <a:prstGeom prst="ellipse">
                  <a:avLst/>
                </a:prstGeom>
                <a:solidFill>
                  <a:srgbClr val="C7000B">
                    <a:lumMod val="60000"/>
                    <a:lumOff val="40000"/>
                    <a:alpha val="3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35" name="椭圆 34">
                  <a:extLst>
                    <a:ext uri="{FF2B5EF4-FFF2-40B4-BE49-F238E27FC236}">
                      <a16:creationId xmlns:a16="http://schemas.microsoft.com/office/drawing/2014/main" id="{373BEF75-AF8D-41BC-A127-482E52F9D4C2}"/>
                    </a:ext>
                  </a:extLst>
                </p:cNvPr>
                <p:cNvSpPr/>
                <p:nvPr/>
              </p:nvSpPr>
              <p:spPr>
                <a:xfrm rot="891130">
                  <a:off x="8071982" y="1416288"/>
                  <a:ext cx="838435" cy="4025421"/>
                </a:xfrm>
                <a:prstGeom prst="ellipse">
                  <a:avLst/>
                </a:prstGeom>
                <a:solidFill>
                  <a:srgbClr val="56C4D2">
                    <a:alpha val="3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36" name="椭圆 35">
                  <a:extLst>
                    <a:ext uri="{FF2B5EF4-FFF2-40B4-BE49-F238E27FC236}">
                      <a16:creationId xmlns:a16="http://schemas.microsoft.com/office/drawing/2014/main" id="{4E8AE154-D7ED-41DF-90EB-6C2134CC7CE5}"/>
                    </a:ext>
                  </a:extLst>
                </p:cNvPr>
                <p:cNvSpPr/>
                <p:nvPr/>
              </p:nvSpPr>
              <p:spPr>
                <a:xfrm rot="891130">
                  <a:off x="8850121" y="1416288"/>
                  <a:ext cx="838435" cy="4025421"/>
                </a:xfrm>
                <a:prstGeom prst="ellipse">
                  <a:avLst/>
                </a:prstGeom>
                <a:solidFill>
                  <a:srgbClr val="ED6D00">
                    <a:lumMod val="60000"/>
                    <a:lumOff val="40000"/>
                    <a:alpha val="3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37" name="椭圆 36">
                  <a:extLst>
                    <a:ext uri="{FF2B5EF4-FFF2-40B4-BE49-F238E27FC236}">
                      <a16:creationId xmlns:a16="http://schemas.microsoft.com/office/drawing/2014/main" id="{A131A30E-4576-434D-8F0A-F759042A676F}"/>
                    </a:ext>
                  </a:extLst>
                </p:cNvPr>
                <p:cNvSpPr/>
                <p:nvPr/>
              </p:nvSpPr>
              <p:spPr>
                <a:xfrm rot="891130">
                  <a:off x="9607134" y="1416289"/>
                  <a:ext cx="838435" cy="4025421"/>
                </a:xfrm>
                <a:prstGeom prst="ellipse">
                  <a:avLst/>
                </a:prstGeom>
                <a:solidFill>
                  <a:srgbClr val="81C15F">
                    <a:alpha val="3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微软雅黑"/>
                    <a:cs typeface="+mn-cs"/>
                  </a:endParaRPr>
                </a:p>
              </p:txBody>
            </p:sp>
            <p:sp>
              <p:nvSpPr>
                <p:cNvPr id="38" name="文本框 100">
                  <a:extLst>
                    <a:ext uri="{FF2B5EF4-FFF2-40B4-BE49-F238E27FC236}">
                      <a16:creationId xmlns:a16="http://schemas.microsoft.com/office/drawing/2014/main" id="{45DA57BA-98B2-49A9-B617-D981DFD884A7}"/>
                    </a:ext>
                  </a:extLst>
                </p:cNvPr>
                <p:cNvSpPr txBox="1"/>
                <p:nvPr/>
              </p:nvSpPr>
              <p:spPr>
                <a:xfrm>
                  <a:off x="7623524" y="2982717"/>
                  <a:ext cx="893478" cy="3378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微软雅黑"/>
                      <a:ea typeface="微软雅黑"/>
                      <a:cs typeface="+mn-cs"/>
                    </a:rPr>
                    <a:t>ZONE1</a:t>
                  </a:r>
                  <a:endParaRPr kumimoji="0" lang="zh-CN" alt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endParaRPr>
                </a:p>
              </p:txBody>
            </p:sp>
            <p:sp>
              <p:nvSpPr>
                <p:cNvPr id="39" name="文本框 101">
                  <a:extLst>
                    <a:ext uri="{FF2B5EF4-FFF2-40B4-BE49-F238E27FC236}">
                      <a16:creationId xmlns:a16="http://schemas.microsoft.com/office/drawing/2014/main" id="{D39F5B0D-14E6-4AFB-B4B4-93585A23CA98}"/>
                    </a:ext>
                  </a:extLst>
                </p:cNvPr>
                <p:cNvSpPr txBox="1"/>
                <p:nvPr/>
              </p:nvSpPr>
              <p:spPr>
                <a:xfrm>
                  <a:off x="8160354" y="2745719"/>
                  <a:ext cx="893478" cy="3378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70C0"/>
                      </a:solidFill>
                      <a:effectLst/>
                      <a:uLnTx/>
                      <a:uFillTx/>
                      <a:latin typeface="微软雅黑"/>
                      <a:ea typeface="微软雅黑"/>
                      <a:cs typeface="+mn-cs"/>
                    </a:rPr>
                    <a:t>ZONE2</a:t>
                  </a:r>
                  <a:endParaRPr kumimoji="0" lang="zh-CN" alt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endParaRPr>
                </a:p>
              </p:txBody>
            </p:sp>
            <p:sp>
              <p:nvSpPr>
                <p:cNvPr id="40" name="文本框 102">
                  <a:extLst>
                    <a:ext uri="{FF2B5EF4-FFF2-40B4-BE49-F238E27FC236}">
                      <a16:creationId xmlns:a16="http://schemas.microsoft.com/office/drawing/2014/main" id="{8C989996-F3C2-4339-83A8-C43E6689E66E}"/>
                    </a:ext>
                  </a:extLst>
                </p:cNvPr>
                <p:cNvSpPr txBox="1"/>
                <p:nvPr/>
              </p:nvSpPr>
              <p:spPr>
                <a:xfrm>
                  <a:off x="8979723" y="2745719"/>
                  <a:ext cx="893478" cy="3378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ED6D00">
                          <a:lumMod val="75000"/>
                        </a:srgbClr>
                      </a:solidFill>
                      <a:effectLst/>
                      <a:uLnTx/>
                      <a:uFillTx/>
                      <a:latin typeface="微软雅黑"/>
                      <a:ea typeface="微软雅黑"/>
                      <a:cs typeface="+mn-cs"/>
                    </a:rPr>
                    <a:t>ZONE3</a:t>
                  </a:r>
                  <a:endParaRPr kumimoji="0" lang="zh-CN" alt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ED6D00">
                        <a:lumMod val="75000"/>
                      </a:srgbClr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endParaRPr>
                </a:p>
              </p:txBody>
            </p:sp>
            <p:sp>
              <p:nvSpPr>
                <p:cNvPr id="41" name="文本框 103">
                  <a:extLst>
                    <a:ext uri="{FF2B5EF4-FFF2-40B4-BE49-F238E27FC236}">
                      <a16:creationId xmlns:a16="http://schemas.microsoft.com/office/drawing/2014/main" id="{045A3D46-DD0C-4740-975C-86DB323A92CF}"/>
                    </a:ext>
                  </a:extLst>
                </p:cNvPr>
                <p:cNvSpPr txBox="1"/>
                <p:nvPr/>
              </p:nvSpPr>
              <p:spPr>
                <a:xfrm>
                  <a:off x="9736735" y="2745719"/>
                  <a:ext cx="893478" cy="33783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78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9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62B230"/>
                      </a:solidFill>
                      <a:effectLst/>
                      <a:uLnTx/>
                      <a:uFillTx/>
                      <a:latin typeface="微软雅黑"/>
                      <a:ea typeface="微软雅黑"/>
                      <a:cs typeface="+mn-cs"/>
                    </a:rPr>
                    <a:t>ZONE4</a:t>
                  </a:r>
                  <a:endParaRPr kumimoji="0" lang="zh-CN" altLang="en-US" sz="9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62B230"/>
                    </a:solidFill>
                    <a:effectLst/>
                    <a:uLnTx/>
                    <a:uFillTx/>
                    <a:latin typeface="微软雅黑"/>
                    <a:ea typeface="微软雅黑"/>
                    <a:cs typeface="+mn-cs"/>
                  </a:endParaRPr>
                </a:p>
              </p:txBody>
            </p:sp>
            <p:pic>
              <p:nvPicPr>
                <p:cNvPr id="42" name="图形 104">
                  <a:extLst>
                    <a:ext uri="{FF2B5EF4-FFF2-40B4-BE49-F238E27FC236}">
                      <a16:creationId xmlns:a16="http://schemas.microsoft.com/office/drawing/2014/main" id="{F8D9B043-BECB-4809-BCA4-63815CB301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26655" y="2189419"/>
                  <a:ext cx="841074" cy="841074"/>
                </a:xfrm>
                <a:prstGeom prst="rect">
                  <a:avLst/>
                </a:prstGeom>
              </p:spPr>
            </p:pic>
            <p:pic>
              <p:nvPicPr>
                <p:cNvPr id="43" name="图形 106">
                  <a:extLst>
                    <a:ext uri="{FF2B5EF4-FFF2-40B4-BE49-F238E27FC236}">
                      <a16:creationId xmlns:a16="http://schemas.microsoft.com/office/drawing/2014/main" id="{9E7DC686-843B-4220-A870-E4816A468A8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26655" y="3067544"/>
                  <a:ext cx="841074" cy="841074"/>
                </a:xfrm>
                <a:prstGeom prst="rect">
                  <a:avLst/>
                </a:prstGeom>
              </p:spPr>
            </p:pic>
            <p:pic>
              <p:nvPicPr>
                <p:cNvPr id="44" name="图形 107">
                  <a:extLst>
                    <a:ext uri="{FF2B5EF4-FFF2-40B4-BE49-F238E27FC236}">
                      <a16:creationId xmlns:a16="http://schemas.microsoft.com/office/drawing/2014/main" id="{A24AD557-C129-46A9-B944-59A0B9563F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626655" y="3945669"/>
                  <a:ext cx="841074" cy="841074"/>
                </a:xfrm>
                <a:prstGeom prst="rect">
                  <a:avLst/>
                </a:prstGeom>
              </p:spPr>
            </p:pic>
          </p:grpSp>
        </p:grpSp>
        <p:sp>
          <p:nvSpPr>
            <p:cNvPr id="2" name="TextBox 1"/>
            <p:cNvSpPr txBox="1"/>
            <p:nvPr/>
          </p:nvSpPr>
          <p:spPr>
            <a:xfrm>
              <a:off x="7019278" y="2385461"/>
              <a:ext cx="529603" cy="276999"/>
            </a:xfrm>
            <a:prstGeom prst="rect">
              <a:avLst/>
            </a:prstGeom>
            <a:solidFill>
              <a:srgbClr val="0070C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</a:rPr>
                <a:t>iNOF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107079" y="2385461"/>
              <a:ext cx="498855" cy="276999"/>
            </a:xfrm>
            <a:prstGeom prst="rect">
              <a:avLst/>
            </a:prstGeom>
            <a:solidFill>
              <a:srgbClr val="0070C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</a:rPr>
                <a:t>iNOF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47" name="圆角矩形 46"/>
            <p:cNvSpPr/>
            <p:nvPr/>
          </p:nvSpPr>
          <p:spPr>
            <a:xfrm>
              <a:off x="6854882" y="3117279"/>
              <a:ext cx="493255" cy="25220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 b="1" dirty="0"/>
                <a:t>SNSD</a:t>
              </a:r>
              <a:endParaRPr lang="zh-CN" altLang="en-US" sz="1000" b="1" dirty="0"/>
            </a:p>
          </p:txBody>
        </p:sp>
        <p:sp>
          <p:nvSpPr>
            <p:cNvPr id="49" name="圆角矩形 48"/>
            <p:cNvSpPr/>
            <p:nvPr/>
          </p:nvSpPr>
          <p:spPr>
            <a:xfrm>
              <a:off x="7334343" y="1539854"/>
              <a:ext cx="493255" cy="25220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 b="1" dirty="0"/>
                <a:t>SNSD</a:t>
              </a:r>
              <a:endParaRPr lang="zh-CN" altLang="en-US" sz="1000" b="1" dirty="0"/>
            </a:p>
          </p:txBody>
        </p:sp>
      </p:grpSp>
      <p:sp>
        <p:nvSpPr>
          <p:cNvPr id="51" name="文本框 50">
            <a:extLst>
              <a:ext uri="{FF2B5EF4-FFF2-40B4-BE49-F238E27FC236}">
                <a16:creationId xmlns:a16="http://schemas.microsoft.com/office/drawing/2014/main" id="{0951634D-4493-4921-B26D-06F1DE596B2A}"/>
              </a:ext>
            </a:extLst>
          </p:cNvPr>
          <p:cNvSpPr txBox="1"/>
          <p:nvPr/>
        </p:nvSpPr>
        <p:spPr>
          <a:xfrm>
            <a:off x="4782977" y="4129526"/>
            <a:ext cx="3399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914478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400" b="1" i="0" u="none" strike="noStrike" cap="none" spc="0" normalizeH="0" baseline="0">
                <a:ln>
                  <a:noFill/>
                </a:ln>
                <a:solidFill>
                  <a:srgbClr val="1B1B18"/>
                </a:solidFill>
                <a:effectLst/>
                <a:uLnTx/>
                <a:uFillTx/>
                <a:latin typeface="Arial"/>
                <a:ea typeface="微软雅黑"/>
              </a:defRPr>
            </a:lvl1pPr>
          </a:lstStyle>
          <a:p>
            <a:r>
              <a:rPr lang="zh-CN" altLang="en-US" sz="1200" dirty="0"/>
              <a:t>单点配置，全网同步存储设备即插即用，</a:t>
            </a:r>
            <a:endParaRPr lang="en-US" altLang="zh-CN" sz="1200" dirty="0"/>
          </a:p>
          <a:p>
            <a:r>
              <a:rPr lang="zh-CN" altLang="en-US" sz="1200" dirty="0"/>
              <a:t>可实现一键式扩容，简化运维</a:t>
            </a:r>
          </a:p>
        </p:txBody>
      </p:sp>
      <p:sp>
        <p:nvSpPr>
          <p:cNvPr id="52" name="object 4">
            <a:extLst>
              <a:ext uri="{FF2B5EF4-FFF2-40B4-BE49-F238E27FC236}">
                <a16:creationId xmlns:a16="http://schemas.microsoft.com/office/drawing/2014/main" id="{A97C5A4D-FEAC-4C26-9E6D-12585C97EE6A}"/>
              </a:ext>
            </a:extLst>
          </p:cNvPr>
          <p:cNvSpPr/>
          <p:nvPr/>
        </p:nvSpPr>
        <p:spPr>
          <a:xfrm>
            <a:off x="651145" y="937895"/>
            <a:ext cx="4230804" cy="1680827"/>
          </a:xfrm>
          <a:prstGeom prst="roundRect">
            <a:avLst/>
          </a:prstGeom>
          <a:gradFill rotWithShape="1">
            <a:gsLst>
              <a:gs pos="95000">
                <a:schemeClr val="accent4">
                  <a:lumMod val="40000"/>
                  <a:lumOff val="60000"/>
                </a:schemeClr>
              </a:gs>
              <a:gs pos="0">
                <a:schemeClr val="accent5">
                  <a:lumMod val="60000"/>
                  <a:lumOff val="40000"/>
                  <a:alpha val="0"/>
                </a:schemeClr>
              </a:gs>
            </a:gsLst>
            <a:lin ang="10800000" scaled="0"/>
          </a:gradFill>
        </p:spPr>
        <p:txBody>
          <a:bodyPr wrap="square" lIns="0" tIns="0" rIns="0" bIns="0" rtlCol="0"/>
          <a:lstStyle/>
          <a:p>
            <a:endParaRPr sz="1800" dirty="0">
              <a:latin typeface="+mn-ea"/>
            </a:endParaRPr>
          </a:p>
        </p:txBody>
      </p:sp>
      <p:sp>
        <p:nvSpPr>
          <p:cNvPr id="53" name="文本框 88">
            <a:extLst>
              <a:ext uri="{FF2B5EF4-FFF2-40B4-BE49-F238E27FC236}">
                <a16:creationId xmlns:a16="http://schemas.microsoft.com/office/drawing/2014/main" id="{28E73789-EB1F-4A6E-B08C-50307B1EC4F1}"/>
              </a:ext>
            </a:extLst>
          </p:cNvPr>
          <p:cNvSpPr txBox="1"/>
          <p:nvPr/>
        </p:nvSpPr>
        <p:spPr>
          <a:xfrm>
            <a:off x="764967" y="1024259"/>
            <a:ext cx="4116982" cy="147732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</a:lvl1pPr>
          </a:lstStyle>
          <a:p>
            <a:pPr marL="285750" marR="0" lvl="0" indent="-285750" algn="l" defTabSz="9144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1B18"/>
                </a:solidFill>
                <a:effectLst/>
                <a:uLnTx/>
                <a:uFillTx/>
                <a:latin typeface="Arial"/>
                <a:ea typeface="微软雅黑"/>
              </a:rPr>
              <a:t>自动发现接入的存储并通知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1B1B18"/>
                </a:solidFill>
                <a:effectLst/>
                <a:uLnTx/>
                <a:uFillTx/>
                <a:latin typeface="Arial"/>
                <a:ea typeface="微软雅黑"/>
              </a:rPr>
              <a:t>Zone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1B18"/>
                </a:solidFill>
                <a:effectLst/>
                <a:uLnTx/>
                <a:uFillTx/>
                <a:latin typeface="Arial"/>
                <a:ea typeface="微软雅黑"/>
              </a:rPr>
              <a:t>内主机，主机自动与存储建立连接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rgbClr val="1B1B18"/>
              </a:solidFill>
              <a:effectLst/>
              <a:uLnTx/>
              <a:uFillTx/>
              <a:latin typeface="Arial"/>
              <a:ea typeface="微软雅黑"/>
            </a:endParaRPr>
          </a:p>
          <a:p>
            <a:pPr marL="285750" marR="0" lvl="0" indent="-285750" algn="l" defTabSz="9144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1B18"/>
                </a:solidFill>
                <a:effectLst/>
                <a:uLnTx/>
                <a:uFillTx/>
                <a:latin typeface="Arial"/>
                <a:ea typeface="微软雅黑"/>
              </a:rPr>
              <a:t>业务变更单点配置，</a:t>
            </a:r>
            <a:r>
              <a:rPr lang="zh-CN" altLang="en-US" sz="1200" dirty="0">
                <a:solidFill>
                  <a:srgbClr val="1B1B18"/>
                </a:solidFill>
                <a:latin typeface="Arial"/>
                <a:ea typeface="微软雅黑"/>
              </a:rPr>
              <a:t>全网同步</a:t>
            </a:r>
            <a:endParaRPr lang="en-US" altLang="zh-CN" sz="1200" dirty="0">
              <a:solidFill>
                <a:srgbClr val="1B1B18"/>
              </a:solidFill>
              <a:latin typeface="Arial"/>
              <a:ea typeface="微软雅黑"/>
            </a:endParaRPr>
          </a:p>
          <a:p>
            <a:pPr marL="285750" indent="-285750" defTabSz="914478">
              <a:buFont typeface="Wingdings" panose="05000000000000000000" pitchFamily="2" charset="2"/>
              <a:buChar char="n"/>
              <a:defRPr/>
            </a:pPr>
            <a:r>
              <a:rPr lang="zh-CN" altLang="en-US" sz="1200" dirty="0">
                <a:solidFill>
                  <a:srgbClr val="1B1B18"/>
                </a:solidFill>
                <a:latin typeface="Arial"/>
                <a:ea typeface="微软雅黑"/>
              </a:rPr>
              <a:t>满足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即插即用和故障快速感知，在不降低性能，利用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iNOF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提升可靠性以及易用性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5" name="图片 54">
            <a:extLst>
              <a:ext uri="{FF2B5EF4-FFF2-40B4-BE49-F238E27FC236}">
                <a16:creationId xmlns:a16="http://schemas.microsoft.com/office/drawing/2014/main" id="{B2C826BA-F1D3-4238-AE83-C8698659A5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6740" y="2678996"/>
            <a:ext cx="1499614" cy="21201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09234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助力存储系统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提升可靠性</a:t>
            </a:r>
          </a:p>
        </p:txBody>
      </p:sp>
      <p:sp>
        <p:nvSpPr>
          <p:cNvPr id="7" name="object 4">
            <a:extLst>
              <a:ext uri="{FF2B5EF4-FFF2-40B4-BE49-F238E27FC236}">
                <a16:creationId xmlns:a16="http://schemas.microsoft.com/office/drawing/2014/main" id="{DA3F067C-7E6D-4CED-8F2E-FC7D96855C4F}"/>
              </a:ext>
            </a:extLst>
          </p:cNvPr>
          <p:cNvSpPr/>
          <p:nvPr/>
        </p:nvSpPr>
        <p:spPr>
          <a:xfrm>
            <a:off x="4513766" y="1761523"/>
            <a:ext cx="4257701" cy="1531018"/>
          </a:xfrm>
          <a:prstGeom prst="roundRect">
            <a:avLst/>
          </a:prstGeom>
          <a:gradFill rotWithShape="1">
            <a:gsLst>
              <a:gs pos="95000">
                <a:schemeClr val="accent4">
                  <a:lumMod val="40000"/>
                  <a:lumOff val="60000"/>
                </a:schemeClr>
              </a:gs>
              <a:gs pos="0">
                <a:schemeClr val="accent5">
                  <a:lumMod val="60000"/>
                  <a:lumOff val="40000"/>
                  <a:alpha val="0"/>
                </a:schemeClr>
              </a:gs>
            </a:gsLst>
            <a:lin ang="10800000" scaled="0"/>
          </a:gradFill>
        </p:spPr>
        <p:txBody>
          <a:bodyPr wrap="square" lIns="0" tIns="0" rIns="0" bIns="0" rtlCol="0"/>
          <a:lstStyle/>
          <a:p>
            <a:endParaRPr sz="1800" dirty="0">
              <a:latin typeface="+mn-ea"/>
            </a:endParaRPr>
          </a:p>
        </p:txBody>
      </p:sp>
      <p:sp>
        <p:nvSpPr>
          <p:cNvPr id="8" name="矩形: 圆角 2">
            <a:extLst>
              <a:ext uri="{FF2B5EF4-FFF2-40B4-BE49-F238E27FC236}">
                <a16:creationId xmlns:a16="http://schemas.microsoft.com/office/drawing/2014/main" id="{18E1AA36-2164-46CD-AC3C-37EFE23DC670}"/>
              </a:ext>
            </a:extLst>
          </p:cNvPr>
          <p:cNvSpPr/>
          <p:nvPr/>
        </p:nvSpPr>
        <p:spPr>
          <a:xfrm>
            <a:off x="980211" y="927729"/>
            <a:ext cx="3300606" cy="3350917"/>
          </a:xfrm>
          <a:prstGeom prst="roundRect">
            <a:avLst>
              <a:gd name="adj" fmla="val 4120"/>
            </a:avLst>
          </a:prstGeom>
          <a:solidFill>
            <a:schemeClr val="accent4">
              <a:lumMod val="40000"/>
              <a:lumOff val="60000"/>
              <a:alpha val="6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9" name="文本框 58">
            <a:extLst>
              <a:ext uri="{FF2B5EF4-FFF2-40B4-BE49-F238E27FC236}">
                <a16:creationId xmlns:a16="http://schemas.microsoft.com/office/drawing/2014/main" id="{DDE08D86-E80F-440C-920D-85572B72EE44}"/>
              </a:ext>
            </a:extLst>
          </p:cNvPr>
          <p:cNvSpPr txBox="1"/>
          <p:nvPr/>
        </p:nvSpPr>
        <p:spPr>
          <a:xfrm>
            <a:off x="1202524" y="4278646"/>
            <a:ext cx="2790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b="1"/>
            </a:lvl1pPr>
          </a:lstStyle>
          <a:p>
            <a:pPr marL="0" marR="0" lvl="0" indent="0" algn="ctr" defTabSz="914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B1B18"/>
                </a:solidFill>
                <a:effectLst/>
                <a:uLnTx/>
                <a:uFillTx/>
                <a:latin typeface="+mn-ea"/>
                <a:cs typeface="+mn-cs"/>
              </a:rPr>
              <a:t>故障切换轻松应对物理链路故障、端口故障、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1B1B18"/>
                </a:solidFill>
                <a:effectLst/>
                <a:uLnTx/>
                <a:uFillTx/>
                <a:latin typeface="+mn-ea"/>
                <a:cs typeface="+mn-cs"/>
              </a:rPr>
              <a:t>PFC 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B1B18"/>
                </a:solidFill>
                <a:effectLst/>
                <a:uLnTx/>
                <a:uFillTx/>
                <a:latin typeface="+mn-ea"/>
                <a:cs typeface="+mn-cs"/>
              </a:rPr>
              <a:t>风暴、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1B1B18"/>
                </a:solidFill>
                <a:effectLst/>
                <a:uLnTx/>
                <a:uFillTx/>
                <a:latin typeface="+mn-ea"/>
                <a:cs typeface="+mn-cs"/>
              </a:rPr>
              <a:t>CRC 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B1B18"/>
                </a:solidFill>
                <a:effectLst/>
                <a:uLnTx/>
                <a:uFillTx/>
                <a:latin typeface="+mn-ea"/>
                <a:cs typeface="+mn-cs"/>
              </a:rPr>
              <a:t>错包等</a:t>
            </a:r>
          </a:p>
        </p:txBody>
      </p:sp>
      <p:sp>
        <p:nvSpPr>
          <p:cNvPr id="10" name="弧形 9">
            <a:extLst>
              <a:ext uri="{FF2B5EF4-FFF2-40B4-BE49-F238E27FC236}">
                <a16:creationId xmlns:a16="http://schemas.microsoft.com/office/drawing/2014/main" id="{FC65894A-BB38-4305-85AF-671A5DBE35E1}"/>
              </a:ext>
            </a:extLst>
          </p:cNvPr>
          <p:cNvSpPr/>
          <p:nvPr/>
        </p:nvSpPr>
        <p:spPr>
          <a:xfrm rot="16200000">
            <a:off x="2422721" y="1416064"/>
            <a:ext cx="324471" cy="430987"/>
          </a:xfrm>
          <a:prstGeom prst="arc">
            <a:avLst>
              <a:gd name="adj1" fmla="val 7678124"/>
              <a:gd name="adj2" fmla="val 13805175"/>
            </a:avLst>
          </a:prstGeom>
          <a:noFill/>
          <a:ln w="19050" cap="flat" cmpd="sng" algn="ctr">
            <a:solidFill>
              <a:srgbClr val="C7000B"/>
            </a:solidFill>
            <a:prstDash val="solid"/>
            <a:miter lim="800000"/>
            <a:headEnd type="triangle"/>
          </a:ln>
          <a:effectLst/>
        </p:spPr>
        <p:txBody>
          <a:bodyPr rtlCol="0" anchor="ctr"/>
          <a:lstStyle/>
          <a:p>
            <a:pPr marL="0" marR="0" lvl="0" indent="0" algn="ctr" defTabSz="914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1B1B18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11" name="图形 26">
            <a:extLst>
              <a:ext uri="{FF2B5EF4-FFF2-40B4-BE49-F238E27FC236}">
                <a16:creationId xmlns:a16="http://schemas.microsoft.com/office/drawing/2014/main" id="{052C7E59-E666-44D1-91E4-E3A470D9A4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33079" y="1054851"/>
            <a:ext cx="575456" cy="575456"/>
          </a:xfrm>
          <a:prstGeom prst="rect">
            <a:avLst/>
          </a:prstGeom>
        </p:spPr>
      </p:pic>
      <p:pic>
        <p:nvPicPr>
          <p:cNvPr id="12" name="图形 27">
            <a:extLst>
              <a:ext uri="{FF2B5EF4-FFF2-40B4-BE49-F238E27FC236}">
                <a16:creationId xmlns:a16="http://schemas.microsoft.com/office/drawing/2014/main" id="{655C42F4-C30A-4281-84F6-BED2BE52E8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2524" y="2340134"/>
            <a:ext cx="617279" cy="520291"/>
          </a:xfrm>
          <a:prstGeom prst="rect">
            <a:avLst/>
          </a:prstGeom>
        </p:spPr>
      </p:pic>
      <p:pic>
        <p:nvPicPr>
          <p:cNvPr id="13" name="图形 28">
            <a:extLst>
              <a:ext uri="{FF2B5EF4-FFF2-40B4-BE49-F238E27FC236}">
                <a16:creationId xmlns:a16="http://schemas.microsoft.com/office/drawing/2014/main" id="{4648646E-C2F7-47B4-9E7F-EFD110E786B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323005" y="3703191"/>
            <a:ext cx="575456" cy="575456"/>
          </a:xfrm>
          <a:prstGeom prst="rect">
            <a:avLst/>
          </a:prstGeom>
        </p:spPr>
      </p:pic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516A11CB-01C0-4D52-AB6F-9E0B2CE9589C}"/>
              </a:ext>
            </a:extLst>
          </p:cNvPr>
          <p:cNvCxnSpPr>
            <a:cxnSpLocks/>
            <a:stCxn id="12" idx="2"/>
            <a:endCxn id="13" idx="0"/>
          </p:cNvCxnSpPr>
          <p:nvPr/>
        </p:nvCxnSpPr>
        <p:spPr>
          <a:xfrm>
            <a:off x="1511164" y="2860425"/>
            <a:ext cx="1099569" cy="842766"/>
          </a:xfrm>
          <a:prstGeom prst="line">
            <a:avLst/>
          </a:prstGeom>
          <a:noFill/>
          <a:ln w="19050" cap="flat" cmpd="sng" algn="ctr">
            <a:solidFill>
              <a:srgbClr val="595757">
                <a:lumMod val="60000"/>
                <a:lumOff val="40000"/>
              </a:srgbClr>
            </a:solidFill>
            <a:prstDash val="solid"/>
            <a:miter lim="800000"/>
          </a:ln>
          <a:effectLst/>
        </p:spPr>
      </p:cxnSp>
      <p:pic>
        <p:nvPicPr>
          <p:cNvPr id="15" name="图形 30">
            <a:extLst>
              <a:ext uri="{FF2B5EF4-FFF2-40B4-BE49-F238E27FC236}">
                <a16:creationId xmlns:a16="http://schemas.microsoft.com/office/drawing/2014/main" id="{61EDC7E6-35DF-4AEE-99BC-BD827758AB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23200" y="2361600"/>
            <a:ext cx="617278" cy="520290"/>
          </a:xfrm>
          <a:prstGeom prst="rect">
            <a:avLst/>
          </a:prstGeom>
        </p:spPr>
      </p:pic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446D829E-0962-405B-8E21-7B965BFE3612}"/>
              </a:ext>
            </a:extLst>
          </p:cNvPr>
          <p:cNvCxnSpPr>
            <a:cxnSpLocks/>
            <a:stCxn id="13" idx="0"/>
            <a:endCxn id="15" idx="2"/>
          </p:cNvCxnSpPr>
          <p:nvPr/>
        </p:nvCxnSpPr>
        <p:spPr>
          <a:xfrm flipV="1">
            <a:off x="2610733" y="2881890"/>
            <a:ext cx="1021106" cy="821301"/>
          </a:xfrm>
          <a:prstGeom prst="line">
            <a:avLst/>
          </a:prstGeom>
          <a:noFill/>
          <a:ln w="19050" cap="flat" cmpd="sng" algn="ctr">
            <a:solidFill>
              <a:srgbClr val="595757">
                <a:lumMod val="60000"/>
                <a:lumOff val="40000"/>
              </a:srgbClr>
            </a:solidFill>
            <a:prstDash val="dash"/>
            <a:miter lim="800000"/>
          </a:ln>
          <a:effectLst/>
        </p:spPr>
      </p:cxn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A6A07E21-300C-4B27-AE04-81E86C8BCA88}"/>
              </a:ext>
            </a:extLst>
          </p:cNvPr>
          <p:cNvCxnSpPr>
            <a:cxnSpLocks/>
            <a:stCxn id="12" idx="0"/>
            <a:endCxn id="11" idx="2"/>
          </p:cNvCxnSpPr>
          <p:nvPr/>
        </p:nvCxnSpPr>
        <p:spPr>
          <a:xfrm flipV="1">
            <a:off x="1511164" y="1630307"/>
            <a:ext cx="1109643" cy="709827"/>
          </a:xfrm>
          <a:prstGeom prst="line">
            <a:avLst/>
          </a:prstGeom>
          <a:noFill/>
          <a:ln w="19050" cap="flat" cmpd="sng" algn="ctr">
            <a:solidFill>
              <a:srgbClr val="595757">
                <a:lumMod val="60000"/>
                <a:lumOff val="40000"/>
              </a:srgbClr>
            </a:solidFill>
            <a:prstDash val="solid"/>
            <a:miter lim="800000"/>
          </a:ln>
          <a:effectLst/>
        </p:spPr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C1D71D01-87E0-4DCA-B590-20F54A9532CD}"/>
              </a:ext>
            </a:extLst>
          </p:cNvPr>
          <p:cNvCxnSpPr>
            <a:cxnSpLocks/>
            <a:stCxn id="15" idx="0"/>
            <a:endCxn id="11" idx="2"/>
          </p:cNvCxnSpPr>
          <p:nvPr/>
        </p:nvCxnSpPr>
        <p:spPr>
          <a:xfrm flipH="1" flipV="1">
            <a:off x="2620807" y="1630307"/>
            <a:ext cx="1011032" cy="731293"/>
          </a:xfrm>
          <a:prstGeom prst="line">
            <a:avLst/>
          </a:prstGeom>
          <a:noFill/>
          <a:ln w="19050" cap="flat" cmpd="sng" algn="ctr">
            <a:solidFill>
              <a:srgbClr val="595757">
                <a:lumMod val="60000"/>
                <a:lumOff val="40000"/>
              </a:srgbClr>
            </a:solidFill>
            <a:prstDash val="dash"/>
            <a:miter lim="800000"/>
          </a:ln>
          <a:effectLst/>
        </p:spPr>
      </p:cxnSp>
      <p:sp>
        <p:nvSpPr>
          <p:cNvPr id="21" name="十字形 20">
            <a:extLst>
              <a:ext uri="{FF2B5EF4-FFF2-40B4-BE49-F238E27FC236}">
                <a16:creationId xmlns:a16="http://schemas.microsoft.com/office/drawing/2014/main" id="{868D6598-3073-4F46-BB91-10D51D7CD672}"/>
              </a:ext>
            </a:extLst>
          </p:cNvPr>
          <p:cNvSpPr/>
          <p:nvPr/>
        </p:nvSpPr>
        <p:spPr>
          <a:xfrm rot="2622721">
            <a:off x="1769444" y="3080558"/>
            <a:ext cx="173488" cy="176500"/>
          </a:xfrm>
          <a:prstGeom prst="plus">
            <a:avLst>
              <a:gd name="adj" fmla="val 42024"/>
            </a:avLst>
          </a:prstGeom>
          <a:solidFill>
            <a:srgbClr val="C7000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710E25BF-7CE3-49A0-BB82-DCEFE633085E}"/>
              </a:ext>
            </a:extLst>
          </p:cNvPr>
          <p:cNvCxnSpPr>
            <a:cxnSpLocks/>
          </p:cNvCxnSpPr>
          <p:nvPr/>
        </p:nvCxnSpPr>
        <p:spPr>
          <a:xfrm flipV="1">
            <a:off x="1832487" y="1755906"/>
            <a:ext cx="382151" cy="240866"/>
          </a:xfrm>
          <a:prstGeom prst="line">
            <a:avLst/>
          </a:prstGeom>
          <a:noFill/>
          <a:ln w="19050" cap="flat" cmpd="sng" algn="ctr">
            <a:solidFill>
              <a:srgbClr val="0070C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3" name="文本框 38">
            <a:extLst>
              <a:ext uri="{FF2B5EF4-FFF2-40B4-BE49-F238E27FC236}">
                <a16:creationId xmlns:a16="http://schemas.microsoft.com/office/drawing/2014/main" id="{028F689F-171D-49FB-87D2-23C8434CE259}"/>
              </a:ext>
            </a:extLst>
          </p:cNvPr>
          <p:cNvSpPr txBox="1"/>
          <p:nvPr/>
        </p:nvSpPr>
        <p:spPr>
          <a:xfrm>
            <a:off x="1758340" y="2422579"/>
            <a:ext cx="1323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" kern="0" dirty="0">
                <a:solidFill>
                  <a:srgbClr val="1B1B18"/>
                </a:solidFill>
                <a:latin typeface="+mn-ea"/>
              </a:rPr>
              <a:t>1. </a:t>
            </a:r>
            <a:r>
              <a:rPr lang="zh-CN" altLang="en-US" sz="800" kern="0" dirty="0">
                <a:solidFill>
                  <a:srgbClr val="1B1B18"/>
                </a:solidFill>
                <a:latin typeface="+mn-ea"/>
              </a:rPr>
              <a:t>设备检测到链路故障，通知</a:t>
            </a:r>
            <a:r>
              <a:rPr lang="en-US" altLang="zh-CN" sz="800" kern="0" dirty="0">
                <a:solidFill>
                  <a:srgbClr val="1B1B18"/>
                </a:solidFill>
                <a:latin typeface="+mn-ea"/>
              </a:rPr>
              <a:t>Zone</a:t>
            </a:r>
            <a:r>
              <a:rPr lang="zh-CN" altLang="en-US" sz="800" kern="0" dirty="0">
                <a:solidFill>
                  <a:srgbClr val="1B1B18"/>
                </a:solidFill>
                <a:latin typeface="+mn-ea"/>
              </a:rPr>
              <a:t>区域内其他主机</a:t>
            </a:r>
            <a:endParaRPr kumimoji="0" lang="zh-CN" altLang="en-US" sz="800" b="0" i="0" u="none" strike="noStrike" kern="0" cap="none" spc="0" normalizeH="0" baseline="0" noProof="0" dirty="0">
              <a:ln>
                <a:noFill/>
              </a:ln>
              <a:solidFill>
                <a:srgbClr val="1B1B18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26" name="文本框 41">
            <a:extLst>
              <a:ext uri="{FF2B5EF4-FFF2-40B4-BE49-F238E27FC236}">
                <a16:creationId xmlns:a16="http://schemas.microsoft.com/office/drawing/2014/main" id="{CA6DCAD3-3B48-47AE-A895-F5037C4C6AD7}"/>
              </a:ext>
            </a:extLst>
          </p:cNvPr>
          <p:cNvSpPr txBox="1"/>
          <p:nvPr/>
        </p:nvSpPr>
        <p:spPr>
          <a:xfrm>
            <a:off x="2798793" y="3852419"/>
            <a:ext cx="4512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1B1B18"/>
                </a:solidFill>
                <a:effectLst/>
                <a:uLnTx/>
                <a:uFillTx/>
                <a:latin typeface="+mn-ea"/>
                <a:cs typeface="+mn-cs"/>
              </a:rPr>
              <a:t>存储</a:t>
            </a:r>
          </a:p>
        </p:txBody>
      </p:sp>
      <p:sp>
        <p:nvSpPr>
          <p:cNvPr id="27" name="文本框 47">
            <a:extLst>
              <a:ext uri="{FF2B5EF4-FFF2-40B4-BE49-F238E27FC236}">
                <a16:creationId xmlns:a16="http://schemas.microsoft.com/office/drawing/2014/main" id="{27367040-B880-4986-97E0-56D14B8A8250}"/>
              </a:ext>
            </a:extLst>
          </p:cNvPr>
          <p:cNvSpPr txBox="1"/>
          <p:nvPr/>
        </p:nvSpPr>
        <p:spPr>
          <a:xfrm>
            <a:off x="4844510" y="2021276"/>
            <a:ext cx="35962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</a:lvl1pPr>
          </a:lstStyle>
          <a:p>
            <a:pPr marL="285750" marR="0" lvl="0" indent="-285750" algn="l" defTabSz="9144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lang="zh-CN" altLang="en-US" sz="1200" dirty="0">
                <a:solidFill>
                  <a:srgbClr val="1B1B18"/>
                </a:solidFill>
                <a:latin typeface="+mn-ea"/>
              </a:rPr>
              <a:t>出现链路故障、端口故障</a:t>
            </a:r>
            <a:endParaRPr lang="en-US" altLang="zh-CN" sz="1200" dirty="0">
              <a:solidFill>
                <a:srgbClr val="1B1B18"/>
              </a:solidFill>
              <a:latin typeface="+mn-ea"/>
            </a:endParaRPr>
          </a:p>
          <a:p>
            <a:pPr marL="285750" marR="0" lvl="0" indent="-285750" algn="l" defTabSz="9144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lang="en-US" altLang="zh-CN" sz="1200" dirty="0">
                <a:solidFill>
                  <a:srgbClr val="1B1B18"/>
                </a:solidFill>
                <a:latin typeface="+mn-ea"/>
              </a:rPr>
              <a:t>iNOF</a:t>
            </a:r>
            <a:r>
              <a:rPr lang="zh-CN" altLang="en-US" sz="1200" dirty="0">
                <a:solidFill>
                  <a:srgbClr val="1B1B18"/>
                </a:solidFill>
                <a:latin typeface="+mn-ea"/>
              </a:rPr>
              <a:t>交换机快速感知，主动告知主机</a:t>
            </a:r>
            <a:endParaRPr lang="en-US" altLang="zh-CN" sz="1200" dirty="0">
              <a:solidFill>
                <a:srgbClr val="1B1B18"/>
              </a:solidFill>
              <a:latin typeface="+mn-ea"/>
            </a:endParaRPr>
          </a:p>
          <a:p>
            <a:pPr marL="285750" marR="0" lvl="0" indent="-285750" algn="l" defTabSz="9144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lang="zh-CN" altLang="en-US" sz="1200" dirty="0">
                <a:solidFill>
                  <a:srgbClr val="1B1B18"/>
                </a:solidFill>
                <a:latin typeface="+mn-ea"/>
              </a:rPr>
              <a:t>主机根据上报消息，快速切换访问路径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1B1B18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46" name="文本框 38">
            <a:extLst>
              <a:ext uri="{FF2B5EF4-FFF2-40B4-BE49-F238E27FC236}">
                <a16:creationId xmlns:a16="http://schemas.microsoft.com/office/drawing/2014/main" id="{028F689F-171D-49FB-87D2-23C8434CE259}"/>
              </a:ext>
            </a:extLst>
          </p:cNvPr>
          <p:cNvSpPr txBox="1"/>
          <p:nvPr/>
        </p:nvSpPr>
        <p:spPr>
          <a:xfrm>
            <a:off x="1003748" y="1524707"/>
            <a:ext cx="1195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" kern="0" noProof="0" dirty="0">
                <a:solidFill>
                  <a:srgbClr val="1B1B18"/>
                </a:solidFill>
                <a:latin typeface="+mn-ea"/>
              </a:rPr>
              <a:t>2, </a:t>
            </a:r>
            <a:r>
              <a:rPr lang="zh-CN" altLang="en-US" sz="800" kern="0" noProof="0" dirty="0">
                <a:solidFill>
                  <a:srgbClr val="1B1B18"/>
                </a:solidFill>
                <a:latin typeface="+mn-ea"/>
              </a:rPr>
              <a:t>通知主机该设备上到某个存储路径故障</a:t>
            </a:r>
            <a:endParaRPr kumimoji="0" lang="zh-CN" altLang="en-US" sz="800" b="0" i="0" u="none" strike="noStrike" kern="0" cap="none" spc="0" normalizeH="0" baseline="0" noProof="0" dirty="0">
              <a:ln>
                <a:noFill/>
              </a:ln>
              <a:solidFill>
                <a:srgbClr val="1B1B18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49" name="文本框 38">
            <a:extLst>
              <a:ext uri="{FF2B5EF4-FFF2-40B4-BE49-F238E27FC236}">
                <a16:creationId xmlns:a16="http://schemas.microsoft.com/office/drawing/2014/main" id="{028F689F-171D-49FB-87D2-23C8434CE259}"/>
              </a:ext>
            </a:extLst>
          </p:cNvPr>
          <p:cNvSpPr txBox="1"/>
          <p:nvPr/>
        </p:nvSpPr>
        <p:spPr>
          <a:xfrm>
            <a:off x="2885551" y="1399474"/>
            <a:ext cx="11951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" kern="0" noProof="0" dirty="0">
                <a:solidFill>
                  <a:srgbClr val="1B1B18"/>
                </a:solidFill>
                <a:latin typeface="+mn-ea"/>
              </a:rPr>
              <a:t>3, </a:t>
            </a:r>
            <a:r>
              <a:rPr lang="zh-CN" altLang="en-US" sz="800" kern="0" dirty="0">
                <a:solidFill>
                  <a:srgbClr val="1B1B18"/>
                </a:solidFill>
                <a:latin typeface="+mn-ea"/>
              </a:rPr>
              <a:t>主机接收到通知，主动触发路径切换</a:t>
            </a:r>
            <a:endParaRPr kumimoji="0" lang="zh-CN" altLang="en-US" sz="800" b="0" i="0" u="none" strike="noStrike" kern="0" cap="none" spc="0" normalizeH="0" baseline="0" noProof="0" dirty="0">
              <a:ln>
                <a:noFill/>
              </a:ln>
              <a:solidFill>
                <a:srgbClr val="1B1B18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50" name="文本框 40">
            <a:extLst>
              <a:ext uri="{FF2B5EF4-FFF2-40B4-BE49-F238E27FC236}">
                <a16:creationId xmlns:a16="http://schemas.microsoft.com/office/drawing/2014/main" id="{3788B839-5A07-4188-BD98-F316630B9A0C}"/>
              </a:ext>
            </a:extLst>
          </p:cNvPr>
          <p:cNvSpPr txBox="1"/>
          <p:nvPr/>
        </p:nvSpPr>
        <p:spPr>
          <a:xfrm>
            <a:off x="2258059" y="1838173"/>
            <a:ext cx="65379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78">
              <a:defRPr/>
            </a:pPr>
            <a:r>
              <a:rPr kumimoji="0" lang="zh-CN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1B1B18"/>
                </a:solidFill>
                <a:effectLst/>
                <a:uLnTx/>
                <a:uFillTx/>
                <a:latin typeface="+mn-ea"/>
              </a:rPr>
              <a:t>主备切换</a:t>
            </a:r>
          </a:p>
        </p:txBody>
      </p: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710E25BF-7CE3-49A0-BB82-DCEFE633085E}"/>
              </a:ext>
            </a:extLst>
          </p:cNvPr>
          <p:cNvCxnSpPr>
            <a:cxnSpLocks/>
          </p:cNvCxnSpPr>
          <p:nvPr/>
        </p:nvCxnSpPr>
        <p:spPr>
          <a:xfrm>
            <a:off x="3162726" y="1876339"/>
            <a:ext cx="361826" cy="258885"/>
          </a:xfrm>
          <a:prstGeom prst="line">
            <a:avLst/>
          </a:prstGeom>
          <a:noFill/>
          <a:ln w="19050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710E25BF-7CE3-49A0-BB82-DCEFE633085E}"/>
              </a:ext>
            </a:extLst>
          </p:cNvPr>
          <p:cNvCxnSpPr>
            <a:cxnSpLocks/>
          </p:cNvCxnSpPr>
          <p:nvPr/>
        </p:nvCxnSpPr>
        <p:spPr>
          <a:xfrm flipH="1">
            <a:off x="3090635" y="3202501"/>
            <a:ext cx="318862" cy="258885"/>
          </a:xfrm>
          <a:prstGeom prst="line">
            <a:avLst/>
          </a:prstGeom>
          <a:noFill/>
          <a:ln w="19050" cap="flat" cmpd="sng" algn="ctr">
            <a:solidFill>
              <a:srgbClr val="00B05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6" name="文本框 41">
            <a:extLst>
              <a:ext uri="{FF2B5EF4-FFF2-40B4-BE49-F238E27FC236}">
                <a16:creationId xmlns:a16="http://schemas.microsoft.com/office/drawing/2014/main" id="{CA6DCAD3-3B48-47AE-A895-F5037C4C6AD7}"/>
              </a:ext>
            </a:extLst>
          </p:cNvPr>
          <p:cNvSpPr txBox="1"/>
          <p:nvPr/>
        </p:nvSpPr>
        <p:spPr>
          <a:xfrm>
            <a:off x="1960320" y="1162736"/>
            <a:ext cx="4512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1" i="0" u="none" strike="noStrike" kern="0" cap="none" spc="0" normalizeH="0" baseline="0" noProof="0" dirty="0">
                <a:ln>
                  <a:noFill/>
                </a:ln>
                <a:solidFill>
                  <a:srgbClr val="1B1B18"/>
                </a:solidFill>
                <a:effectLst/>
                <a:uLnTx/>
                <a:uFillTx/>
                <a:latin typeface="+mn-ea"/>
                <a:cs typeface="+mn-cs"/>
              </a:rPr>
              <a:t>主机</a:t>
            </a:r>
          </a:p>
        </p:txBody>
      </p:sp>
    </p:spTree>
    <p:extLst>
      <p:ext uri="{BB962C8B-B14F-4D97-AF65-F5344CB8AC3E}">
        <p14:creationId xmlns:p14="http://schemas.microsoft.com/office/powerpoint/2010/main" val="42542536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组合 142"/>
          <p:cNvGrpSpPr/>
          <p:nvPr/>
        </p:nvGrpSpPr>
        <p:grpSpPr>
          <a:xfrm>
            <a:off x="756576" y="3421793"/>
            <a:ext cx="2642886" cy="1229265"/>
            <a:chOff x="756576" y="1499480"/>
            <a:chExt cx="2642886" cy="1229265"/>
          </a:xfrm>
        </p:grpSpPr>
        <p:pic>
          <p:nvPicPr>
            <p:cNvPr id="144" name="Picture 20">
              <a:extLst>
                <a:ext uri="{FF2B5EF4-FFF2-40B4-BE49-F238E27FC236}">
                  <a16:creationId xmlns:a16="http://schemas.microsoft.com/office/drawing/2014/main" id="{A176D570-779E-4E08-B771-854E46643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1093" t="-4861" r="-108" b="3214"/>
            <a:stretch/>
          </p:blipFill>
          <p:spPr>
            <a:xfrm>
              <a:off x="756576" y="1499480"/>
              <a:ext cx="2642886" cy="1229265"/>
            </a:xfrm>
            <a:prstGeom prst="rect">
              <a:avLst/>
            </a:prstGeom>
          </p:spPr>
        </p:pic>
        <p:pic>
          <p:nvPicPr>
            <p:cNvPr id="145" name="Picture 35" descr="A sign on a pole&#10;&#10;Description generated with very high confidence">
              <a:extLst>
                <a:ext uri="{FF2B5EF4-FFF2-40B4-BE49-F238E27FC236}">
                  <a16:creationId xmlns:a16="http://schemas.microsoft.com/office/drawing/2014/main" id="{F6292B3C-21CC-4016-BE47-81867AC64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1959485" y="1775571"/>
              <a:ext cx="537357" cy="475024"/>
            </a:xfrm>
            <a:prstGeom prst="rect">
              <a:avLst/>
            </a:prstGeom>
          </p:spPr>
        </p:pic>
      </p:grpSp>
      <p:sp>
        <p:nvSpPr>
          <p:cNvPr id="2" name="文本占位符 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MOD: </a:t>
            </a:r>
            <a:r>
              <a:rPr lang="zh-CN" altLang="en-US" sz="1400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为运维精确瞄准丢包故障</a:t>
            </a:r>
            <a:endParaRPr lang="zh-CN" altLang="en-US" b="1" dirty="0">
              <a:solidFill>
                <a:srgbClr val="1F3783"/>
              </a:solidFill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42" name="组合 141"/>
          <p:cNvGrpSpPr/>
          <p:nvPr/>
        </p:nvGrpSpPr>
        <p:grpSpPr>
          <a:xfrm>
            <a:off x="769276" y="1296280"/>
            <a:ext cx="2642886" cy="1229265"/>
            <a:chOff x="756576" y="1499480"/>
            <a:chExt cx="2642886" cy="1229265"/>
          </a:xfrm>
        </p:grpSpPr>
        <p:pic>
          <p:nvPicPr>
            <p:cNvPr id="66" name="Picture 20">
              <a:extLst>
                <a:ext uri="{FF2B5EF4-FFF2-40B4-BE49-F238E27FC236}">
                  <a16:creationId xmlns:a16="http://schemas.microsoft.com/office/drawing/2014/main" id="{A176D570-779E-4E08-B771-854E46643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1093" t="-4861" r="-108" b="3214"/>
            <a:stretch/>
          </p:blipFill>
          <p:spPr>
            <a:xfrm>
              <a:off x="756576" y="1499480"/>
              <a:ext cx="2642886" cy="1229265"/>
            </a:xfrm>
            <a:prstGeom prst="rect">
              <a:avLst/>
            </a:prstGeom>
          </p:spPr>
        </p:pic>
        <p:pic>
          <p:nvPicPr>
            <p:cNvPr id="67" name="Picture 35" descr="A sign on a pole&#10;&#10;Description generated with very high confidence">
              <a:extLst>
                <a:ext uri="{FF2B5EF4-FFF2-40B4-BE49-F238E27FC236}">
                  <a16:creationId xmlns:a16="http://schemas.microsoft.com/office/drawing/2014/main" id="{F6292B3C-21CC-4016-BE47-81867AC647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1959485" y="1775571"/>
              <a:ext cx="537357" cy="475024"/>
            </a:xfrm>
            <a:prstGeom prst="rect">
              <a:avLst/>
            </a:prstGeom>
          </p:spPr>
        </p:pic>
      </p:grpSp>
      <p:sp>
        <p:nvSpPr>
          <p:cNvPr id="68" name="Arrow: Right 3">
            <a:extLst>
              <a:ext uri="{FF2B5EF4-FFF2-40B4-BE49-F238E27FC236}">
                <a16:creationId xmlns:a16="http://schemas.microsoft.com/office/drawing/2014/main" id="{B1FD59A0-C881-476E-BE86-BF749EF87FA4}"/>
              </a:ext>
            </a:extLst>
          </p:cNvPr>
          <p:cNvSpPr/>
          <p:nvPr/>
        </p:nvSpPr>
        <p:spPr bwMode="auto">
          <a:xfrm>
            <a:off x="3298816" y="1663933"/>
            <a:ext cx="2271223" cy="383339"/>
          </a:xfrm>
          <a:prstGeom prst="rightArrow">
            <a:avLst/>
          </a:prstGeom>
          <a:solidFill>
            <a:srgbClr val="13499A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73145" tIns="36572" rIns="73145" bIns="36572" numCol="1" rtlCol="0" anchor="t" anchorCtr="0" compatLnSpc="1">
            <a:prstTxWarp prst="textNoShape">
              <a:avLst/>
            </a:prstTxWarp>
          </a:bodyPr>
          <a:lstStyle/>
          <a:p>
            <a:pPr defTabSz="73138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b="1" kern="0" dirty="0">
              <a:solidFill>
                <a:schemeClr val="bg1"/>
              </a:solidFill>
              <a:latin typeface="Calibri" panose="020F0502020204030204"/>
              <a:cs typeface="Arial" charset="0"/>
            </a:endParaRPr>
          </a:p>
        </p:txBody>
      </p:sp>
      <p:sp>
        <p:nvSpPr>
          <p:cNvPr id="69" name="Rectangle 7">
            <a:extLst>
              <a:ext uri="{FF2B5EF4-FFF2-40B4-BE49-F238E27FC236}">
                <a16:creationId xmlns:a16="http://schemas.microsoft.com/office/drawing/2014/main" id="{45E14DFB-F010-44A3-A944-B9653E656CB8}"/>
              </a:ext>
            </a:extLst>
          </p:cNvPr>
          <p:cNvSpPr/>
          <p:nvPr/>
        </p:nvSpPr>
        <p:spPr>
          <a:xfrm>
            <a:off x="3298816" y="1740189"/>
            <a:ext cx="1942507" cy="215438"/>
          </a:xfrm>
          <a:prstGeom prst="rect">
            <a:avLst/>
          </a:prstGeom>
        </p:spPr>
        <p:txBody>
          <a:bodyPr wrap="none" lIns="60954" tIns="30477" rIns="60954" bIns="30477">
            <a:spAutoFit/>
          </a:bodyPr>
          <a:lstStyle/>
          <a:p>
            <a:pPr defTabSz="7313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0" b="1" kern="0" dirty="0">
                <a:solidFill>
                  <a:schemeClr val="bg1"/>
                </a:solidFill>
                <a:cs typeface="Arial" charset="0"/>
              </a:rPr>
              <a:t>CRC</a:t>
            </a:r>
            <a:r>
              <a:rPr lang="zh-CN" altLang="en-US" sz="1000" b="1" kern="0" dirty="0">
                <a:solidFill>
                  <a:schemeClr val="bg1"/>
                </a:solidFill>
                <a:cs typeface="Arial" charset="0"/>
              </a:rPr>
              <a:t>、</a:t>
            </a:r>
            <a:r>
              <a:rPr lang="en-US" altLang="zh-CN" sz="1000" b="1" kern="0" dirty="0">
                <a:solidFill>
                  <a:schemeClr val="bg1"/>
                </a:solidFill>
                <a:cs typeface="Arial" charset="0"/>
              </a:rPr>
              <a:t>Buffer</a:t>
            </a:r>
            <a:r>
              <a:rPr lang="zh-CN" altLang="en-US" sz="1000" b="1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charset="0"/>
              </a:rPr>
              <a:t>不足</a:t>
            </a:r>
            <a:r>
              <a:rPr lang="zh-CN" altLang="en-US" sz="1000" b="1" kern="0" dirty="0">
                <a:solidFill>
                  <a:schemeClr val="bg1"/>
                </a:solidFill>
                <a:cs typeface="Arial" charset="0"/>
              </a:rPr>
              <a:t>、</a:t>
            </a:r>
            <a:r>
              <a:rPr lang="en-US" altLang="zh-CN" sz="1000" b="1" kern="0" dirty="0">
                <a:solidFill>
                  <a:schemeClr val="bg1"/>
                </a:solidFill>
                <a:cs typeface="Arial" charset="0"/>
              </a:rPr>
              <a:t>Forward</a:t>
            </a:r>
            <a:r>
              <a:rPr lang="zh-CN" altLang="en-US" sz="1000" b="1" kern="0" dirty="0">
                <a:solidFill>
                  <a:schemeClr val="bg1"/>
                </a:solidFill>
                <a:cs typeface="Arial" charset="0"/>
              </a:rPr>
              <a:t>，</a:t>
            </a:r>
            <a:r>
              <a:rPr lang="en-US" altLang="zh-CN" sz="1000" b="1" kern="0" dirty="0">
                <a:solidFill>
                  <a:schemeClr val="bg1"/>
                </a:solidFill>
                <a:cs typeface="Arial" charset="0"/>
              </a:rPr>
              <a:t>etc.</a:t>
            </a:r>
            <a:endParaRPr lang="en-US" sz="1000" b="1" kern="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70" name="Picture 8">
            <a:extLst>
              <a:ext uri="{FF2B5EF4-FFF2-40B4-BE49-F238E27FC236}">
                <a16:creationId xmlns:a16="http://schemas.microsoft.com/office/drawing/2014/main" id="{5A5DB1CB-034E-4ADD-B8F2-D2C073BDFE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5" t="28368" r="12477" b="49041"/>
          <a:stretch/>
        </p:blipFill>
        <p:spPr>
          <a:xfrm>
            <a:off x="3682540" y="1256383"/>
            <a:ext cx="597433" cy="590191"/>
          </a:xfrm>
          <a:prstGeom prst="rect">
            <a:avLst/>
          </a:prstGeom>
        </p:spPr>
      </p:pic>
      <p:pic>
        <p:nvPicPr>
          <p:cNvPr id="71" name="Picture 39">
            <a:extLst>
              <a:ext uri="{FF2B5EF4-FFF2-40B4-BE49-F238E27FC236}">
                <a16:creationId xmlns:a16="http://schemas.microsoft.com/office/drawing/2014/main" id="{CDBD314D-DA95-45F7-BE21-A0CF925E66F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0" t="28865" r="46652" b="48544"/>
          <a:stretch/>
        </p:blipFill>
        <p:spPr>
          <a:xfrm>
            <a:off x="4011016" y="1241621"/>
            <a:ext cx="597433" cy="590191"/>
          </a:xfrm>
          <a:prstGeom prst="rect">
            <a:avLst/>
          </a:prstGeom>
        </p:spPr>
      </p:pic>
      <p:pic>
        <p:nvPicPr>
          <p:cNvPr id="72" name="Picture 8">
            <a:extLst>
              <a:ext uri="{FF2B5EF4-FFF2-40B4-BE49-F238E27FC236}">
                <a16:creationId xmlns:a16="http://schemas.microsoft.com/office/drawing/2014/main" id="{5A5DB1CB-034E-4ADD-B8F2-D2C073BDFE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55" t="28368" r="12477" b="49041"/>
          <a:stretch/>
        </p:blipFill>
        <p:spPr>
          <a:xfrm>
            <a:off x="4295664" y="1264366"/>
            <a:ext cx="597433" cy="590191"/>
          </a:xfrm>
          <a:prstGeom prst="rect">
            <a:avLst/>
          </a:prstGeom>
        </p:spPr>
      </p:pic>
      <p:pic>
        <p:nvPicPr>
          <p:cNvPr id="79" name="Picture 6">
            <a:extLst>
              <a:ext uri="{FF2B5EF4-FFF2-40B4-BE49-F238E27FC236}">
                <a16:creationId xmlns:a16="http://schemas.microsoft.com/office/drawing/2014/main" id="{CCBAFD5D-408A-4215-8693-75B3C6B021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364" y="1635330"/>
            <a:ext cx="760038" cy="760038"/>
          </a:xfrm>
          <a:prstGeom prst="rect">
            <a:avLst/>
          </a:prstGeom>
        </p:spPr>
      </p:pic>
      <p:pic>
        <p:nvPicPr>
          <p:cNvPr id="80" name="Picture 6">
            <a:extLst>
              <a:ext uri="{FF2B5EF4-FFF2-40B4-BE49-F238E27FC236}">
                <a16:creationId xmlns:a16="http://schemas.microsoft.com/office/drawing/2014/main" id="{CCBAFD5D-408A-4215-8693-75B3C6B021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383" y="1699167"/>
            <a:ext cx="760038" cy="760038"/>
          </a:xfrm>
          <a:prstGeom prst="rect">
            <a:avLst/>
          </a:prstGeom>
        </p:spPr>
      </p:pic>
      <p:pic>
        <p:nvPicPr>
          <p:cNvPr id="82" name="Picture 9">
            <a:extLst>
              <a:ext uri="{FF2B5EF4-FFF2-40B4-BE49-F238E27FC236}">
                <a16:creationId xmlns:a16="http://schemas.microsoft.com/office/drawing/2014/main" id="{345ED51E-E49B-44F5-9A98-E84AA8086D8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06" r="76358" b="17959"/>
          <a:stretch/>
        </p:blipFill>
        <p:spPr>
          <a:xfrm>
            <a:off x="5697710" y="1131557"/>
            <a:ext cx="749677" cy="646280"/>
          </a:xfrm>
          <a:prstGeom prst="rect">
            <a:avLst/>
          </a:prstGeom>
        </p:spPr>
      </p:pic>
      <p:sp>
        <p:nvSpPr>
          <p:cNvPr id="90" name="Oval 16">
            <a:extLst>
              <a:ext uri="{FF2B5EF4-FFF2-40B4-BE49-F238E27FC236}">
                <a16:creationId xmlns:a16="http://schemas.microsoft.com/office/drawing/2014/main" id="{76DF67E1-EE59-41A1-B4EC-D8AD792B4E31}"/>
              </a:ext>
            </a:extLst>
          </p:cNvPr>
          <p:cNvSpPr/>
          <p:nvPr/>
        </p:nvSpPr>
        <p:spPr bwMode="auto">
          <a:xfrm>
            <a:off x="6369937" y="1217440"/>
            <a:ext cx="154899" cy="141713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60954" tIns="30477" rIns="60954" bIns="30477" numCol="1" rtlCol="0" anchor="t" anchorCtr="0" compatLnSpc="1">
            <a:prstTxWarp prst="textNoShape">
              <a:avLst/>
            </a:prstTxWarp>
          </a:bodyPr>
          <a:lstStyle/>
          <a:p>
            <a:pPr defTabSz="609539" fontAlgn="base">
              <a:spcBef>
                <a:spcPct val="0"/>
              </a:spcBef>
              <a:spcAft>
                <a:spcPct val="0"/>
              </a:spcAft>
            </a:pPr>
            <a:endParaRPr lang="en-US" sz="1200" b="1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1" name="Oval 21">
            <a:extLst>
              <a:ext uri="{FF2B5EF4-FFF2-40B4-BE49-F238E27FC236}">
                <a16:creationId xmlns:a16="http://schemas.microsoft.com/office/drawing/2014/main" id="{330AE625-CD44-41D5-8162-E5D83C24506C}"/>
              </a:ext>
            </a:extLst>
          </p:cNvPr>
          <p:cNvSpPr/>
          <p:nvPr/>
        </p:nvSpPr>
        <p:spPr bwMode="auto">
          <a:xfrm>
            <a:off x="6558971" y="1098545"/>
            <a:ext cx="154899" cy="141713"/>
          </a:xfrm>
          <a:prstGeom prst="ellipse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  <a:headEnd type="none" w="med" len="med"/>
            <a:tailEnd type="none" w="med" len="med"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60954" tIns="30477" rIns="60954" bIns="30477" numCol="1" rtlCol="0" anchor="t" anchorCtr="0" compatLnSpc="1">
            <a:prstTxWarp prst="textNoShape">
              <a:avLst/>
            </a:prstTxWarp>
          </a:bodyPr>
          <a:lstStyle/>
          <a:p>
            <a:pPr defTabSz="609539" fontAlgn="base">
              <a:spcBef>
                <a:spcPct val="0"/>
              </a:spcBef>
              <a:spcAft>
                <a:spcPct val="0"/>
              </a:spcAft>
            </a:pPr>
            <a:endParaRPr lang="en-US" sz="1200" b="1" dirty="0" err="1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6" name="组合 105"/>
          <p:cNvGrpSpPr/>
          <p:nvPr/>
        </p:nvGrpSpPr>
        <p:grpSpPr>
          <a:xfrm>
            <a:off x="6476985" y="-13561"/>
            <a:ext cx="1873867" cy="1582191"/>
            <a:chOff x="6353250" y="418267"/>
            <a:chExt cx="1873867" cy="1582191"/>
          </a:xfrm>
        </p:grpSpPr>
        <p:pic>
          <p:nvPicPr>
            <p:cNvPr id="85" name="Picture 11">
              <a:extLst>
                <a:ext uri="{FF2B5EF4-FFF2-40B4-BE49-F238E27FC236}">
                  <a16:creationId xmlns:a16="http://schemas.microsoft.com/office/drawing/2014/main" id="{40D6D2EE-E04F-480B-94C6-7A63F2D483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80" t="28865" r="46652" b="48544"/>
            <a:stretch/>
          </p:blipFill>
          <p:spPr>
            <a:xfrm>
              <a:off x="7052236" y="1123642"/>
              <a:ext cx="237947" cy="235062"/>
            </a:xfrm>
            <a:prstGeom prst="rect">
              <a:avLst/>
            </a:prstGeom>
          </p:spPr>
        </p:pic>
        <p:sp>
          <p:nvSpPr>
            <p:cNvPr id="89" name="Rectangle 15">
              <a:extLst>
                <a:ext uri="{FF2B5EF4-FFF2-40B4-BE49-F238E27FC236}">
                  <a16:creationId xmlns:a16="http://schemas.microsoft.com/office/drawing/2014/main" id="{00720D4C-4043-4EED-856A-D1A9702F549C}"/>
                </a:ext>
              </a:extLst>
            </p:cNvPr>
            <p:cNvSpPr/>
            <p:nvPr/>
          </p:nvSpPr>
          <p:spPr>
            <a:xfrm>
              <a:off x="6930862" y="911722"/>
              <a:ext cx="2920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731388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00" b="1" kern="0" dirty="0">
                  <a:solidFill>
                    <a:srgbClr val="C00000"/>
                  </a:solidFill>
                  <a:cs typeface="Arial" charset="0"/>
                </a:rPr>
                <a:t>?</a:t>
              </a:r>
            </a:p>
          </p:txBody>
        </p:sp>
        <p:pic>
          <p:nvPicPr>
            <p:cNvPr id="98" name="Picture 2">
              <a:extLst>
                <a:ext uri="{FF2B5EF4-FFF2-40B4-BE49-F238E27FC236}">
                  <a16:creationId xmlns:a16="http://schemas.microsoft.com/office/drawing/2014/main" id="{8BD1D9AF-BC04-40D8-8D23-52C0AEB29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3250" y="418267"/>
              <a:ext cx="1873867" cy="1582191"/>
            </a:xfrm>
            <a:prstGeom prst="rect">
              <a:avLst/>
            </a:prstGeom>
          </p:spPr>
        </p:pic>
        <p:sp>
          <p:nvSpPr>
            <p:cNvPr id="99" name="Rectangle 15">
              <a:extLst>
                <a:ext uri="{FF2B5EF4-FFF2-40B4-BE49-F238E27FC236}">
                  <a16:creationId xmlns:a16="http://schemas.microsoft.com/office/drawing/2014/main" id="{00720D4C-4043-4EED-856A-D1A9702F549C}"/>
                </a:ext>
              </a:extLst>
            </p:cNvPr>
            <p:cNvSpPr/>
            <p:nvPr/>
          </p:nvSpPr>
          <p:spPr>
            <a:xfrm>
              <a:off x="7198745" y="911722"/>
              <a:ext cx="2920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731388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00" b="1" kern="0" dirty="0">
                  <a:solidFill>
                    <a:srgbClr val="C00000"/>
                  </a:solidFill>
                  <a:cs typeface="Arial" charset="0"/>
                </a:rPr>
                <a:t>?</a:t>
              </a:r>
            </a:p>
          </p:txBody>
        </p:sp>
        <p:sp>
          <p:nvSpPr>
            <p:cNvPr id="100" name="Rectangle 15">
              <a:extLst>
                <a:ext uri="{FF2B5EF4-FFF2-40B4-BE49-F238E27FC236}">
                  <a16:creationId xmlns:a16="http://schemas.microsoft.com/office/drawing/2014/main" id="{00720D4C-4043-4EED-856A-D1A9702F549C}"/>
                </a:ext>
              </a:extLst>
            </p:cNvPr>
            <p:cNvSpPr/>
            <p:nvPr/>
          </p:nvSpPr>
          <p:spPr>
            <a:xfrm>
              <a:off x="6906677" y="1155908"/>
              <a:ext cx="2920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731388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00" b="1" kern="0" dirty="0">
                  <a:solidFill>
                    <a:srgbClr val="C00000"/>
                  </a:solidFill>
                  <a:cs typeface="Arial" charset="0"/>
                </a:rPr>
                <a:t>?</a:t>
              </a:r>
            </a:p>
          </p:txBody>
        </p:sp>
        <p:sp>
          <p:nvSpPr>
            <p:cNvPr id="101" name="Rectangle 15">
              <a:extLst>
                <a:ext uri="{FF2B5EF4-FFF2-40B4-BE49-F238E27FC236}">
                  <a16:creationId xmlns:a16="http://schemas.microsoft.com/office/drawing/2014/main" id="{00720D4C-4043-4EED-856A-D1A9702F549C}"/>
                </a:ext>
              </a:extLst>
            </p:cNvPr>
            <p:cNvSpPr/>
            <p:nvPr/>
          </p:nvSpPr>
          <p:spPr>
            <a:xfrm>
              <a:off x="7413054" y="1123642"/>
              <a:ext cx="2920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731388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00" b="1" kern="0" dirty="0">
                  <a:solidFill>
                    <a:srgbClr val="C00000"/>
                  </a:solidFill>
                  <a:cs typeface="Arial" charset="0"/>
                </a:rPr>
                <a:t>?</a:t>
              </a:r>
            </a:p>
          </p:txBody>
        </p:sp>
        <p:sp>
          <p:nvSpPr>
            <p:cNvPr id="102" name="Rectangle 15">
              <a:extLst>
                <a:ext uri="{FF2B5EF4-FFF2-40B4-BE49-F238E27FC236}">
                  <a16:creationId xmlns:a16="http://schemas.microsoft.com/office/drawing/2014/main" id="{00720D4C-4043-4EED-856A-D1A9702F549C}"/>
                </a:ext>
              </a:extLst>
            </p:cNvPr>
            <p:cNvSpPr/>
            <p:nvPr/>
          </p:nvSpPr>
          <p:spPr>
            <a:xfrm>
              <a:off x="7234341" y="1119213"/>
              <a:ext cx="2920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731388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00" b="1" kern="0" dirty="0">
                  <a:solidFill>
                    <a:srgbClr val="C00000"/>
                  </a:solidFill>
                  <a:cs typeface="Arial" charset="0"/>
                </a:rPr>
                <a:t>?</a:t>
              </a:r>
            </a:p>
          </p:txBody>
        </p:sp>
        <p:sp>
          <p:nvSpPr>
            <p:cNvPr id="103" name="Rectangle 15">
              <a:extLst>
                <a:ext uri="{FF2B5EF4-FFF2-40B4-BE49-F238E27FC236}">
                  <a16:creationId xmlns:a16="http://schemas.microsoft.com/office/drawing/2014/main" id="{00720D4C-4043-4EED-856A-D1A9702F549C}"/>
                </a:ext>
              </a:extLst>
            </p:cNvPr>
            <p:cNvSpPr/>
            <p:nvPr/>
          </p:nvSpPr>
          <p:spPr>
            <a:xfrm>
              <a:off x="7070070" y="1231897"/>
              <a:ext cx="2920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731388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00" b="1" kern="0" dirty="0">
                  <a:solidFill>
                    <a:srgbClr val="C00000"/>
                  </a:solidFill>
                  <a:cs typeface="Arial" charset="0"/>
                </a:rPr>
                <a:t>?</a:t>
              </a:r>
            </a:p>
          </p:txBody>
        </p:sp>
        <p:sp>
          <p:nvSpPr>
            <p:cNvPr id="104" name="Rectangle 15">
              <a:extLst>
                <a:ext uri="{FF2B5EF4-FFF2-40B4-BE49-F238E27FC236}">
                  <a16:creationId xmlns:a16="http://schemas.microsoft.com/office/drawing/2014/main" id="{00720D4C-4043-4EED-856A-D1A9702F549C}"/>
                </a:ext>
              </a:extLst>
            </p:cNvPr>
            <p:cNvSpPr/>
            <p:nvPr/>
          </p:nvSpPr>
          <p:spPr>
            <a:xfrm>
              <a:off x="6760168" y="1131910"/>
              <a:ext cx="2920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731388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00" b="1" kern="0" dirty="0">
                  <a:solidFill>
                    <a:srgbClr val="C00000"/>
                  </a:solidFill>
                  <a:cs typeface="Arial" charset="0"/>
                </a:rPr>
                <a:t>?</a:t>
              </a:r>
            </a:p>
          </p:txBody>
        </p:sp>
        <p:sp>
          <p:nvSpPr>
            <p:cNvPr id="105" name="Rectangle 15">
              <a:extLst>
                <a:ext uri="{FF2B5EF4-FFF2-40B4-BE49-F238E27FC236}">
                  <a16:creationId xmlns:a16="http://schemas.microsoft.com/office/drawing/2014/main" id="{00720D4C-4043-4EED-856A-D1A9702F549C}"/>
                </a:ext>
              </a:extLst>
            </p:cNvPr>
            <p:cNvSpPr/>
            <p:nvPr/>
          </p:nvSpPr>
          <p:spPr>
            <a:xfrm>
              <a:off x="7541116" y="1174038"/>
              <a:ext cx="2920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731388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00" b="1" kern="0" dirty="0">
                  <a:solidFill>
                    <a:srgbClr val="C00000"/>
                  </a:solidFill>
                  <a:cs typeface="Arial" charset="0"/>
                </a:rPr>
                <a:t>?</a:t>
              </a:r>
            </a:p>
          </p:txBody>
        </p:sp>
      </p:grpSp>
      <p:sp>
        <p:nvSpPr>
          <p:cNvPr id="122" name="Rectangle 7">
            <a:extLst>
              <a:ext uri="{FF2B5EF4-FFF2-40B4-BE49-F238E27FC236}">
                <a16:creationId xmlns:a16="http://schemas.microsoft.com/office/drawing/2014/main" id="{45E14DFB-F010-44A3-A944-B9653E656CB8}"/>
              </a:ext>
            </a:extLst>
          </p:cNvPr>
          <p:cNvSpPr/>
          <p:nvPr/>
        </p:nvSpPr>
        <p:spPr>
          <a:xfrm>
            <a:off x="3377876" y="3872528"/>
            <a:ext cx="1942507" cy="215438"/>
          </a:xfrm>
          <a:prstGeom prst="rect">
            <a:avLst/>
          </a:prstGeom>
        </p:spPr>
        <p:txBody>
          <a:bodyPr wrap="none" lIns="60954" tIns="30477" rIns="60954" bIns="30477">
            <a:spAutoFit/>
          </a:bodyPr>
          <a:lstStyle/>
          <a:p>
            <a:pPr defTabSz="7313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0" b="1" kern="0" dirty="0">
                <a:solidFill>
                  <a:schemeClr val="bg1"/>
                </a:solidFill>
                <a:cs typeface="Arial" charset="0"/>
              </a:rPr>
              <a:t>CRC</a:t>
            </a:r>
            <a:r>
              <a:rPr lang="zh-CN" altLang="en-US" sz="1000" b="1" kern="0" dirty="0">
                <a:solidFill>
                  <a:schemeClr val="bg1"/>
                </a:solidFill>
                <a:cs typeface="Arial" charset="0"/>
              </a:rPr>
              <a:t>、</a:t>
            </a:r>
            <a:r>
              <a:rPr lang="en-US" altLang="zh-CN" sz="1000" b="1" kern="0" dirty="0">
                <a:solidFill>
                  <a:schemeClr val="bg1"/>
                </a:solidFill>
                <a:cs typeface="Arial" charset="0"/>
              </a:rPr>
              <a:t>Buffer</a:t>
            </a:r>
            <a:r>
              <a:rPr lang="zh-CN" altLang="en-US" sz="1000" b="1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charset="0"/>
              </a:rPr>
              <a:t>不足</a:t>
            </a:r>
            <a:r>
              <a:rPr lang="zh-CN" altLang="en-US" sz="1000" b="1" kern="0" dirty="0">
                <a:solidFill>
                  <a:schemeClr val="bg1"/>
                </a:solidFill>
                <a:cs typeface="Arial" charset="0"/>
              </a:rPr>
              <a:t>、</a:t>
            </a:r>
            <a:r>
              <a:rPr lang="en-US" altLang="zh-CN" sz="1000" b="1" kern="0" dirty="0">
                <a:solidFill>
                  <a:schemeClr val="bg1"/>
                </a:solidFill>
                <a:cs typeface="Arial" charset="0"/>
              </a:rPr>
              <a:t>Forward</a:t>
            </a:r>
            <a:r>
              <a:rPr lang="zh-CN" altLang="en-US" sz="1000" b="1" kern="0" dirty="0">
                <a:solidFill>
                  <a:schemeClr val="bg1"/>
                </a:solidFill>
                <a:cs typeface="Arial" charset="0"/>
              </a:rPr>
              <a:t>，</a:t>
            </a:r>
            <a:r>
              <a:rPr lang="en-US" altLang="zh-CN" sz="1000" b="1" kern="0" dirty="0">
                <a:solidFill>
                  <a:schemeClr val="bg1"/>
                </a:solidFill>
                <a:cs typeface="Arial" charset="0"/>
              </a:rPr>
              <a:t>etc.</a:t>
            </a:r>
            <a:endParaRPr lang="en-US" sz="1000" b="1" kern="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126" name="Picture 6">
            <a:extLst>
              <a:ext uri="{FF2B5EF4-FFF2-40B4-BE49-F238E27FC236}">
                <a16:creationId xmlns:a16="http://schemas.microsoft.com/office/drawing/2014/main" id="{CCBAFD5D-408A-4215-8693-75B3C6B021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517" y="3773890"/>
            <a:ext cx="760038" cy="760038"/>
          </a:xfrm>
          <a:prstGeom prst="rect">
            <a:avLst/>
          </a:prstGeom>
        </p:spPr>
      </p:pic>
      <p:pic>
        <p:nvPicPr>
          <p:cNvPr id="127" name="Picture 6">
            <a:extLst>
              <a:ext uri="{FF2B5EF4-FFF2-40B4-BE49-F238E27FC236}">
                <a16:creationId xmlns:a16="http://schemas.microsoft.com/office/drawing/2014/main" id="{CCBAFD5D-408A-4215-8693-75B3C6B021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536" y="3837727"/>
            <a:ext cx="760038" cy="760038"/>
          </a:xfrm>
          <a:prstGeom prst="rect">
            <a:avLst/>
          </a:prstGeom>
        </p:spPr>
      </p:pic>
      <p:pic>
        <p:nvPicPr>
          <p:cNvPr id="128" name="Picture 9">
            <a:extLst>
              <a:ext uri="{FF2B5EF4-FFF2-40B4-BE49-F238E27FC236}">
                <a16:creationId xmlns:a16="http://schemas.microsoft.com/office/drawing/2014/main" id="{345ED51E-E49B-44F5-9A98-E84AA8086D8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06" r="76358" b="17959"/>
          <a:stretch/>
        </p:blipFill>
        <p:spPr>
          <a:xfrm>
            <a:off x="5868863" y="3270117"/>
            <a:ext cx="749677" cy="646280"/>
          </a:xfrm>
          <a:prstGeom prst="rect">
            <a:avLst/>
          </a:prstGeom>
        </p:spPr>
      </p:pic>
      <p:sp>
        <p:nvSpPr>
          <p:cNvPr id="131" name="Arrow: Right 33">
            <a:extLst>
              <a:ext uri="{FF2B5EF4-FFF2-40B4-BE49-F238E27FC236}">
                <a16:creationId xmlns:a16="http://schemas.microsoft.com/office/drawing/2014/main" id="{8F1D4352-7453-450B-B2EC-9257090C4DD7}"/>
              </a:ext>
            </a:extLst>
          </p:cNvPr>
          <p:cNvSpPr/>
          <p:nvPr/>
        </p:nvSpPr>
        <p:spPr bwMode="auto">
          <a:xfrm>
            <a:off x="3353803" y="3271655"/>
            <a:ext cx="2455754" cy="426229"/>
          </a:xfrm>
          <a:prstGeom prst="rightArrow">
            <a:avLst/>
          </a:prstGeom>
          <a:solidFill>
            <a:srgbClr val="13499A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109728" tIns="54864" rIns="109728" bIns="54864" numCol="1" rtlCol="0" anchor="t" anchorCtr="0" compatLnSpc="1">
            <a:prstTxWarp prst="textNoShape">
              <a:avLst/>
            </a:prstTxWarp>
          </a:bodyPr>
          <a:lstStyle/>
          <a:p>
            <a:pPr defTabSz="73138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b="1" kern="0">
              <a:solidFill>
                <a:srgbClr val="000000"/>
              </a:solidFill>
              <a:latin typeface="Calibri" panose="020F0502020204030204"/>
              <a:cs typeface="Arial" charset="0"/>
            </a:endParaRPr>
          </a:p>
        </p:txBody>
      </p:sp>
      <p:pic>
        <p:nvPicPr>
          <p:cNvPr id="132" name="Picture 39">
            <a:extLst>
              <a:ext uri="{FF2B5EF4-FFF2-40B4-BE49-F238E27FC236}">
                <a16:creationId xmlns:a16="http://schemas.microsoft.com/office/drawing/2014/main" id="{CDBD314D-DA95-45F7-BE21-A0CF925E66F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0" t="28865" r="46652" b="48544"/>
          <a:stretch/>
        </p:blipFill>
        <p:spPr>
          <a:xfrm>
            <a:off x="2963221" y="3202381"/>
            <a:ext cx="518505" cy="512220"/>
          </a:xfrm>
          <a:prstGeom prst="rect">
            <a:avLst/>
          </a:prstGeom>
        </p:spPr>
      </p:pic>
      <p:sp>
        <p:nvSpPr>
          <p:cNvPr id="133" name="Rectangle 7">
            <a:extLst>
              <a:ext uri="{FF2B5EF4-FFF2-40B4-BE49-F238E27FC236}">
                <a16:creationId xmlns:a16="http://schemas.microsoft.com/office/drawing/2014/main" id="{45E14DFB-F010-44A3-A944-B9653E656CB8}"/>
              </a:ext>
            </a:extLst>
          </p:cNvPr>
          <p:cNvSpPr/>
          <p:nvPr/>
        </p:nvSpPr>
        <p:spPr>
          <a:xfrm>
            <a:off x="3621586" y="3382622"/>
            <a:ext cx="1185890" cy="215438"/>
          </a:xfrm>
          <a:prstGeom prst="rect">
            <a:avLst/>
          </a:prstGeom>
        </p:spPr>
        <p:txBody>
          <a:bodyPr wrap="none" lIns="60954" tIns="30477" rIns="60954" bIns="30477">
            <a:spAutoFit/>
          </a:bodyPr>
          <a:lstStyle/>
          <a:p>
            <a:pPr defTabSz="7313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0" b="1" kern="0" dirty="0">
                <a:solidFill>
                  <a:schemeClr val="bg1"/>
                </a:solidFill>
                <a:cs typeface="Arial" charset="0"/>
              </a:rPr>
              <a:t>Stream1 Buffer</a:t>
            </a:r>
            <a:r>
              <a:rPr lang="zh-CN" altLang="en-US" sz="1000" b="1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" charset="0"/>
              </a:rPr>
              <a:t>不足</a:t>
            </a:r>
            <a:endParaRPr lang="en-US" sz="1000" b="1" kern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cs typeface="Arial" charset="0"/>
            </a:endParaRPr>
          </a:p>
        </p:txBody>
      </p:sp>
      <p:sp>
        <p:nvSpPr>
          <p:cNvPr id="134" name="Arrow: Right 33">
            <a:extLst>
              <a:ext uri="{FF2B5EF4-FFF2-40B4-BE49-F238E27FC236}">
                <a16:creationId xmlns:a16="http://schemas.microsoft.com/office/drawing/2014/main" id="{8F1D4352-7453-450B-B2EC-9257090C4DD7}"/>
              </a:ext>
            </a:extLst>
          </p:cNvPr>
          <p:cNvSpPr/>
          <p:nvPr/>
        </p:nvSpPr>
        <p:spPr bwMode="auto">
          <a:xfrm>
            <a:off x="3353803" y="3743236"/>
            <a:ext cx="2455754" cy="426229"/>
          </a:xfrm>
          <a:prstGeom prst="rightArrow">
            <a:avLst/>
          </a:prstGeom>
          <a:solidFill>
            <a:srgbClr val="13499A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109728" tIns="54864" rIns="109728" bIns="54864" numCol="1" rtlCol="0" anchor="t" anchorCtr="0" compatLnSpc="1">
            <a:prstTxWarp prst="textNoShape">
              <a:avLst/>
            </a:prstTxWarp>
          </a:bodyPr>
          <a:lstStyle/>
          <a:p>
            <a:pPr defTabSz="73138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b="1" kern="0">
              <a:solidFill>
                <a:srgbClr val="000000"/>
              </a:solidFill>
              <a:latin typeface="Calibri" panose="020F0502020204030204"/>
              <a:cs typeface="Arial" charset="0"/>
            </a:endParaRPr>
          </a:p>
        </p:txBody>
      </p:sp>
      <p:sp>
        <p:nvSpPr>
          <p:cNvPr id="135" name="Rectangle 7">
            <a:extLst>
              <a:ext uri="{FF2B5EF4-FFF2-40B4-BE49-F238E27FC236}">
                <a16:creationId xmlns:a16="http://schemas.microsoft.com/office/drawing/2014/main" id="{45E14DFB-F010-44A3-A944-B9653E656CB8}"/>
              </a:ext>
            </a:extLst>
          </p:cNvPr>
          <p:cNvSpPr/>
          <p:nvPr/>
        </p:nvSpPr>
        <p:spPr>
          <a:xfrm>
            <a:off x="3648037" y="3814579"/>
            <a:ext cx="1325351" cy="215438"/>
          </a:xfrm>
          <a:prstGeom prst="rect">
            <a:avLst/>
          </a:prstGeom>
        </p:spPr>
        <p:txBody>
          <a:bodyPr wrap="none" lIns="60954" tIns="30477" rIns="60954" bIns="30477">
            <a:spAutoFit/>
          </a:bodyPr>
          <a:lstStyle/>
          <a:p>
            <a:pPr defTabSz="7313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0" b="1" kern="0" dirty="0">
                <a:solidFill>
                  <a:schemeClr val="bg1"/>
                </a:solidFill>
                <a:cs typeface="Arial" charset="0"/>
              </a:rPr>
              <a:t>Stream2 Forward drop</a:t>
            </a:r>
            <a:endParaRPr lang="en-US" sz="1000" b="1" kern="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136" name="Arrow: Right 33">
            <a:extLst>
              <a:ext uri="{FF2B5EF4-FFF2-40B4-BE49-F238E27FC236}">
                <a16:creationId xmlns:a16="http://schemas.microsoft.com/office/drawing/2014/main" id="{8F1D4352-7453-450B-B2EC-9257090C4DD7}"/>
              </a:ext>
            </a:extLst>
          </p:cNvPr>
          <p:cNvSpPr/>
          <p:nvPr/>
        </p:nvSpPr>
        <p:spPr bwMode="auto">
          <a:xfrm>
            <a:off x="3353803" y="4224829"/>
            <a:ext cx="2455754" cy="426229"/>
          </a:xfrm>
          <a:prstGeom prst="rightArrow">
            <a:avLst/>
          </a:prstGeom>
          <a:solidFill>
            <a:srgbClr val="13499A"/>
          </a:solidFill>
          <a:ln w="9525" cap="flat" cmpd="sng" algn="ctr">
            <a:noFill/>
            <a:prstDash val="solid"/>
            <a:headEnd type="none" w="med" len="med"/>
            <a:tailEnd type="none" w="med" len="med"/>
          </a:ln>
          <a:effectLst/>
        </p:spPr>
        <p:txBody>
          <a:bodyPr vert="horz" wrap="square" lIns="109728" tIns="54864" rIns="109728" bIns="54864" numCol="1" rtlCol="0" anchor="t" anchorCtr="0" compatLnSpc="1">
            <a:prstTxWarp prst="textNoShape">
              <a:avLst/>
            </a:prstTxWarp>
          </a:bodyPr>
          <a:lstStyle/>
          <a:p>
            <a:pPr defTabSz="731388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b="1" kern="0">
              <a:solidFill>
                <a:srgbClr val="000000"/>
              </a:solidFill>
              <a:latin typeface="Calibri" panose="020F0502020204030204"/>
              <a:cs typeface="Arial" charset="0"/>
            </a:endParaRPr>
          </a:p>
        </p:txBody>
      </p:sp>
      <p:sp>
        <p:nvSpPr>
          <p:cNvPr id="137" name="Rectangle 7">
            <a:extLst>
              <a:ext uri="{FF2B5EF4-FFF2-40B4-BE49-F238E27FC236}">
                <a16:creationId xmlns:a16="http://schemas.microsoft.com/office/drawing/2014/main" id="{45E14DFB-F010-44A3-A944-B9653E656CB8}"/>
              </a:ext>
            </a:extLst>
          </p:cNvPr>
          <p:cNvSpPr/>
          <p:nvPr/>
        </p:nvSpPr>
        <p:spPr>
          <a:xfrm>
            <a:off x="3626048" y="4304646"/>
            <a:ext cx="1112152" cy="215438"/>
          </a:xfrm>
          <a:prstGeom prst="rect">
            <a:avLst/>
          </a:prstGeom>
        </p:spPr>
        <p:txBody>
          <a:bodyPr wrap="none" lIns="60954" tIns="30477" rIns="60954" bIns="30477">
            <a:spAutoFit/>
          </a:bodyPr>
          <a:lstStyle/>
          <a:p>
            <a:pPr defTabSz="73138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1000" b="1" kern="0" dirty="0">
                <a:solidFill>
                  <a:schemeClr val="bg1"/>
                </a:solidFill>
                <a:cs typeface="Arial" charset="0"/>
              </a:rPr>
              <a:t>Stream3 CRC-error</a:t>
            </a:r>
            <a:endParaRPr lang="en-US" sz="1000" b="1" kern="0" dirty="0">
              <a:solidFill>
                <a:schemeClr val="bg1"/>
              </a:solidFill>
              <a:cs typeface="Arial" charset="0"/>
            </a:endParaRPr>
          </a:p>
        </p:txBody>
      </p:sp>
      <p:pic>
        <p:nvPicPr>
          <p:cNvPr id="138" name="Picture 39">
            <a:extLst>
              <a:ext uri="{FF2B5EF4-FFF2-40B4-BE49-F238E27FC236}">
                <a16:creationId xmlns:a16="http://schemas.microsoft.com/office/drawing/2014/main" id="{CDBD314D-DA95-45F7-BE21-A0CF925E66F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0" t="28865" r="46652" b="48544"/>
          <a:stretch/>
        </p:blipFill>
        <p:spPr>
          <a:xfrm>
            <a:off x="2963219" y="4101635"/>
            <a:ext cx="518505" cy="512220"/>
          </a:xfrm>
          <a:prstGeom prst="rect">
            <a:avLst/>
          </a:prstGeom>
        </p:spPr>
      </p:pic>
      <p:pic>
        <p:nvPicPr>
          <p:cNvPr id="139" name="Picture 39">
            <a:extLst>
              <a:ext uri="{FF2B5EF4-FFF2-40B4-BE49-F238E27FC236}">
                <a16:creationId xmlns:a16="http://schemas.microsoft.com/office/drawing/2014/main" id="{CDBD314D-DA95-45F7-BE21-A0CF925E66F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80" t="28865" r="46652" b="48544"/>
          <a:stretch/>
        </p:blipFill>
        <p:spPr>
          <a:xfrm>
            <a:off x="2963222" y="3589415"/>
            <a:ext cx="518505" cy="512220"/>
          </a:xfrm>
          <a:prstGeom prst="rect">
            <a:avLst/>
          </a:prstGeom>
        </p:spPr>
      </p:pic>
      <p:pic>
        <p:nvPicPr>
          <p:cNvPr id="140" name="Picture 2" descr="MOD Logo - DKC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461" y="3468247"/>
            <a:ext cx="636405" cy="60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7" name="组合 166"/>
          <p:cNvGrpSpPr/>
          <p:nvPr/>
        </p:nvGrpSpPr>
        <p:grpSpPr>
          <a:xfrm>
            <a:off x="7371480" y="3023300"/>
            <a:ext cx="676623" cy="637343"/>
            <a:chOff x="7477845" y="2588211"/>
            <a:chExt cx="676623" cy="637343"/>
          </a:xfrm>
        </p:grpSpPr>
        <p:pic>
          <p:nvPicPr>
            <p:cNvPr id="149" name="Picture 43">
              <a:extLst>
                <a:ext uri="{FF2B5EF4-FFF2-40B4-BE49-F238E27FC236}">
                  <a16:creationId xmlns:a16="http://schemas.microsoft.com/office/drawing/2014/main" id="{C36EB3D6-D6CD-4DC1-85F9-8684A857C2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80" t="28865" r="46652" b="48544"/>
            <a:stretch/>
          </p:blipFill>
          <p:spPr>
            <a:xfrm>
              <a:off x="7672821" y="2751628"/>
              <a:ext cx="280212" cy="276815"/>
            </a:xfrm>
            <a:prstGeom prst="rect">
              <a:avLst/>
            </a:prstGeom>
          </p:spPr>
        </p:pic>
        <p:sp>
          <p:nvSpPr>
            <p:cNvPr id="150" name="Oval 44">
              <a:extLst>
                <a:ext uri="{FF2B5EF4-FFF2-40B4-BE49-F238E27FC236}">
                  <a16:creationId xmlns:a16="http://schemas.microsoft.com/office/drawing/2014/main" id="{21D7A8EE-0D4C-4306-BE8F-F57A1A9B50A1}"/>
                </a:ext>
              </a:extLst>
            </p:cNvPr>
            <p:cNvSpPr/>
            <p:nvPr/>
          </p:nvSpPr>
          <p:spPr bwMode="auto">
            <a:xfrm>
              <a:off x="7493763" y="2588211"/>
              <a:ext cx="638328" cy="637343"/>
            </a:xfrm>
            <a:prstGeom prst="ellipse">
              <a:avLst/>
            </a:prstGeom>
            <a:noFill/>
            <a:ln w="63500">
              <a:solidFill>
                <a:srgbClr val="13499A"/>
              </a:solidFill>
              <a:headEnd type="none" w="med" len="med"/>
              <a:tailEnd type="none" w="med" len="med"/>
            </a:ln>
            <a:effectLst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609539" fontAlgn="base">
                <a:spcBef>
                  <a:spcPct val="0"/>
                </a:spcBef>
                <a:spcAft>
                  <a:spcPct val="0"/>
                </a:spcAft>
              </a:pPr>
              <a:endParaRPr lang="en-US" sz="12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51" name="Straight Connector 45">
              <a:extLst>
                <a:ext uri="{FF2B5EF4-FFF2-40B4-BE49-F238E27FC236}">
                  <a16:creationId xmlns:a16="http://schemas.microsoft.com/office/drawing/2014/main" id="{F265878C-FC18-4354-954D-562F1C54E199}"/>
                </a:ext>
              </a:extLst>
            </p:cNvPr>
            <p:cNvCxnSpPr>
              <a:cxnSpLocks/>
              <a:stCxn id="150" idx="0"/>
            </p:cNvCxnSpPr>
            <p:nvPr/>
          </p:nvCxnSpPr>
          <p:spPr bwMode="auto">
            <a:xfrm>
              <a:off x="7812927" y="2588211"/>
              <a:ext cx="0" cy="189436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13499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2" name="Straight Connector 46">
              <a:extLst>
                <a:ext uri="{FF2B5EF4-FFF2-40B4-BE49-F238E27FC236}">
                  <a16:creationId xmlns:a16="http://schemas.microsoft.com/office/drawing/2014/main" id="{A2F557C0-190F-4FD6-8505-09EA3EF0D1A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477845" y="2911137"/>
              <a:ext cx="212730" cy="2049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13499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3" name="Straight Connector 47">
              <a:extLst>
                <a:ext uri="{FF2B5EF4-FFF2-40B4-BE49-F238E27FC236}">
                  <a16:creationId xmlns:a16="http://schemas.microsoft.com/office/drawing/2014/main" id="{D9304D72-D688-407B-A45D-6D88DE9B93D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941738" y="2911137"/>
              <a:ext cx="212730" cy="2049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13499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4" name="Straight Connector 48">
              <a:extLst>
                <a:ext uri="{FF2B5EF4-FFF2-40B4-BE49-F238E27FC236}">
                  <a16:creationId xmlns:a16="http://schemas.microsoft.com/office/drawing/2014/main" id="{2DCB5E87-C6E7-4BB3-840F-FDCB9DE2334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812927" y="3017225"/>
              <a:ext cx="0" cy="189436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13499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59" name="Straight Connector 51">
            <a:extLst>
              <a:ext uri="{FF2B5EF4-FFF2-40B4-BE49-F238E27FC236}">
                <a16:creationId xmlns:a16="http://schemas.microsoft.com/office/drawing/2014/main" id="{3DC30A0C-5CB9-4CE6-9ED8-825D6BF2E802}"/>
              </a:ext>
            </a:extLst>
          </p:cNvPr>
          <p:cNvCxnSpPr>
            <a:cxnSpLocks/>
          </p:cNvCxnSpPr>
          <p:nvPr/>
        </p:nvCxnSpPr>
        <p:spPr bwMode="auto">
          <a:xfrm flipV="1">
            <a:off x="6434687" y="3017668"/>
            <a:ext cx="1149523" cy="364955"/>
          </a:xfrm>
          <a:prstGeom prst="line">
            <a:avLst/>
          </a:prstGeom>
          <a:solidFill>
            <a:srgbClr val="00518E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63" name="Straight Connector 51">
            <a:extLst>
              <a:ext uri="{FF2B5EF4-FFF2-40B4-BE49-F238E27FC236}">
                <a16:creationId xmlns:a16="http://schemas.microsoft.com/office/drawing/2014/main" id="{3DC30A0C-5CB9-4CE6-9ED8-825D6BF2E802}"/>
              </a:ext>
            </a:extLst>
          </p:cNvPr>
          <p:cNvCxnSpPr>
            <a:cxnSpLocks/>
            <a:endCxn id="150" idx="4"/>
          </p:cNvCxnSpPr>
          <p:nvPr/>
        </p:nvCxnSpPr>
        <p:spPr bwMode="auto">
          <a:xfrm>
            <a:off x="6464285" y="3644654"/>
            <a:ext cx="1242277" cy="15989"/>
          </a:xfrm>
          <a:prstGeom prst="line">
            <a:avLst/>
          </a:prstGeom>
          <a:solidFill>
            <a:srgbClr val="00518E"/>
          </a:solidFill>
          <a:ln w="12700" cap="flat" cmpd="sng" algn="ctr">
            <a:solidFill>
              <a:schemeClr val="tx1">
                <a:lumMod val="65000"/>
                <a:lumOff val="35000"/>
              </a:schemeClr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grpSp>
        <p:nvGrpSpPr>
          <p:cNvPr id="170" name="Group 17">
            <a:extLst>
              <a:ext uri="{FF2B5EF4-FFF2-40B4-BE49-F238E27FC236}">
                <a16:creationId xmlns:a16="http://schemas.microsoft.com/office/drawing/2014/main" id="{52C727B1-1079-478A-8B35-DA721A9FE305}"/>
              </a:ext>
            </a:extLst>
          </p:cNvPr>
          <p:cNvGrpSpPr/>
          <p:nvPr/>
        </p:nvGrpSpPr>
        <p:grpSpPr>
          <a:xfrm>
            <a:off x="605911" y="2605648"/>
            <a:ext cx="7951537" cy="147505"/>
            <a:chOff x="1633307" y="3900873"/>
            <a:chExt cx="11281943" cy="254638"/>
          </a:xfrm>
        </p:grpSpPr>
        <p:pic>
          <p:nvPicPr>
            <p:cNvPr id="171" name="Picture 18">
              <a:extLst>
                <a:ext uri="{FF2B5EF4-FFF2-40B4-BE49-F238E27FC236}">
                  <a16:creationId xmlns:a16="http://schemas.microsoft.com/office/drawing/2014/main" id="{69FAFE08-58A8-47B1-BE8E-987CA3D889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31272" t="25471" r="-1"/>
            <a:stretch/>
          </p:blipFill>
          <p:spPr>
            <a:xfrm rot="16200000">
              <a:off x="3940823" y="1593357"/>
              <a:ext cx="254638" cy="4869670"/>
            </a:xfrm>
            <a:prstGeom prst="rect">
              <a:avLst/>
            </a:prstGeom>
          </p:spPr>
        </p:pic>
        <p:pic>
          <p:nvPicPr>
            <p:cNvPr id="172" name="Picture 19">
              <a:extLst>
                <a:ext uri="{FF2B5EF4-FFF2-40B4-BE49-F238E27FC236}">
                  <a16:creationId xmlns:a16="http://schemas.microsoft.com/office/drawing/2014/main" id="{796C0E37-F517-4E74-8E6A-536DC54CE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9551318" y="730917"/>
              <a:ext cx="193976" cy="65338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19576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故障诊断统计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2DBFC1C-C4D5-4D8A-8649-C5565DC3BBB3}"/>
              </a:ext>
            </a:extLst>
          </p:cNvPr>
          <p:cNvGraphicFramePr>
            <a:graphicFrameLocks/>
          </p:cNvGraphicFramePr>
          <p:nvPr/>
        </p:nvGraphicFramePr>
        <p:xfrm>
          <a:off x="2757456" y="896186"/>
          <a:ext cx="3534399" cy="3466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32409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A5AE85D4-ABE7-9D7E-E45C-4B02A6CD81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524" y="77758"/>
            <a:ext cx="5472014" cy="50405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金融行业信创发展趋势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6FCC040-EA89-7DB0-6799-F0EA7B71E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784" y="651676"/>
            <a:ext cx="8748215" cy="402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8692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: 圆角 2">
            <a:extLst>
              <a:ext uri="{FF2B5EF4-FFF2-40B4-BE49-F238E27FC236}">
                <a16:creationId xmlns:a16="http://schemas.microsoft.com/office/drawing/2014/main" id="{18E1AA36-2164-46CD-AC3C-37EFE23DC670}"/>
              </a:ext>
            </a:extLst>
          </p:cNvPr>
          <p:cNvSpPr/>
          <p:nvPr/>
        </p:nvSpPr>
        <p:spPr>
          <a:xfrm>
            <a:off x="4300491" y="982375"/>
            <a:ext cx="4585794" cy="3190225"/>
          </a:xfrm>
          <a:prstGeom prst="roundRect">
            <a:avLst>
              <a:gd name="adj" fmla="val 4120"/>
            </a:avLst>
          </a:prstGeom>
          <a:solidFill>
            <a:schemeClr val="accent4">
              <a:lumMod val="40000"/>
              <a:lumOff val="60000"/>
              <a:alpha val="6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4"/>
          </p:nvPr>
        </p:nvSpPr>
        <p:spPr>
          <a:xfrm>
            <a:off x="287523" y="123478"/>
            <a:ext cx="7476409" cy="504056"/>
          </a:xfrm>
        </p:spPr>
        <p:txBody>
          <a:bodyPr>
            <a:normAutofit/>
          </a:bodyPr>
          <a:lstStyle/>
          <a:p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网络监控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Telemetry</a:t>
            </a:r>
            <a:r>
              <a:rPr lang="zh-CN" altLang="en-US" sz="1400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，高精度采集，可实现亚秒级故障定位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5237507" y="3445405"/>
            <a:ext cx="3280801" cy="595397"/>
            <a:chOff x="3514624" y="5303085"/>
            <a:chExt cx="4732673" cy="858882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C3C8526A-8216-4098-ACF7-4C71902B56DA}"/>
                </a:ext>
              </a:extLst>
            </p:cNvPr>
            <p:cNvGrpSpPr/>
            <p:nvPr/>
          </p:nvGrpSpPr>
          <p:grpSpPr>
            <a:xfrm>
              <a:off x="3889795" y="5659129"/>
              <a:ext cx="977780" cy="412253"/>
              <a:chOff x="6867576" y="2705800"/>
              <a:chExt cx="756939" cy="269442"/>
            </a:xfrm>
          </p:grpSpPr>
          <p:pic>
            <p:nvPicPr>
              <p:cNvPr id="32" name="图片 31">
                <a:extLst>
                  <a:ext uri="{FF2B5EF4-FFF2-40B4-BE49-F238E27FC236}">
                    <a16:creationId xmlns:a16="http://schemas.microsoft.com/office/drawing/2014/main" id="{06934FA4-5F20-452D-BADB-449B81A46A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67576" y="2705800"/>
                <a:ext cx="756939" cy="269442"/>
              </a:xfrm>
              <a:prstGeom prst="rect">
                <a:avLst/>
              </a:prstGeom>
            </p:spPr>
          </p:pic>
          <p:pic>
            <p:nvPicPr>
              <p:cNvPr id="33" name="图片 32">
                <a:extLst>
                  <a:ext uri="{FF2B5EF4-FFF2-40B4-BE49-F238E27FC236}">
                    <a16:creationId xmlns:a16="http://schemas.microsoft.com/office/drawing/2014/main" id="{CC374E2C-8FFC-43FC-AF4A-D6C08613FF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927" b="98476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75663" y="2879437"/>
                <a:ext cx="741600" cy="91223"/>
              </a:xfrm>
              <a:prstGeom prst="rect">
                <a:avLst/>
              </a:prstGeom>
            </p:spPr>
          </p:pic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C3C8526A-8216-4098-ACF7-4C71902B56DA}"/>
                </a:ext>
              </a:extLst>
            </p:cNvPr>
            <p:cNvGrpSpPr/>
            <p:nvPr/>
          </p:nvGrpSpPr>
          <p:grpSpPr>
            <a:xfrm>
              <a:off x="4892735" y="5659129"/>
              <a:ext cx="977780" cy="412253"/>
              <a:chOff x="6867576" y="2705800"/>
              <a:chExt cx="756939" cy="269442"/>
            </a:xfrm>
          </p:grpSpPr>
          <p:pic>
            <p:nvPicPr>
              <p:cNvPr id="30" name="图片 29">
                <a:extLst>
                  <a:ext uri="{FF2B5EF4-FFF2-40B4-BE49-F238E27FC236}">
                    <a16:creationId xmlns:a16="http://schemas.microsoft.com/office/drawing/2014/main" id="{06934FA4-5F20-452D-BADB-449B81A46A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67576" y="2705800"/>
                <a:ext cx="756939" cy="269442"/>
              </a:xfrm>
              <a:prstGeom prst="rect">
                <a:avLst/>
              </a:prstGeom>
            </p:spPr>
          </p:pic>
          <p:pic>
            <p:nvPicPr>
              <p:cNvPr id="31" name="图片 30">
                <a:extLst>
                  <a:ext uri="{FF2B5EF4-FFF2-40B4-BE49-F238E27FC236}">
                    <a16:creationId xmlns:a16="http://schemas.microsoft.com/office/drawing/2014/main" id="{CC374E2C-8FFC-43FC-AF4A-D6C08613FF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927" b="98476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75663" y="2879437"/>
                <a:ext cx="741600" cy="91223"/>
              </a:xfrm>
              <a:prstGeom prst="rect">
                <a:avLst/>
              </a:prstGeom>
            </p:spPr>
          </p:pic>
        </p:grpSp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C3C8526A-8216-4098-ACF7-4C71902B56DA}"/>
                </a:ext>
              </a:extLst>
            </p:cNvPr>
            <p:cNvGrpSpPr/>
            <p:nvPr/>
          </p:nvGrpSpPr>
          <p:grpSpPr>
            <a:xfrm>
              <a:off x="5870515" y="5659129"/>
              <a:ext cx="977780" cy="412253"/>
              <a:chOff x="6867576" y="2705800"/>
              <a:chExt cx="756939" cy="269442"/>
            </a:xfrm>
          </p:grpSpPr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06934FA4-5F20-452D-BADB-449B81A46A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67576" y="2705800"/>
                <a:ext cx="756939" cy="269442"/>
              </a:xfrm>
              <a:prstGeom prst="rect">
                <a:avLst/>
              </a:prstGeom>
            </p:spPr>
          </p:pic>
          <p:pic>
            <p:nvPicPr>
              <p:cNvPr id="29" name="图片 28">
                <a:extLst>
                  <a:ext uri="{FF2B5EF4-FFF2-40B4-BE49-F238E27FC236}">
                    <a16:creationId xmlns:a16="http://schemas.microsoft.com/office/drawing/2014/main" id="{CC374E2C-8FFC-43FC-AF4A-D6C08613FF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927" b="98476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75663" y="2879437"/>
                <a:ext cx="741600" cy="91223"/>
              </a:xfrm>
              <a:prstGeom prst="rect">
                <a:avLst/>
              </a:prstGeom>
            </p:spPr>
          </p:pic>
        </p:grp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C3C8526A-8216-4098-ACF7-4C71902B56DA}"/>
                </a:ext>
              </a:extLst>
            </p:cNvPr>
            <p:cNvGrpSpPr/>
            <p:nvPr/>
          </p:nvGrpSpPr>
          <p:grpSpPr>
            <a:xfrm>
              <a:off x="6848295" y="5659129"/>
              <a:ext cx="977780" cy="412253"/>
              <a:chOff x="6867576" y="2705800"/>
              <a:chExt cx="756939" cy="269442"/>
            </a:xfrm>
          </p:grpSpPr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06934FA4-5F20-452D-BADB-449B81A46A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67576" y="2705800"/>
                <a:ext cx="756939" cy="269442"/>
              </a:xfrm>
              <a:prstGeom prst="rect">
                <a:avLst/>
              </a:prstGeom>
            </p:spPr>
          </p:pic>
          <p:pic>
            <p:nvPicPr>
              <p:cNvPr id="27" name="图片 26">
                <a:extLst>
                  <a:ext uri="{FF2B5EF4-FFF2-40B4-BE49-F238E27FC236}">
                    <a16:creationId xmlns:a16="http://schemas.microsoft.com/office/drawing/2014/main" id="{CC374E2C-8FFC-43FC-AF4A-D6C08613FF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927" b="98476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75663" y="2879437"/>
                <a:ext cx="741600" cy="91223"/>
              </a:xfrm>
              <a:prstGeom prst="rect">
                <a:avLst/>
              </a:prstGeom>
            </p:spPr>
          </p:pic>
        </p:grpSp>
        <p:sp>
          <p:nvSpPr>
            <p:cNvPr id="24" name="Rectangle: Rounded Corners 26">
              <a:extLst>
                <a:ext uri="{FF2B5EF4-FFF2-40B4-BE49-F238E27FC236}">
                  <a16:creationId xmlns:a16="http://schemas.microsoft.com/office/drawing/2014/main" id="{3EF11AD5-733A-4217-840C-95690048D1E8}"/>
                </a:ext>
              </a:extLst>
            </p:cNvPr>
            <p:cNvSpPr/>
            <p:nvPr/>
          </p:nvSpPr>
          <p:spPr bwMode="auto">
            <a:xfrm>
              <a:off x="3514624" y="5568542"/>
              <a:ext cx="4732673" cy="593425"/>
            </a:xfrm>
            <a:prstGeom prst="roundRect">
              <a:avLst/>
            </a:prstGeom>
            <a:solidFill>
              <a:srgbClr val="FFFFFF">
                <a:alpha val="61000"/>
              </a:srgbClr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60954" tIns="30477" rIns="60954" bIns="30477" numCol="1" rtlCol="0" anchor="t" anchorCtr="0" compatLnSpc="1">
              <a:prstTxWarp prst="textNoShape">
                <a:avLst/>
              </a:prstTxWarp>
            </a:bodyPr>
            <a:lstStyle/>
            <a:p>
              <a:pPr defTabSz="609539">
                <a:defRPr/>
              </a:pPr>
              <a:endParaRPr lang="en-US" sz="1200" b="1" kern="0">
                <a:solidFill>
                  <a:srgbClr val="000000"/>
                </a:solidFill>
                <a:latin typeface="+mn-ea"/>
                <a:cs typeface="Arial" charset="0"/>
              </a:endParaRPr>
            </a:p>
          </p:txBody>
        </p:sp>
        <p:sp>
          <p:nvSpPr>
            <p:cNvPr id="25" name="Rectangle: Rounded Corners 14">
              <a:extLst>
                <a:ext uri="{FF2B5EF4-FFF2-40B4-BE49-F238E27FC236}">
                  <a16:creationId xmlns:a16="http://schemas.microsoft.com/office/drawing/2014/main" id="{796D1EBF-5070-4B11-A7EF-88EA8F35B9AA}"/>
                </a:ext>
              </a:extLst>
            </p:cNvPr>
            <p:cNvSpPr/>
            <p:nvPr/>
          </p:nvSpPr>
          <p:spPr bwMode="auto">
            <a:xfrm>
              <a:off x="4057202" y="5303085"/>
              <a:ext cx="3530797" cy="530913"/>
            </a:xfrm>
            <a:prstGeom prst="roundRect">
              <a:avLst/>
            </a:prstGeom>
            <a:solidFill>
              <a:srgbClr val="3183AB"/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60954" tIns="30477" rIns="60954" bIns="30477" numCol="1" rtlCol="0" anchor="t" anchorCtr="0" compatLnSpc="1">
              <a:prstTxWarp prst="textNoShape">
                <a:avLst/>
              </a:prstTxWarp>
            </a:bodyPr>
            <a:lstStyle/>
            <a:p>
              <a:pPr algn="ctr" defTabSz="609539">
                <a:defRPr/>
              </a:pPr>
              <a:r>
                <a:rPr lang="zh-CN" altLang="en-US" sz="1600" b="1" kern="0" dirty="0">
                  <a:solidFill>
                    <a:srgbClr val="FFFFFF"/>
                  </a:solidFill>
                  <a:latin typeface="+mn-ea"/>
                  <a:cs typeface="Calibri" panose="020F0502020204030204" pitchFamily="34" charset="0"/>
                </a:rPr>
                <a:t>网络设备</a:t>
              </a:r>
              <a:endParaRPr lang="en-US" sz="1600" b="1" kern="0" dirty="0">
                <a:solidFill>
                  <a:srgbClr val="FFFFFF"/>
                </a:solidFill>
                <a:latin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组合 3">
            <a:extLst>
              <a:ext uri="{FF2B5EF4-FFF2-40B4-BE49-F238E27FC236}">
                <a16:creationId xmlns:a16="http://schemas.microsoft.com/office/drawing/2014/main" id="{3E030511-0860-744E-B407-D87F0DF0A01F}"/>
              </a:ext>
            </a:extLst>
          </p:cNvPr>
          <p:cNvGrpSpPr>
            <a:grpSpLocks/>
          </p:cNvGrpSpPr>
          <p:nvPr/>
        </p:nvGrpSpPr>
        <p:grpSpPr bwMode="auto">
          <a:xfrm>
            <a:off x="6472876" y="1543711"/>
            <a:ext cx="586198" cy="561959"/>
            <a:chOff x="5325353" y="1018541"/>
            <a:chExt cx="932270" cy="540069"/>
          </a:xfrm>
        </p:grpSpPr>
        <p:pic>
          <p:nvPicPr>
            <p:cNvPr id="18" name="Picture 6" descr="F:\2019\8月\图标\图标\图标-调整-186.png图标-调整-186">
              <a:extLst>
                <a:ext uri="{FF2B5EF4-FFF2-40B4-BE49-F238E27FC236}">
                  <a16:creationId xmlns:a16="http://schemas.microsoft.com/office/drawing/2014/main" id="{3A611159-B35C-D34D-90E0-6D82C5289A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44" t="34621" r="4276" b="34241"/>
            <a:stretch>
              <a:fillRect/>
            </a:stretch>
          </p:blipFill>
          <p:spPr bwMode="auto">
            <a:xfrm>
              <a:off x="5325353" y="1220472"/>
              <a:ext cx="93227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3" descr="C:\Users\Administrator\Desktop\图标审核3\图标-调整-70.png图标-调整-70">
              <a:extLst>
                <a:ext uri="{FF2B5EF4-FFF2-40B4-BE49-F238E27FC236}">
                  <a16:creationId xmlns:a16="http://schemas.microsoft.com/office/drawing/2014/main" id="{02415E64-53F3-1043-B1B0-3E6D732923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41" t="23056" r="16676" b="27870"/>
            <a:stretch>
              <a:fillRect/>
            </a:stretch>
          </p:blipFill>
          <p:spPr bwMode="auto">
            <a:xfrm>
              <a:off x="5706958" y="1018541"/>
              <a:ext cx="477877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Picture 2" descr="C:\Users\Administrator\Desktop\图标审核3\图标-调整-79.png图标-调整-79">
            <a:extLst>
              <a:ext uri="{FF2B5EF4-FFF2-40B4-BE49-F238E27FC236}">
                <a16:creationId xmlns:a16="http://schemas.microsoft.com/office/drawing/2014/main" id="{91933B5A-594C-B640-8FB3-E22722D50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26" t="23613" r="22632" b="26778"/>
          <a:stretch>
            <a:fillRect/>
          </a:stretch>
        </p:blipFill>
        <p:spPr bwMode="auto">
          <a:xfrm>
            <a:off x="5532159" y="2240049"/>
            <a:ext cx="497283" cy="48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 descr="G:\设计工作\8-9月\2017.8.8 公司图标\图标\交换机\SDN控制器.png">
            <a:extLst>
              <a:ext uri="{FF2B5EF4-FFF2-40B4-BE49-F238E27FC236}">
                <a16:creationId xmlns:a16="http://schemas.microsoft.com/office/drawing/2014/main" id="{D6BCA1C9-1523-CD43-A376-659E3913C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01647" y="2260749"/>
            <a:ext cx="914080" cy="517051"/>
          </a:xfrm>
          <a:prstGeom prst="rect">
            <a:avLst/>
          </a:prstGeom>
          <a:noFill/>
        </p:spPr>
      </p:pic>
      <p:sp>
        <p:nvSpPr>
          <p:cNvPr id="8" name="流程图: 过程 7"/>
          <p:cNvSpPr/>
          <p:nvPr/>
        </p:nvSpPr>
        <p:spPr>
          <a:xfrm>
            <a:off x="4533708" y="1239443"/>
            <a:ext cx="4065275" cy="1572385"/>
          </a:xfrm>
          <a:prstGeom prst="flowChartProcess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cxnSp>
        <p:nvCxnSpPr>
          <p:cNvPr id="9" name="直接箭头连接符 8"/>
          <p:cNvCxnSpPr>
            <a:stCxn id="6" idx="0"/>
            <a:endCxn id="18" idx="1"/>
          </p:cNvCxnSpPr>
          <p:nvPr/>
        </p:nvCxnSpPr>
        <p:spPr>
          <a:xfrm flipV="1">
            <a:off x="5780801" y="1929748"/>
            <a:ext cx="692075" cy="310301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>
            <a:stCxn id="18" idx="3"/>
          </p:cNvCxnSpPr>
          <p:nvPr/>
        </p:nvCxnSpPr>
        <p:spPr>
          <a:xfrm>
            <a:off x="7059074" y="1929748"/>
            <a:ext cx="565803" cy="331001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箭头连接符 10"/>
          <p:cNvCxnSpPr>
            <a:stCxn id="7" idx="2"/>
          </p:cNvCxnSpPr>
          <p:nvPr/>
        </p:nvCxnSpPr>
        <p:spPr>
          <a:xfrm flipH="1">
            <a:off x="7858686" y="2777800"/>
            <a:ext cx="1" cy="667605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11"/>
          <p:cNvCxnSpPr>
            <a:endCxn id="6" idx="2"/>
          </p:cNvCxnSpPr>
          <p:nvPr/>
        </p:nvCxnSpPr>
        <p:spPr>
          <a:xfrm flipV="1">
            <a:off x="5780800" y="2722576"/>
            <a:ext cx="1" cy="722829"/>
          </a:xfrm>
          <a:prstGeom prst="straightConnector1">
            <a:avLst/>
          </a:prstGeom>
          <a:ln w="1905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649199" y="2865583"/>
            <a:ext cx="118766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>
                <a:latin typeface="+mn-ea"/>
              </a:rPr>
              <a:t>1. gRPC Telemetry</a:t>
            </a:r>
            <a:r>
              <a:rPr lang="zh-CN" altLang="en-US" sz="900" dirty="0">
                <a:latin typeface="+mn-ea"/>
              </a:rPr>
              <a:t>上报设备监控信息以及丢包信息等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72219" y="2827960"/>
            <a:ext cx="11226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dirty="0">
                <a:latin typeface="+mn-ea"/>
              </a:rPr>
              <a:t>5. </a:t>
            </a:r>
            <a:r>
              <a:rPr lang="zh-CN" altLang="en-US" sz="1000" dirty="0">
                <a:latin typeface="+mn-ea"/>
              </a:rPr>
              <a:t>通过</a:t>
            </a:r>
            <a:r>
              <a:rPr lang="en-US" altLang="zh-CN" sz="1000" dirty="0">
                <a:latin typeface="+mn-ea"/>
              </a:rPr>
              <a:t>NETCONF</a:t>
            </a:r>
            <a:r>
              <a:rPr lang="zh-CN" altLang="en-US" sz="1000" dirty="0">
                <a:latin typeface="+mn-ea"/>
              </a:rPr>
              <a:t>下发优化配置或采集其他信息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077125" y="1588001"/>
            <a:ext cx="8021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b="1" dirty="0">
                <a:latin typeface="+mn-ea"/>
              </a:rPr>
              <a:t>分析器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397940" y="1993657"/>
            <a:ext cx="8021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b="1" dirty="0">
                <a:latin typeface="+mn-ea"/>
              </a:rPr>
              <a:t>采集器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55728" y="2016024"/>
            <a:ext cx="8021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b="1" dirty="0">
                <a:latin typeface="+mn-ea"/>
              </a:rPr>
              <a:t>控制器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448351" y="1218669"/>
            <a:ext cx="921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>
                <a:latin typeface="+mn-ea"/>
              </a:rPr>
              <a:t>3. </a:t>
            </a:r>
            <a:r>
              <a:rPr lang="zh-CN" altLang="en-US" sz="900" dirty="0">
                <a:latin typeface="+mn-ea"/>
              </a:rPr>
              <a:t>故障以及监控信息呈现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111421" y="1709236"/>
            <a:ext cx="845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>
                <a:latin typeface="+mn-ea"/>
              </a:rPr>
              <a:t>4. </a:t>
            </a:r>
            <a:r>
              <a:rPr lang="zh-CN" altLang="en-US" sz="900" dirty="0">
                <a:latin typeface="+mn-ea"/>
              </a:rPr>
              <a:t>故障尝试恢复或优化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533708" y="2227396"/>
            <a:ext cx="10799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>
                <a:latin typeface="+mn-ea"/>
              </a:rPr>
              <a:t>2. </a:t>
            </a:r>
            <a:r>
              <a:rPr lang="zh-CN" altLang="en-US" sz="900" dirty="0">
                <a:latin typeface="+mn-ea"/>
              </a:rPr>
              <a:t>接收到数据预分析以及处理，上报给分析器</a:t>
            </a:r>
          </a:p>
        </p:txBody>
      </p:sp>
      <p:sp>
        <p:nvSpPr>
          <p:cNvPr id="39" name="object 4">
            <a:extLst>
              <a:ext uri="{FF2B5EF4-FFF2-40B4-BE49-F238E27FC236}">
                <a16:creationId xmlns:a16="http://schemas.microsoft.com/office/drawing/2014/main" id="{DA3F067C-7E6D-4CED-8F2E-FC7D96855C4F}"/>
              </a:ext>
            </a:extLst>
          </p:cNvPr>
          <p:cNvSpPr/>
          <p:nvPr/>
        </p:nvSpPr>
        <p:spPr>
          <a:xfrm>
            <a:off x="287523" y="1753827"/>
            <a:ext cx="4257701" cy="1531018"/>
          </a:xfrm>
          <a:prstGeom prst="roundRect">
            <a:avLst/>
          </a:prstGeom>
          <a:gradFill rotWithShape="1">
            <a:gsLst>
              <a:gs pos="95000">
                <a:schemeClr val="accent4">
                  <a:lumMod val="40000"/>
                  <a:lumOff val="60000"/>
                </a:schemeClr>
              </a:gs>
              <a:gs pos="0">
                <a:schemeClr val="accent5">
                  <a:lumMod val="60000"/>
                  <a:lumOff val="40000"/>
                  <a:alpha val="0"/>
                </a:schemeClr>
              </a:gs>
            </a:gsLst>
            <a:lin ang="10800000" scaled="0"/>
          </a:gradFill>
        </p:spPr>
        <p:txBody>
          <a:bodyPr wrap="square" lIns="0" tIns="0" rIns="0" bIns="0" rtlCol="0"/>
          <a:lstStyle/>
          <a:p>
            <a:endParaRPr sz="1800" dirty="0">
              <a:latin typeface="+mn-ea"/>
            </a:endParaRPr>
          </a:p>
        </p:txBody>
      </p:sp>
      <p:sp>
        <p:nvSpPr>
          <p:cNvPr id="40" name="文本框 47">
            <a:extLst>
              <a:ext uri="{FF2B5EF4-FFF2-40B4-BE49-F238E27FC236}">
                <a16:creationId xmlns:a16="http://schemas.microsoft.com/office/drawing/2014/main" id="{27367040-B880-4986-97E0-56D14B8A8250}"/>
              </a:ext>
            </a:extLst>
          </p:cNvPr>
          <p:cNvSpPr txBox="1"/>
          <p:nvPr/>
        </p:nvSpPr>
        <p:spPr>
          <a:xfrm>
            <a:off x="618265" y="1929748"/>
            <a:ext cx="3525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</a:lvl1pPr>
          </a:lstStyle>
          <a:p>
            <a:pPr marL="285750" indent="-285750" defTabSz="914478">
              <a:buFont typeface="Wingdings" panose="05000000000000000000" pitchFamily="2" charset="2"/>
              <a:buChar char="n"/>
              <a:defRPr/>
            </a:pPr>
            <a:r>
              <a:rPr lang="zh-CN" altLang="en-US" sz="1200" dirty="0">
                <a:solidFill>
                  <a:srgbClr val="1B1B18"/>
                </a:solidFill>
                <a:latin typeface="+mn-ea"/>
              </a:rPr>
              <a:t>采集精度高，可实时充分反应网络状况，采集类型丰富：丢包信息、设备基础信息等</a:t>
            </a:r>
            <a:endParaRPr lang="en-US" altLang="zh-CN" sz="1200" dirty="0">
              <a:solidFill>
                <a:srgbClr val="1B1B18"/>
              </a:solidFill>
              <a:latin typeface="+mn-ea"/>
            </a:endParaRPr>
          </a:p>
          <a:p>
            <a:pPr marL="285750" indent="-285750" defTabSz="914478">
              <a:buFont typeface="Wingdings" panose="05000000000000000000" pitchFamily="2" charset="2"/>
              <a:buChar char="n"/>
              <a:defRPr/>
            </a:pPr>
            <a:r>
              <a:rPr lang="en-US" altLang="zh-CN" sz="1200" dirty="0">
                <a:solidFill>
                  <a:srgbClr val="1B1B18"/>
                </a:solidFill>
                <a:latin typeface="+mn-ea"/>
              </a:rPr>
              <a:t>SNMP</a:t>
            </a:r>
            <a:r>
              <a:rPr lang="zh-CN" altLang="en-US" sz="1200" dirty="0">
                <a:solidFill>
                  <a:srgbClr val="1B1B18"/>
                </a:solidFill>
                <a:latin typeface="+mn-ea"/>
              </a:rPr>
              <a:t>轮询分钟级，</a:t>
            </a:r>
            <a:r>
              <a:rPr lang="en-US" altLang="zh-CN" sz="1200" dirty="0">
                <a:solidFill>
                  <a:srgbClr val="1B1B18"/>
                </a:solidFill>
                <a:latin typeface="+mn-ea"/>
              </a:rPr>
              <a:t>Telemetry</a:t>
            </a:r>
            <a:r>
              <a:rPr lang="zh-CN" altLang="en-US" sz="1200" dirty="0">
                <a:solidFill>
                  <a:srgbClr val="1B1B18"/>
                </a:solidFill>
                <a:latin typeface="+mn-ea"/>
              </a:rPr>
              <a:t>故障定位可达到秒级以及亚秒级</a:t>
            </a:r>
          </a:p>
        </p:txBody>
      </p:sp>
    </p:spTree>
    <p:extLst>
      <p:ext uri="{BB962C8B-B14F-4D97-AF65-F5344CB8AC3E}">
        <p14:creationId xmlns:p14="http://schemas.microsoft.com/office/powerpoint/2010/main" val="30888029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4"/>
          </p:nvPr>
        </p:nvSpPr>
        <p:spPr>
          <a:xfrm>
            <a:off x="287524" y="123478"/>
            <a:ext cx="7518170" cy="504056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网络遥测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Inband Telemetry</a:t>
            </a:r>
            <a:r>
              <a:rPr lang="zh-CN" altLang="en-US" sz="1400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，测量网络传输延时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1171575" y="2218570"/>
            <a:ext cx="6830585" cy="2114780"/>
            <a:chOff x="1014558" y="2990430"/>
            <a:chExt cx="10025543" cy="3103954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C3C8526A-8216-4098-ACF7-4C71902B56DA}"/>
                </a:ext>
              </a:extLst>
            </p:cNvPr>
            <p:cNvGrpSpPr/>
            <p:nvPr/>
          </p:nvGrpSpPr>
          <p:grpSpPr>
            <a:xfrm>
              <a:off x="3070752" y="3412830"/>
              <a:ext cx="1101898" cy="528040"/>
              <a:chOff x="6867576" y="2705800"/>
              <a:chExt cx="756939" cy="269442"/>
            </a:xfrm>
          </p:grpSpPr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06934FA4-5F20-452D-BADB-449B81A46A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67576" y="2705800"/>
                <a:ext cx="756939" cy="269442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CC374E2C-8FFC-43FC-AF4A-D6C08613FF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927" b="98476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75663" y="2879437"/>
                <a:ext cx="741600" cy="91223"/>
              </a:xfrm>
              <a:prstGeom prst="rect">
                <a:avLst/>
              </a:prstGeom>
            </p:spPr>
          </p:pic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C3C8526A-8216-4098-ACF7-4C71902B56DA}"/>
                </a:ext>
              </a:extLst>
            </p:cNvPr>
            <p:cNvGrpSpPr/>
            <p:nvPr/>
          </p:nvGrpSpPr>
          <p:grpSpPr>
            <a:xfrm>
              <a:off x="5352738" y="3412830"/>
              <a:ext cx="1101898" cy="528040"/>
              <a:chOff x="6867576" y="2705800"/>
              <a:chExt cx="756939" cy="269442"/>
            </a:xfrm>
          </p:grpSpPr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06934FA4-5F20-452D-BADB-449B81A46A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67576" y="2705800"/>
                <a:ext cx="756939" cy="269442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CC374E2C-8FFC-43FC-AF4A-D6C08613FF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927" b="98476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75663" y="2879437"/>
                <a:ext cx="741600" cy="91223"/>
              </a:xfrm>
              <a:prstGeom prst="rect">
                <a:avLst/>
              </a:prstGeom>
            </p:spPr>
          </p:pic>
        </p:grp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C3C8526A-8216-4098-ACF7-4C71902B56DA}"/>
                </a:ext>
              </a:extLst>
            </p:cNvPr>
            <p:cNvGrpSpPr/>
            <p:nvPr/>
          </p:nvGrpSpPr>
          <p:grpSpPr>
            <a:xfrm>
              <a:off x="7634723" y="3412830"/>
              <a:ext cx="1101898" cy="528040"/>
              <a:chOff x="6867576" y="2705800"/>
              <a:chExt cx="756939" cy="269442"/>
            </a:xfrm>
          </p:grpSpPr>
          <p:pic>
            <p:nvPicPr>
              <p:cNvPr id="42" name="图片 41">
                <a:extLst>
                  <a:ext uri="{FF2B5EF4-FFF2-40B4-BE49-F238E27FC236}">
                    <a16:creationId xmlns:a16="http://schemas.microsoft.com/office/drawing/2014/main" id="{06934FA4-5F20-452D-BADB-449B81A46A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67576" y="2705800"/>
                <a:ext cx="756939" cy="269442"/>
              </a:xfrm>
              <a:prstGeom prst="rect">
                <a:avLst/>
              </a:prstGeom>
            </p:spPr>
          </p:pic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CC374E2C-8FFC-43FC-AF4A-D6C08613FF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927" b="98476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75663" y="2879437"/>
                <a:ext cx="741600" cy="91223"/>
              </a:xfrm>
              <a:prstGeom prst="rect">
                <a:avLst/>
              </a:prstGeom>
            </p:spPr>
          </p:pic>
        </p:grpSp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0565" y="3386337"/>
              <a:ext cx="72390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4370" y="3386336"/>
              <a:ext cx="72390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47920" y="5404381"/>
              <a:ext cx="723900" cy="581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0" name="直接连接符 9"/>
            <p:cNvCxnSpPr>
              <a:stCxn id="7" idx="3"/>
              <a:endCxn id="46" idx="1"/>
            </p:cNvCxnSpPr>
            <p:nvPr/>
          </p:nvCxnSpPr>
          <p:spPr>
            <a:xfrm>
              <a:off x="1824465" y="3676850"/>
              <a:ext cx="1246287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>
              <a:stCxn id="46" idx="3"/>
              <a:endCxn id="44" idx="1"/>
            </p:cNvCxnSpPr>
            <p:nvPr/>
          </p:nvCxnSpPr>
          <p:spPr>
            <a:xfrm>
              <a:off x="4172650" y="3676850"/>
              <a:ext cx="1180088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>
              <a:stCxn id="44" idx="3"/>
              <a:endCxn id="42" idx="1"/>
            </p:cNvCxnSpPr>
            <p:nvPr/>
          </p:nvCxnSpPr>
          <p:spPr>
            <a:xfrm>
              <a:off x="6454636" y="3676850"/>
              <a:ext cx="1180087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>
              <a:stCxn id="42" idx="3"/>
              <a:endCxn id="8" idx="1"/>
            </p:cNvCxnSpPr>
            <p:nvPr/>
          </p:nvCxnSpPr>
          <p:spPr>
            <a:xfrm flipV="1">
              <a:off x="8736621" y="3676849"/>
              <a:ext cx="1247749" cy="1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: Rounded Corners 26">
              <a:extLst>
                <a:ext uri="{FF2B5EF4-FFF2-40B4-BE49-F238E27FC236}">
                  <a16:creationId xmlns:a16="http://schemas.microsoft.com/office/drawing/2014/main" id="{3EF11AD5-733A-4217-840C-95690048D1E8}"/>
                </a:ext>
              </a:extLst>
            </p:cNvPr>
            <p:cNvSpPr/>
            <p:nvPr/>
          </p:nvSpPr>
          <p:spPr bwMode="auto">
            <a:xfrm>
              <a:off x="2861943" y="2990430"/>
              <a:ext cx="6084702" cy="1296772"/>
            </a:xfrm>
            <a:prstGeom prst="roundRect">
              <a:avLst/>
            </a:prstGeom>
            <a:solidFill>
              <a:schemeClr val="bg1">
                <a:lumMod val="85000"/>
                <a:alpha val="61000"/>
              </a:schemeClr>
            </a:solidFill>
            <a:ln w="9525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60954" tIns="30477" rIns="60954" bIns="30477" numCol="1" rtlCol="0" anchor="t" anchorCtr="0" compatLnSpc="1">
              <a:prstTxWarp prst="textNoShape">
                <a:avLst/>
              </a:prstTxWarp>
            </a:bodyPr>
            <a:lstStyle/>
            <a:p>
              <a:pPr defTabSz="609539">
                <a:defRPr/>
              </a:pPr>
              <a:endParaRPr lang="en-US" sz="1200" b="1" kern="0">
                <a:solidFill>
                  <a:srgbClr val="000000"/>
                </a:solidFill>
                <a:latin typeface="+mj-lt"/>
                <a:cs typeface="Arial" charset="0"/>
              </a:endParaRPr>
            </a:p>
          </p:txBody>
        </p:sp>
        <p:cxnSp>
          <p:nvCxnSpPr>
            <p:cNvPr id="15" name="肘形连接符 14"/>
            <p:cNvCxnSpPr>
              <a:stCxn id="46" idx="2"/>
            </p:cNvCxnSpPr>
            <p:nvPr/>
          </p:nvCxnSpPr>
          <p:spPr>
            <a:xfrm rot="16200000" flipH="1">
              <a:off x="5935229" y="1627341"/>
              <a:ext cx="1899163" cy="6526219"/>
            </a:xfrm>
            <a:prstGeom prst="bentConnector2">
              <a:avLst/>
            </a:prstGeom>
            <a:ln w="25400">
              <a:solidFill>
                <a:schemeClr val="accent2">
                  <a:lumMod val="75000"/>
                </a:schemeClr>
              </a:solidFill>
              <a:prstDash val="dash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肘形连接符 15"/>
            <p:cNvCxnSpPr>
              <a:stCxn id="44" idx="2"/>
              <a:endCxn id="9" idx="1"/>
            </p:cNvCxnSpPr>
            <p:nvPr/>
          </p:nvCxnSpPr>
          <p:spPr>
            <a:xfrm rot="16200000" flipH="1">
              <a:off x="7148791" y="2695765"/>
              <a:ext cx="1754024" cy="4244233"/>
            </a:xfrm>
            <a:prstGeom prst="bentConnector2">
              <a:avLst/>
            </a:prstGeom>
            <a:ln w="25400">
              <a:solidFill>
                <a:schemeClr val="accent2">
                  <a:lumMod val="75000"/>
                </a:schemeClr>
              </a:solidFill>
              <a:prstDash val="dash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肘形连接符 16"/>
            <p:cNvCxnSpPr>
              <a:stCxn id="42" idx="2"/>
            </p:cNvCxnSpPr>
            <p:nvPr/>
          </p:nvCxnSpPr>
          <p:spPr>
            <a:xfrm rot="16200000" flipH="1">
              <a:off x="8355098" y="3771443"/>
              <a:ext cx="1623397" cy="1962249"/>
            </a:xfrm>
            <a:prstGeom prst="bentConnector2">
              <a:avLst/>
            </a:prstGeom>
            <a:ln w="25400">
              <a:solidFill>
                <a:schemeClr val="accent2">
                  <a:lumMod val="75000"/>
                </a:schemeClr>
              </a:solidFill>
              <a:prstDash val="dash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流程图: 联系 17"/>
            <p:cNvSpPr/>
            <p:nvPr/>
          </p:nvSpPr>
          <p:spPr>
            <a:xfrm>
              <a:off x="2968224" y="3562548"/>
              <a:ext cx="228600" cy="2286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流程图: 联系 18"/>
            <p:cNvSpPr/>
            <p:nvPr/>
          </p:nvSpPr>
          <p:spPr>
            <a:xfrm>
              <a:off x="8636835" y="3517038"/>
              <a:ext cx="228600" cy="2286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流程图: 联系 19"/>
            <p:cNvSpPr/>
            <p:nvPr/>
          </p:nvSpPr>
          <p:spPr>
            <a:xfrm>
              <a:off x="4058350" y="3570361"/>
              <a:ext cx="228600" cy="2286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流程图: 联系 20"/>
            <p:cNvSpPr/>
            <p:nvPr/>
          </p:nvSpPr>
          <p:spPr>
            <a:xfrm>
              <a:off x="5238438" y="3558612"/>
              <a:ext cx="228600" cy="2286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流程图: 联系 21"/>
            <p:cNvSpPr/>
            <p:nvPr/>
          </p:nvSpPr>
          <p:spPr>
            <a:xfrm>
              <a:off x="6329779" y="3558612"/>
              <a:ext cx="228600" cy="2286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流程图: 联系 22"/>
            <p:cNvSpPr/>
            <p:nvPr/>
          </p:nvSpPr>
          <p:spPr>
            <a:xfrm>
              <a:off x="7532195" y="3524516"/>
              <a:ext cx="228600" cy="2286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113949" y="3931890"/>
              <a:ext cx="774541" cy="3839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itchFamily="34" charset="-122"/>
                </a:rPr>
                <a:t>Host1</a:t>
              </a:r>
              <a:endParaRPr lang="zh-CN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itchFamily="34" charset="-122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023153" y="3923059"/>
              <a:ext cx="774541" cy="3839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itchFamily="34" charset="-122"/>
                </a:rPr>
                <a:t>Host2</a:t>
              </a:r>
              <a:endParaRPr lang="zh-CN" altLang="en-US" sz="105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itchFamily="34" charset="-122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147920" y="5140082"/>
              <a:ext cx="892181" cy="3839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5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采集器</a:t>
              </a:r>
            </a:p>
          </p:txBody>
        </p:sp>
        <p:cxnSp>
          <p:nvCxnSpPr>
            <p:cNvPr id="27" name="直接连接符 26"/>
            <p:cNvCxnSpPr/>
            <p:nvPr/>
          </p:nvCxnSpPr>
          <p:spPr>
            <a:xfrm>
              <a:off x="2059836" y="3543855"/>
              <a:ext cx="775544" cy="0"/>
            </a:xfrm>
            <a:prstGeom prst="line">
              <a:avLst/>
            </a:prstGeom>
            <a:ln w="38100">
              <a:solidFill>
                <a:schemeClr val="tx1"/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>
              <a:off x="4374922" y="3543855"/>
              <a:ext cx="775544" cy="0"/>
            </a:xfrm>
            <a:prstGeom prst="line">
              <a:avLst/>
            </a:prstGeom>
            <a:ln w="38100">
              <a:solidFill>
                <a:schemeClr val="tx1"/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直接连接符 28"/>
            <p:cNvCxnSpPr/>
            <p:nvPr/>
          </p:nvCxnSpPr>
          <p:spPr>
            <a:xfrm>
              <a:off x="6606301" y="3543855"/>
              <a:ext cx="775544" cy="0"/>
            </a:xfrm>
            <a:prstGeom prst="line">
              <a:avLst/>
            </a:prstGeom>
            <a:ln w="38100">
              <a:solidFill>
                <a:schemeClr val="tx1"/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9024118" y="3543855"/>
              <a:ext cx="775544" cy="0"/>
            </a:xfrm>
            <a:prstGeom prst="line">
              <a:avLst/>
            </a:prstGeom>
            <a:ln w="38100">
              <a:solidFill>
                <a:schemeClr val="tx1"/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1014558" y="4679998"/>
              <a:ext cx="775544" cy="0"/>
            </a:xfrm>
            <a:prstGeom prst="line">
              <a:avLst/>
            </a:prstGeom>
            <a:ln w="38100">
              <a:solidFill>
                <a:schemeClr val="tx1"/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/>
            <p:nvPr/>
          </p:nvCxnSpPr>
          <p:spPr>
            <a:xfrm>
              <a:off x="1014558" y="4976244"/>
              <a:ext cx="775544" cy="0"/>
            </a:xfrm>
            <a:prstGeom prst="line">
              <a:avLst/>
            </a:prstGeom>
            <a:ln w="38100">
              <a:solidFill>
                <a:schemeClr val="accent2">
                  <a:lumMod val="75000"/>
                </a:schemeClr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1790102" y="4540882"/>
              <a:ext cx="1296861" cy="3613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itchFamily="34" charset="-122"/>
                </a:rPr>
                <a:t>Original Data</a:t>
              </a:r>
              <a:endPara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itchFamily="34" charset="-122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790102" y="4837745"/>
              <a:ext cx="1478027" cy="3613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itchFamily="34" charset="-122"/>
                </a:rPr>
                <a:t>Telemetry</a:t>
              </a:r>
              <a:r>
                <a:rPr lang="zh-CN" alt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itchFamily="34" charset="-122"/>
                </a:rPr>
                <a:t> </a:t>
              </a:r>
              <a:r>
                <a:rPr lang="en-US" altLang="zh-CN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itchFamily="34" charset="-122"/>
                </a:rPr>
                <a:t>Data</a:t>
              </a:r>
              <a:endPara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itchFamily="34" charset="-122"/>
              </a:endParaRPr>
            </a:p>
          </p:txBody>
        </p:sp>
        <p:sp>
          <p:nvSpPr>
            <p:cNvPr id="35" name="流程图: 联系 34"/>
            <p:cNvSpPr/>
            <p:nvPr/>
          </p:nvSpPr>
          <p:spPr>
            <a:xfrm>
              <a:off x="1288030" y="5127382"/>
              <a:ext cx="228600" cy="228600"/>
            </a:xfrm>
            <a:prstGeom prst="flowChart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流程图: 联系 35"/>
            <p:cNvSpPr/>
            <p:nvPr/>
          </p:nvSpPr>
          <p:spPr>
            <a:xfrm>
              <a:off x="1288030" y="5466294"/>
              <a:ext cx="228600" cy="228600"/>
            </a:xfrm>
            <a:prstGeom prst="flowChartConnector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流程图: 联系 36"/>
            <p:cNvSpPr/>
            <p:nvPr/>
          </p:nvSpPr>
          <p:spPr>
            <a:xfrm>
              <a:off x="1288030" y="5756806"/>
              <a:ext cx="228600" cy="228600"/>
            </a:xfrm>
            <a:prstGeom prst="flowChartConnector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790102" y="5122864"/>
              <a:ext cx="821597" cy="3613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itchFamily="34" charset="-122"/>
                </a:rPr>
                <a:t>Ingress</a:t>
              </a:r>
              <a:endPara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itchFamily="34" charset="-122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790102" y="5427929"/>
              <a:ext cx="965117" cy="3613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itchFamily="34" charset="-122"/>
                </a:rPr>
                <a:t>Transmit</a:t>
              </a:r>
              <a:endPara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itchFamily="34" charset="-122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790102" y="5732995"/>
              <a:ext cx="762777" cy="3613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ea typeface="微软雅黑" pitchFamily="34" charset="-122"/>
                </a:rPr>
                <a:t>Egress</a:t>
              </a:r>
              <a:endParaRPr lang="zh-CN" altLang="en-US" sz="10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itchFamily="34" charset="-122"/>
              </a:endParaRPr>
            </a:p>
          </p:txBody>
        </p:sp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9230" y="3967361"/>
              <a:ext cx="971550" cy="1676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9" name="TextBox 48"/>
          <p:cNvSpPr txBox="1"/>
          <p:nvPr/>
        </p:nvSpPr>
        <p:spPr>
          <a:xfrm>
            <a:off x="1171575" y="992551"/>
            <a:ext cx="6880722" cy="895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/>
              <a:t>Inband Telemetry</a:t>
            </a:r>
            <a:r>
              <a:rPr lang="zh-CN" altLang="en-US" sz="1200" dirty="0"/>
              <a:t>是一种网络流量监控技术，在实时性要求较高的网络中，可以</a:t>
            </a:r>
            <a:r>
              <a:rPr lang="zh-CN" altLang="en-US" sz="1200" b="1" dirty="0">
                <a:solidFill>
                  <a:srgbClr val="FF0000"/>
                </a:solidFill>
              </a:rPr>
              <a:t>精准定位出哪台设备的哪个端口上转发报文最耗时</a:t>
            </a:r>
            <a:r>
              <a:rPr lang="zh-CN" altLang="en-US" sz="1200" dirty="0"/>
              <a:t>。通过收集业务流量经过的设备入端口和出端口的时间，以此计算出流量经过某台设备或多台设备时的传输时延，从而有针对性地优化网络架构，降低网络延迟。</a:t>
            </a:r>
          </a:p>
        </p:txBody>
      </p:sp>
    </p:spTree>
    <p:extLst>
      <p:ext uri="{BB962C8B-B14F-4D97-AF65-F5344CB8AC3E}">
        <p14:creationId xmlns:p14="http://schemas.microsoft.com/office/powerpoint/2010/main" val="33432606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3">
            <a:extLst>
              <a:ext uri="{FF2B5EF4-FFF2-40B4-BE49-F238E27FC236}">
                <a16:creationId xmlns:a16="http://schemas.microsoft.com/office/drawing/2014/main" id="{99E287B4-8677-8C0B-2473-CCAFBCEAC1EE}"/>
              </a:ext>
            </a:extLst>
          </p:cNvPr>
          <p:cNvSpPr/>
          <p:nvPr/>
        </p:nvSpPr>
        <p:spPr bwMode="auto">
          <a:xfrm>
            <a:off x="2260219" y="2108671"/>
            <a:ext cx="769420" cy="769421"/>
          </a:xfrm>
          <a:prstGeom prst="ellipse">
            <a:avLst/>
          </a:prstGeom>
          <a:solidFill>
            <a:schemeClr val="bg1">
              <a:lumMod val="65000"/>
              <a:alpha val="70000"/>
            </a:schemeClr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4" name="Oval 2">
            <a:extLst>
              <a:ext uri="{FF2B5EF4-FFF2-40B4-BE49-F238E27FC236}">
                <a16:creationId xmlns:a16="http://schemas.microsoft.com/office/drawing/2014/main" id="{5C1BB73B-3B15-DD8E-9B93-202AACE2985F}"/>
              </a:ext>
            </a:extLst>
          </p:cNvPr>
          <p:cNvSpPr/>
          <p:nvPr/>
        </p:nvSpPr>
        <p:spPr bwMode="auto">
          <a:xfrm>
            <a:off x="2352720" y="1356696"/>
            <a:ext cx="932952" cy="932953"/>
          </a:xfrm>
          <a:prstGeom prst="ellipse">
            <a:avLst/>
          </a:prstGeom>
          <a:solidFill>
            <a:schemeClr val="bg1">
              <a:lumMod val="50000"/>
              <a:alpha val="70000"/>
            </a:schemeClr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5" name="Oval 1">
            <a:extLst>
              <a:ext uri="{FF2B5EF4-FFF2-40B4-BE49-F238E27FC236}">
                <a16:creationId xmlns:a16="http://schemas.microsoft.com/office/drawing/2014/main" id="{D7034976-407E-E6F3-1376-38888B7F66BE}"/>
              </a:ext>
            </a:extLst>
          </p:cNvPr>
          <p:cNvSpPr/>
          <p:nvPr/>
        </p:nvSpPr>
        <p:spPr bwMode="auto">
          <a:xfrm>
            <a:off x="2712113" y="1633863"/>
            <a:ext cx="1147117" cy="114711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solidFill>
              <a:schemeClr val="bg1"/>
            </a:solidFill>
          </a:ln>
          <a:effectLst>
            <a:outerShdw blurRad="215900" dist="177800" dir="7200000" sx="102000" sy="102000" algn="tl" rotWithShape="0">
              <a:schemeClr val="tx1">
                <a:lumMod val="95000"/>
                <a:lumOff val="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  <a:cs typeface="+mn-ea"/>
                <a:sym typeface="+mn-lt"/>
              </a:rPr>
              <a:t>04</a:t>
            </a:r>
          </a:p>
        </p:txBody>
      </p:sp>
      <p:sp>
        <p:nvSpPr>
          <p:cNvPr id="6" name="Oval 4">
            <a:extLst>
              <a:ext uri="{FF2B5EF4-FFF2-40B4-BE49-F238E27FC236}">
                <a16:creationId xmlns:a16="http://schemas.microsoft.com/office/drawing/2014/main" id="{98D5F7CD-EF5F-5B3E-E45A-999F49A3301D}"/>
              </a:ext>
            </a:extLst>
          </p:cNvPr>
          <p:cNvSpPr/>
          <p:nvPr/>
        </p:nvSpPr>
        <p:spPr bwMode="auto">
          <a:xfrm>
            <a:off x="3164008" y="2878091"/>
            <a:ext cx="384711" cy="384711"/>
          </a:xfrm>
          <a:prstGeom prst="ellipse">
            <a:avLst/>
          </a:prstGeom>
          <a:solidFill>
            <a:schemeClr val="accent4">
              <a:lumMod val="50000"/>
              <a:alpha val="70000"/>
            </a:schemeClr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864A833C-CE40-D280-BE2F-719198E90589}"/>
              </a:ext>
            </a:extLst>
          </p:cNvPr>
          <p:cNvSpPr/>
          <p:nvPr/>
        </p:nvSpPr>
        <p:spPr bwMode="auto">
          <a:xfrm>
            <a:off x="1986806" y="1971964"/>
            <a:ext cx="273413" cy="273413"/>
          </a:xfrm>
          <a:prstGeom prst="ellipse">
            <a:avLst/>
          </a:prstGeom>
          <a:solidFill>
            <a:schemeClr val="bg1">
              <a:lumMod val="75000"/>
              <a:alpha val="70000"/>
            </a:schemeClr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FE3DA861-EDE4-5D84-FF3E-121D83A453B0}"/>
              </a:ext>
            </a:extLst>
          </p:cNvPr>
          <p:cNvSpPr/>
          <p:nvPr/>
        </p:nvSpPr>
        <p:spPr bwMode="auto">
          <a:xfrm>
            <a:off x="3722523" y="1347614"/>
            <a:ext cx="273413" cy="273413"/>
          </a:xfrm>
          <a:prstGeom prst="ellipse">
            <a:avLst/>
          </a:prstGeom>
          <a:solidFill>
            <a:srgbClr val="002060">
              <a:alpha val="70000"/>
            </a:srgbClr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C3A6CF83-4CCC-41EC-7E53-4176E86ED5A2}"/>
              </a:ext>
            </a:extLst>
          </p:cNvPr>
          <p:cNvSpPr txBox="1"/>
          <p:nvPr/>
        </p:nvSpPr>
        <p:spPr>
          <a:xfrm>
            <a:off x="3728774" y="1881106"/>
            <a:ext cx="4011578" cy="537315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rm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“云”网一体化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497832B-124E-C43A-79EF-D99950486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" y="109537"/>
            <a:ext cx="609600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24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45568FC-A9DC-87F0-8619-237C6FB9CF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524" y="146338"/>
            <a:ext cx="8368796" cy="50405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“云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网”解决方案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云网一体化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F815473-0ACF-B50B-3CD4-4E738324F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508" y="547982"/>
            <a:ext cx="7604760" cy="419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5569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A2B3B635-360D-67ED-96EA-5E9730D8C663}"/>
              </a:ext>
            </a:extLst>
          </p:cNvPr>
          <p:cNvSpPr txBox="1">
            <a:spLocks/>
          </p:cNvSpPr>
          <p:nvPr/>
        </p:nvSpPr>
        <p:spPr>
          <a:xfrm>
            <a:off x="270285" y="144803"/>
            <a:ext cx="3870125" cy="542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spc="30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zh-CN" altLang="en-US" dirty="0"/>
              <a:t>迈普云网一体化方案总体架构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B949BC-456A-4E1D-909D-8C68C2D188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916" y="687137"/>
            <a:ext cx="7019167" cy="3952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11711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直接箭头连接符 82"/>
          <p:cNvCxnSpPr>
            <a:stCxn id="33" idx="1"/>
          </p:cNvCxnSpPr>
          <p:nvPr/>
        </p:nvCxnSpPr>
        <p:spPr>
          <a:xfrm>
            <a:off x="2942155" y="2154293"/>
            <a:ext cx="10957" cy="1349679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箭头连接符 85"/>
          <p:cNvCxnSpPr/>
          <p:nvPr/>
        </p:nvCxnSpPr>
        <p:spPr>
          <a:xfrm>
            <a:off x="2187775" y="2088234"/>
            <a:ext cx="0" cy="1711896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直接箭头连接符 88"/>
          <p:cNvCxnSpPr/>
          <p:nvPr/>
        </p:nvCxnSpPr>
        <p:spPr>
          <a:xfrm>
            <a:off x="3650815" y="2097361"/>
            <a:ext cx="0" cy="1463542"/>
          </a:xfrm>
          <a:prstGeom prst="straightConnector1">
            <a:avLst/>
          </a:prstGeom>
          <a:ln>
            <a:solidFill>
              <a:schemeClr val="accent4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占位符 1">
            <a:extLst>
              <a:ext uri="{FF2B5EF4-FFF2-40B4-BE49-F238E27FC236}">
                <a16:creationId xmlns:a16="http://schemas.microsoft.com/office/drawing/2014/main" id="{983D5AF8-73EE-02DE-D912-A04F9711C7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3971" y="156901"/>
            <a:ext cx="5472014" cy="50405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云网一体</a:t>
            </a:r>
            <a:r>
              <a:rPr lang="zh-CN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endParaRPr lang="zh-CN" altLang="en-US" b="1" dirty="0">
              <a:solidFill>
                <a:srgbClr val="1F3783"/>
              </a:solidFill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8CF693A-9D21-3346-2A73-A82183E655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5957" y="740355"/>
            <a:ext cx="3573577" cy="1413935"/>
          </a:xfrm>
          <a:prstGeom prst="rect">
            <a:avLst/>
          </a:prstGeom>
        </p:spPr>
      </p:pic>
      <p:sp>
        <p:nvSpPr>
          <p:cNvPr id="33" name="左大括号 32">
            <a:extLst>
              <a:ext uri="{FF2B5EF4-FFF2-40B4-BE49-F238E27FC236}">
                <a16:creationId xmlns:a16="http://schemas.microsoft.com/office/drawing/2014/main" id="{68FD44B3-960C-61D5-A10C-EE8562400F71}"/>
              </a:ext>
            </a:extLst>
          </p:cNvPr>
          <p:cNvSpPr/>
          <p:nvPr/>
        </p:nvSpPr>
        <p:spPr>
          <a:xfrm rot="16200000">
            <a:off x="2876097" y="1036978"/>
            <a:ext cx="132116" cy="2102514"/>
          </a:xfrm>
          <a:prstGeom prst="leftBrace">
            <a:avLst>
              <a:gd name="adj1" fmla="val 70604"/>
              <a:gd name="adj2" fmla="val 50000"/>
            </a:avLst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 sz="1000"/>
          </a:p>
        </p:txBody>
      </p:sp>
      <p:sp>
        <p:nvSpPr>
          <p:cNvPr id="35" name="灵活按需构建网络">
            <a:extLst>
              <a:ext uri="{FF2B5EF4-FFF2-40B4-BE49-F238E27FC236}">
                <a16:creationId xmlns:a16="http://schemas.microsoft.com/office/drawing/2014/main" id="{11AE1B61-4D70-7E9A-F950-217544783DDE}"/>
              </a:ext>
            </a:extLst>
          </p:cNvPr>
          <p:cNvSpPr txBox="1"/>
          <p:nvPr/>
        </p:nvSpPr>
        <p:spPr>
          <a:xfrm>
            <a:off x="5491714" y="1672740"/>
            <a:ext cx="3062793" cy="415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 anchor="ctr">
            <a:spAutoFit/>
          </a:bodyPr>
          <a:lstStyle>
            <a:lvl1pPr algn="l" defTabSz="825500">
              <a:lnSpc>
                <a:spcPct val="150000"/>
              </a:lnSpc>
              <a:spcBef>
                <a:spcPts val="400"/>
              </a:spcBef>
              <a:defRPr b="1">
                <a:solidFill>
                  <a:srgbClr val="34304F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云网一体</a:t>
            </a:r>
            <a:endParaRPr sz="1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36" name="矩形">
            <a:extLst>
              <a:ext uri="{FF2B5EF4-FFF2-40B4-BE49-F238E27FC236}">
                <a16:creationId xmlns:a16="http://schemas.microsoft.com/office/drawing/2014/main" id="{54E8E7EF-7A86-A7AC-541B-900D1C1AAA75}"/>
              </a:ext>
            </a:extLst>
          </p:cNvPr>
          <p:cNvSpPr/>
          <p:nvPr/>
        </p:nvSpPr>
        <p:spPr>
          <a:xfrm>
            <a:off x="5376654" y="1826757"/>
            <a:ext cx="36337" cy="156073"/>
          </a:xfrm>
          <a:prstGeom prst="rect">
            <a:avLst/>
          </a:prstGeom>
          <a:solidFill>
            <a:srgbClr val="A384DD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3000">
                <a:solidFill>
                  <a:srgbClr val="FFFFFF"/>
                </a:solidFill>
              </a:defRPr>
            </a:pPr>
            <a:endParaRPr sz="3000" b="1">
              <a:solidFill>
                <a:srgbClr val="FFFFFF"/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Helvetica Neue"/>
            </a:endParaRPr>
          </a:p>
        </p:txBody>
      </p:sp>
      <p:sp>
        <p:nvSpPr>
          <p:cNvPr id="37" name="租户可按需创建专有VPC网络，规划子网…">
            <a:extLst>
              <a:ext uri="{FF2B5EF4-FFF2-40B4-BE49-F238E27FC236}">
                <a16:creationId xmlns:a16="http://schemas.microsoft.com/office/drawing/2014/main" id="{51EFA901-24C5-EE84-138F-5090528D6D5A}"/>
              </a:ext>
            </a:extLst>
          </p:cNvPr>
          <p:cNvSpPr txBox="1"/>
          <p:nvPr/>
        </p:nvSpPr>
        <p:spPr>
          <a:xfrm>
            <a:off x="5491713" y="2030119"/>
            <a:ext cx="3062794" cy="1252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71437" tIns="71437" rIns="71437" bIns="71437">
            <a:spAutoFit/>
          </a:bodyPr>
          <a:lstStyle/>
          <a:p>
            <a:pPr marL="370416" indent="-370416" defTabSz="821531">
              <a:lnSpc>
                <a:spcPct val="120000"/>
              </a:lnSpc>
              <a:buSzPct val="150000"/>
              <a:buFontTx/>
              <a:buChar char="•"/>
              <a:defRPr sz="2400">
                <a:solidFill>
                  <a:srgbClr val="34304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zh-CN" altLang="en-US" sz="1000" dirty="0"/>
              <a:t>支持云平台与网络设备配置联动</a:t>
            </a:r>
            <a:endParaRPr lang="en-US" altLang="zh-CN" sz="1000" dirty="0"/>
          </a:p>
          <a:p>
            <a:pPr marL="370416" indent="-370416" defTabSz="821531">
              <a:lnSpc>
                <a:spcPct val="120000"/>
              </a:lnSpc>
              <a:buSzPct val="150000"/>
              <a:buFontTx/>
              <a:buChar char="•"/>
              <a:defRPr sz="2400">
                <a:solidFill>
                  <a:srgbClr val="34304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zh-CN" altLang="zh-CN" sz="1000" dirty="0"/>
              <a:t>支持</a:t>
            </a:r>
            <a:r>
              <a:rPr lang="x-none" altLang="zh-CN" sz="1000" dirty="0"/>
              <a:t>Neutron</a:t>
            </a:r>
            <a:r>
              <a:rPr lang="zh-CN" altLang="zh-CN" sz="1000" dirty="0"/>
              <a:t>层次化端口绑定</a:t>
            </a:r>
            <a:endParaRPr lang="en-US" altLang="zh-CN" sz="1000" dirty="0"/>
          </a:p>
          <a:p>
            <a:pPr marL="370416" indent="-370416" defTabSz="821531">
              <a:lnSpc>
                <a:spcPct val="120000"/>
              </a:lnSpc>
              <a:buSzPct val="150000"/>
              <a:buFontTx/>
              <a:buChar char="•"/>
              <a:defRPr sz="2400">
                <a:solidFill>
                  <a:srgbClr val="34304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zh-CN" altLang="en-US" sz="1000" dirty="0"/>
              <a:t>支持云平台多种模型对接</a:t>
            </a:r>
            <a:endParaRPr lang="en-US" altLang="zh-CN" sz="1000" dirty="0"/>
          </a:p>
          <a:p>
            <a:pPr marL="370416" indent="-370416" defTabSz="821531">
              <a:lnSpc>
                <a:spcPct val="120000"/>
              </a:lnSpc>
              <a:buSzPct val="150000"/>
              <a:buFontTx/>
              <a:buChar char="•"/>
              <a:defRPr sz="2400">
                <a:solidFill>
                  <a:srgbClr val="34304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zh-CN" altLang="en-US" sz="1000" dirty="0"/>
              <a:t>引流安全资源池</a:t>
            </a:r>
            <a:endParaRPr lang="en-US" altLang="zh-CN" sz="1000" dirty="0"/>
          </a:p>
          <a:p>
            <a:pPr marL="370416" indent="-370416" defTabSz="821531">
              <a:lnSpc>
                <a:spcPct val="120000"/>
              </a:lnSpc>
              <a:buSzPct val="150000"/>
              <a:buFontTx/>
              <a:buChar char="•"/>
              <a:defRPr sz="2400">
                <a:solidFill>
                  <a:srgbClr val="34304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zh-CN" altLang="en-US" sz="1000" dirty="0"/>
              <a:t>资源以及协议监控</a:t>
            </a:r>
            <a:endParaRPr lang="en-US" altLang="zh-CN" sz="1000" dirty="0"/>
          </a:p>
          <a:p>
            <a:pPr marL="370416" indent="-370416" defTabSz="821531">
              <a:lnSpc>
                <a:spcPct val="120000"/>
              </a:lnSpc>
              <a:buSzPct val="150000"/>
              <a:buFontTx/>
              <a:buChar char="•"/>
              <a:defRPr sz="2400">
                <a:solidFill>
                  <a:srgbClr val="34304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zh-CN" altLang="en-US" sz="1000" dirty="0"/>
              <a:t>租户网络诊断</a:t>
            </a:r>
            <a:endParaRPr lang="en-US" altLang="zh-CN" sz="1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424" y="2255172"/>
            <a:ext cx="3518056" cy="2137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73633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云平台资源视图</a:t>
            </a:r>
          </a:p>
        </p:txBody>
      </p:sp>
      <p:grpSp>
        <p:nvGrpSpPr>
          <p:cNvPr id="154" name="组合 153"/>
          <p:cNvGrpSpPr/>
          <p:nvPr/>
        </p:nvGrpSpPr>
        <p:grpSpPr>
          <a:xfrm>
            <a:off x="1941327" y="835103"/>
            <a:ext cx="5116618" cy="4463214"/>
            <a:chOff x="1941327" y="835103"/>
            <a:chExt cx="5116618" cy="4463214"/>
          </a:xfrm>
        </p:grpSpPr>
        <p:sp>
          <p:nvSpPr>
            <p:cNvPr id="56" name="矩形 55"/>
            <p:cNvSpPr/>
            <p:nvPr/>
          </p:nvSpPr>
          <p:spPr>
            <a:xfrm>
              <a:off x="2079560" y="1094177"/>
              <a:ext cx="4684271" cy="2286422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63000"/>
              </a:schemeClr>
            </a:solidFill>
            <a:ln>
              <a:noFill/>
            </a:ln>
            <a:effectLst>
              <a:glow rad="139700">
                <a:schemeClr val="bg1">
                  <a:lumMod val="50000"/>
                  <a:alpha val="40000"/>
                </a:schemeClr>
              </a:glow>
            </a:effectLst>
            <a:scene3d>
              <a:camera prst="orthographicFront">
                <a:rot lat="17516622" lon="1585725" rev="20089244"/>
              </a:camera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" name="矩形 2"/>
            <p:cNvSpPr/>
            <p:nvPr/>
          </p:nvSpPr>
          <p:spPr>
            <a:xfrm>
              <a:off x="2054279" y="3198584"/>
              <a:ext cx="4684271" cy="2099733"/>
            </a:xfrm>
            <a:prstGeom prst="rect">
              <a:avLst/>
            </a:prstGeom>
            <a:solidFill>
              <a:srgbClr val="0070C0">
                <a:alpha val="79000"/>
              </a:srgbClr>
            </a:solidFill>
            <a:ln>
              <a:noFill/>
            </a:ln>
            <a:effectLst>
              <a:glow rad="139700">
                <a:schemeClr val="bg1">
                  <a:lumMod val="50000"/>
                  <a:alpha val="40000"/>
                </a:schemeClr>
              </a:glow>
            </a:effectLst>
            <a:scene3d>
              <a:camera prst="orthographicFront">
                <a:rot lat="17516622" lon="1585725" rev="20089244"/>
              </a:camera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3067642" y="3719136"/>
              <a:ext cx="1193800" cy="9220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 rad="63500">
                <a:schemeClr val="bg1">
                  <a:lumMod val="50000"/>
                  <a:alpha val="40000"/>
                </a:schemeClr>
              </a:glow>
            </a:effectLst>
            <a:scene3d>
              <a:camera prst="orthographicFront">
                <a:rot lat="17688838" lon="2284596" rev="19474975"/>
              </a:camera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r>
                <a:rPr lang="en-US" altLang="zh-CN" sz="1050" b="1" dirty="0">
                  <a:solidFill>
                    <a:schemeClr val="tx1"/>
                  </a:solidFill>
                </a:rPr>
                <a:t>Data Center 2</a:t>
              </a:r>
              <a:endParaRPr lang="zh-CN" altLang="en-US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5252043" y="3719136"/>
              <a:ext cx="1193800" cy="9220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 rad="63500">
                <a:schemeClr val="bg1">
                  <a:lumMod val="50000"/>
                  <a:alpha val="40000"/>
                </a:schemeClr>
              </a:glow>
            </a:effectLst>
            <a:scene3d>
              <a:camera prst="orthographicFront">
                <a:rot lat="17688838" lon="2284596" rev="19474975"/>
              </a:camera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r>
                <a:rPr lang="en-US" altLang="zh-CN" sz="1050" b="1" dirty="0">
                  <a:solidFill>
                    <a:schemeClr val="tx1"/>
                  </a:solidFill>
                </a:rPr>
                <a:t>Data Center 3</a:t>
              </a:r>
              <a:endParaRPr lang="zh-CN" altLang="en-US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4199321" y="3593403"/>
              <a:ext cx="1193800" cy="92201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 rad="63500">
                <a:schemeClr val="bg1">
                  <a:lumMod val="50000"/>
                  <a:alpha val="40000"/>
                </a:schemeClr>
              </a:glow>
            </a:effectLst>
            <a:scene3d>
              <a:camera prst="orthographicFront">
                <a:rot lat="17688838" lon="2284596" rev="19474975"/>
              </a:camera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r>
                <a:rPr lang="en-US" altLang="zh-CN" sz="1050" b="1" dirty="0">
                  <a:solidFill>
                    <a:schemeClr val="tx1"/>
                  </a:solidFill>
                </a:rPr>
                <a:t>Data Center 1</a:t>
              </a:r>
              <a:endParaRPr lang="zh-CN" altLang="en-US" sz="105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113535" y="3926142"/>
              <a:ext cx="95410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00" b="1" dirty="0"/>
                <a:t>物理数据中心</a:t>
              </a:r>
            </a:p>
          </p:txBody>
        </p:sp>
        <p:sp>
          <p:nvSpPr>
            <p:cNvPr id="10" name="矩形 9"/>
            <p:cNvSpPr/>
            <p:nvPr/>
          </p:nvSpPr>
          <p:spPr>
            <a:xfrm>
              <a:off x="2088903" y="2097335"/>
              <a:ext cx="4684271" cy="209973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 rad="139700">
                <a:schemeClr val="bg1">
                  <a:lumMod val="50000"/>
                  <a:alpha val="40000"/>
                </a:schemeClr>
              </a:glow>
            </a:effectLst>
            <a:scene3d>
              <a:camera prst="orthographicFront">
                <a:rot lat="17516622" lon="1585725" rev="20089244"/>
              </a:camera>
              <a:lightRig rig="threePt" dir="t"/>
            </a:scene3d>
            <a:sp3d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flatTx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2" name="椭圆 11"/>
            <p:cNvSpPr/>
            <p:nvPr/>
          </p:nvSpPr>
          <p:spPr>
            <a:xfrm>
              <a:off x="4360349" y="2952466"/>
              <a:ext cx="835153" cy="330200"/>
            </a:xfrm>
            <a:prstGeom prst="ellipse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12"/>
            <p:cNvSpPr/>
            <p:nvPr/>
          </p:nvSpPr>
          <p:spPr>
            <a:xfrm>
              <a:off x="5530274" y="2973631"/>
              <a:ext cx="835153" cy="330200"/>
            </a:xfrm>
            <a:prstGeom prst="ellipse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椭圆 10"/>
            <p:cNvSpPr/>
            <p:nvPr/>
          </p:nvSpPr>
          <p:spPr>
            <a:xfrm>
              <a:off x="3166549" y="2977867"/>
              <a:ext cx="835153" cy="330200"/>
            </a:xfrm>
            <a:prstGeom prst="ellipse">
              <a:avLst/>
            </a:pr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4" name="Picture 12" descr="G:\设计工作\8-9月\2017.8.8 公司图标\图标\自主可控产品图标\三层万兆交换机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414920" y="2973631"/>
              <a:ext cx="286538" cy="212250"/>
            </a:xfrm>
            <a:prstGeom prst="rect">
              <a:avLst/>
            </a:prstGeom>
            <a:noFill/>
          </p:spPr>
        </p:pic>
        <p:pic>
          <p:nvPicPr>
            <p:cNvPr id="45" name="Picture 12" descr="G:\设计工作\8-9月\2017.8.8 公司图标\图标\自主可控产品图标\三层万兆交换机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624055" y="3183285"/>
              <a:ext cx="286538" cy="212250"/>
            </a:xfrm>
            <a:prstGeom prst="rect">
              <a:avLst/>
            </a:prstGeom>
            <a:noFill/>
          </p:spPr>
        </p:pic>
        <p:pic>
          <p:nvPicPr>
            <p:cNvPr id="46" name="Picture 12" descr="G:\设计工作\8-9月\2017.8.8 公司图标\图标\自主可控产品图标\三层万兆交换机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062977" y="3193594"/>
              <a:ext cx="286538" cy="212250"/>
            </a:xfrm>
            <a:prstGeom prst="rect">
              <a:avLst/>
            </a:prstGeom>
            <a:noFill/>
          </p:spPr>
        </p:pic>
        <p:pic>
          <p:nvPicPr>
            <p:cNvPr id="47" name="Picture 12" descr="G:\设计工作\8-9月\2017.8.8 公司图标\图标\自主可控产品图标\三层万兆交换机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247251" y="2968838"/>
              <a:ext cx="286538" cy="212250"/>
            </a:xfrm>
            <a:prstGeom prst="rect">
              <a:avLst/>
            </a:prstGeom>
            <a:noFill/>
          </p:spPr>
        </p:pic>
        <p:grpSp>
          <p:nvGrpSpPr>
            <p:cNvPr id="14" name="组合 13"/>
            <p:cNvGrpSpPr/>
            <p:nvPr/>
          </p:nvGrpSpPr>
          <p:grpSpPr>
            <a:xfrm>
              <a:off x="3092426" y="2945792"/>
              <a:ext cx="195480" cy="310984"/>
              <a:chOff x="1691072" y="1277585"/>
              <a:chExt cx="481685" cy="766300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FE0A17A7-DFC1-3D4E-9D58-CBB76D6B7140}"/>
                  </a:ext>
                </a:extLst>
              </p:cNvPr>
              <p:cNvSpPr/>
              <p:nvPr/>
            </p:nvSpPr>
            <p:spPr>
              <a:xfrm>
                <a:off x="1691072" y="1277585"/>
                <a:ext cx="481685" cy="766300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zh-CN" sz="2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endParaRPr kumimoji="1" lang="en-US" altLang="zh-CN" sz="2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endParaRPr kumimoji="1" lang="en-US" altLang="zh-CN" sz="2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endParaRPr kumimoji="1" lang="en-US" altLang="zh-CN" sz="2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endParaRPr kumimoji="1" lang="en-US" altLang="zh-CN" sz="2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endParaRPr kumimoji="1" lang="en-US" altLang="zh-CN" sz="2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endParaRPr kumimoji="1" lang="en-US" altLang="zh-CN" sz="2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endParaRPr kumimoji="1" lang="en-US" altLang="zh-CN" sz="2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cxnSp>
            <p:nvCxnSpPr>
              <p:cNvPr id="16" name="直线连接符 62">
                <a:extLst>
                  <a:ext uri="{FF2B5EF4-FFF2-40B4-BE49-F238E27FC236}">
                    <a16:creationId xmlns:a16="http://schemas.microsoft.com/office/drawing/2014/main" id="{D9B5005F-8670-A24D-B0A4-0DECC6C2418A}"/>
                  </a:ext>
                </a:extLst>
              </p:cNvPr>
              <p:cNvCxnSpPr/>
              <p:nvPr/>
            </p:nvCxnSpPr>
            <p:spPr>
              <a:xfrm>
                <a:off x="1749266" y="1498321"/>
                <a:ext cx="365634" cy="0"/>
              </a:xfrm>
              <a:prstGeom prst="line">
                <a:avLst/>
              </a:prstGeom>
              <a:ln w="444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线连接符 63">
                <a:extLst>
                  <a:ext uri="{FF2B5EF4-FFF2-40B4-BE49-F238E27FC236}">
                    <a16:creationId xmlns:a16="http://schemas.microsoft.com/office/drawing/2014/main" id="{7331CA6B-E20E-8847-9B3D-387197E91EA6}"/>
                  </a:ext>
                </a:extLst>
              </p:cNvPr>
              <p:cNvCxnSpPr/>
              <p:nvPr/>
            </p:nvCxnSpPr>
            <p:spPr>
              <a:xfrm>
                <a:off x="1749266" y="1636483"/>
                <a:ext cx="365634" cy="0"/>
              </a:xfrm>
              <a:prstGeom prst="line">
                <a:avLst/>
              </a:prstGeom>
              <a:ln w="444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线连接符 64">
                <a:extLst>
                  <a:ext uri="{FF2B5EF4-FFF2-40B4-BE49-F238E27FC236}">
                    <a16:creationId xmlns:a16="http://schemas.microsoft.com/office/drawing/2014/main" id="{CD5BCDDB-4961-2542-9042-8AF6689A938F}"/>
                  </a:ext>
                </a:extLst>
              </p:cNvPr>
              <p:cNvCxnSpPr/>
              <p:nvPr/>
            </p:nvCxnSpPr>
            <p:spPr>
              <a:xfrm>
                <a:off x="1749265" y="1765752"/>
                <a:ext cx="365634" cy="0"/>
              </a:xfrm>
              <a:prstGeom prst="line">
                <a:avLst/>
              </a:prstGeom>
              <a:ln w="444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椭圆 18"/>
              <p:cNvSpPr/>
              <p:nvPr/>
            </p:nvSpPr>
            <p:spPr>
              <a:xfrm>
                <a:off x="1898748" y="1374592"/>
                <a:ext cx="50804" cy="508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3354309" y="3143917"/>
              <a:ext cx="195480" cy="310984"/>
              <a:chOff x="1691072" y="1277585"/>
              <a:chExt cx="481685" cy="766300"/>
            </a:xfrm>
          </p:grpSpPr>
          <p:sp>
            <p:nvSpPr>
              <p:cNvPr id="21" name="矩形 20">
                <a:extLst>
                  <a:ext uri="{FF2B5EF4-FFF2-40B4-BE49-F238E27FC236}">
                    <a16:creationId xmlns:a16="http://schemas.microsoft.com/office/drawing/2014/main" id="{FE0A17A7-DFC1-3D4E-9D58-CBB76D6B7140}"/>
                  </a:ext>
                </a:extLst>
              </p:cNvPr>
              <p:cNvSpPr/>
              <p:nvPr/>
            </p:nvSpPr>
            <p:spPr>
              <a:xfrm>
                <a:off x="1691072" y="1277585"/>
                <a:ext cx="481685" cy="766300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zh-CN" sz="2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endParaRPr kumimoji="1" lang="en-US" altLang="zh-CN" sz="2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endParaRPr kumimoji="1" lang="en-US" altLang="zh-CN" sz="2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endParaRPr kumimoji="1" lang="en-US" altLang="zh-CN" sz="2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endParaRPr kumimoji="1" lang="en-US" altLang="zh-CN" sz="2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endParaRPr kumimoji="1" lang="en-US" altLang="zh-CN" sz="2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endParaRPr kumimoji="1" lang="en-US" altLang="zh-CN" sz="2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endParaRPr kumimoji="1" lang="en-US" altLang="zh-CN" sz="2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cxnSp>
            <p:nvCxnSpPr>
              <p:cNvPr id="22" name="直线连接符 62">
                <a:extLst>
                  <a:ext uri="{FF2B5EF4-FFF2-40B4-BE49-F238E27FC236}">
                    <a16:creationId xmlns:a16="http://schemas.microsoft.com/office/drawing/2014/main" id="{D9B5005F-8670-A24D-B0A4-0DECC6C2418A}"/>
                  </a:ext>
                </a:extLst>
              </p:cNvPr>
              <p:cNvCxnSpPr/>
              <p:nvPr/>
            </p:nvCxnSpPr>
            <p:spPr>
              <a:xfrm>
                <a:off x="1749266" y="1498321"/>
                <a:ext cx="365634" cy="0"/>
              </a:xfrm>
              <a:prstGeom prst="line">
                <a:avLst/>
              </a:prstGeom>
              <a:ln w="444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线连接符 63">
                <a:extLst>
                  <a:ext uri="{FF2B5EF4-FFF2-40B4-BE49-F238E27FC236}">
                    <a16:creationId xmlns:a16="http://schemas.microsoft.com/office/drawing/2014/main" id="{7331CA6B-E20E-8847-9B3D-387197E91EA6}"/>
                  </a:ext>
                </a:extLst>
              </p:cNvPr>
              <p:cNvCxnSpPr/>
              <p:nvPr/>
            </p:nvCxnSpPr>
            <p:spPr>
              <a:xfrm>
                <a:off x="1749266" y="1636483"/>
                <a:ext cx="365634" cy="0"/>
              </a:xfrm>
              <a:prstGeom prst="line">
                <a:avLst/>
              </a:prstGeom>
              <a:ln w="444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线连接符 64">
                <a:extLst>
                  <a:ext uri="{FF2B5EF4-FFF2-40B4-BE49-F238E27FC236}">
                    <a16:creationId xmlns:a16="http://schemas.microsoft.com/office/drawing/2014/main" id="{CD5BCDDB-4961-2542-9042-8AF6689A938F}"/>
                  </a:ext>
                </a:extLst>
              </p:cNvPr>
              <p:cNvCxnSpPr/>
              <p:nvPr/>
            </p:nvCxnSpPr>
            <p:spPr>
              <a:xfrm>
                <a:off x="1749265" y="1765752"/>
                <a:ext cx="365634" cy="0"/>
              </a:xfrm>
              <a:prstGeom prst="line">
                <a:avLst/>
              </a:prstGeom>
              <a:ln w="444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椭圆 24"/>
              <p:cNvSpPr/>
              <p:nvPr/>
            </p:nvSpPr>
            <p:spPr>
              <a:xfrm>
                <a:off x="1898748" y="1374592"/>
                <a:ext cx="50804" cy="508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3653206" y="3145246"/>
              <a:ext cx="195480" cy="310984"/>
              <a:chOff x="1691072" y="1277585"/>
              <a:chExt cx="481685" cy="766300"/>
            </a:xfrm>
          </p:grpSpPr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FE0A17A7-DFC1-3D4E-9D58-CBB76D6B7140}"/>
                  </a:ext>
                </a:extLst>
              </p:cNvPr>
              <p:cNvSpPr/>
              <p:nvPr/>
            </p:nvSpPr>
            <p:spPr>
              <a:xfrm>
                <a:off x="1691072" y="1277585"/>
                <a:ext cx="481685" cy="766300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zh-CN" sz="2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endParaRPr kumimoji="1" lang="en-US" altLang="zh-CN" sz="2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endParaRPr kumimoji="1" lang="en-US" altLang="zh-CN" sz="2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endParaRPr kumimoji="1" lang="en-US" altLang="zh-CN" sz="2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endParaRPr kumimoji="1" lang="en-US" altLang="zh-CN" sz="2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endParaRPr kumimoji="1" lang="en-US" altLang="zh-CN" sz="2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endParaRPr kumimoji="1" lang="en-US" altLang="zh-CN" sz="2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endParaRPr kumimoji="1" lang="en-US" altLang="zh-CN" sz="2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cxnSp>
            <p:nvCxnSpPr>
              <p:cNvPr id="28" name="直线连接符 62">
                <a:extLst>
                  <a:ext uri="{FF2B5EF4-FFF2-40B4-BE49-F238E27FC236}">
                    <a16:creationId xmlns:a16="http://schemas.microsoft.com/office/drawing/2014/main" id="{D9B5005F-8670-A24D-B0A4-0DECC6C2418A}"/>
                  </a:ext>
                </a:extLst>
              </p:cNvPr>
              <p:cNvCxnSpPr/>
              <p:nvPr/>
            </p:nvCxnSpPr>
            <p:spPr>
              <a:xfrm>
                <a:off x="1749266" y="1498321"/>
                <a:ext cx="365634" cy="0"/>
              </a:xfrm>
              <a:prstGeom prst="line">
                <a:avLst/>
              </a:prstGeom>
              <a:ln w="444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线连接符 63">
                <a:extLst>
                  <a:ext uri="{FF2B5EF4-FFF2-40B4-BE49-F238E27FC236}">
                    <a16:creationId xmlns:a16="http://schemas.microsoft.com/office/drawing/2014/main" id="{7331CA6B-E20E-8847-9B3D-387197E91EA6}"/>
                  </a:ext>
                </a:extLst>
              </p:cNvPr>
              <p:cNvCxnSpPr/>
              <p:nvPr/>
            </p:nvCxnSpPr>
            <p:spPr>
              <a:xfrm>
                <a:off x="1749266" y="1636483"/>
                <a:ext cx="365634" cy="0"/>
              </a:xfrm>
              <a:prstGeom prst="line">
                <a:avLst/>
              </a:prstGeom>
              <a:ln w="444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线连接符 64">
                <a:extLst>
                  <a:ext uri="{FF2B5EF4-FFF2-40B4-BE49-F238E27FC236}">
                    <a16:creationId xmlns:a16="http://schemas.microsoft.com/office/drawing/2014/main" id="{CD5BCDDB-4961-2542-9042-8AF6689A938F}"/>
                  </a:ext>
                </a:extLst>
              </p:cNvPr>
              <p:cNvCxnSpPr/>
              <p:nvPr/>
            </p:nvCxnSpPr>
            <p:spPr>
              <a:xfrm>
                <a:off x="1749265" y="1765752"/>
                <a:ext cx="365634" cy="0"/>
              </a:xfrm>
              <a:prstGeom prst="line">
                <a:avLst/>
              </a:prstGeom>
              <a:ln w="444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椭圆 30"/>
              <p:cNvSpPr/>
              <p:nvPr/>
            </p:nvSpPr>
            <p:spPr>
              <a:xfrm>
                <a:off x="1898748" y="1374592"/>
                <a:ext cx="50804" cy="508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3875871" y="2908852"/>
              <a:ext cx="195480" cy="310984"/>
              <a:chOff x="1691072" y="1277585"/>
              <a:chExt cx="481685" cy="766300"/>
            </a:xfrm>
          </p:grpSpPr>
          <p:sp>
            <p:nvSpPr>
              <p:cNvPr id="33" name="矩形 32">
                <a:extLst>
                  <a:ext uri="{FF2B5EF4-FFF2-40B4-BE49-F238E27FC236}">
                    <a16:creationId xmlns:a16="http://schemas.microsoft.com/office/drawing/2014/main" id="{FE0A17A7-DFC1-3D4E-9D58-CBB76D6B7140}"/>
                  </a:ext>
                </a:extLst>
              </p:cNvPr>
              <p:cNvSpPr/>
              <p:nvPr/>
            </p:nvSpPr>
            <p:spPr>
              <a:xfrm>
                <a:off x="1691072" y="1277585"/>
                <a:ext cx="481685" cy="766300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zh-CN" sz="2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endParaRPr kumimoji="1" lang="en-US" altLang="zh-CN" sz="2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endParaRPr kumimoji="1" lang="en-US" altLang="zh-CN" sz="2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endParaRPr kumimoji="1" lang="en-US" altLang="zh-CN" sz="2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endParaRPr kumimoji="1" lang="en-US" altLang="zh-CN" sz="2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endParaRPr kumimoji="1" lang="en-US" altLang="zh-CN" sz="2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endParaRPr kumimoji="1" lang="en-US" altLang="zh-CN" sz="2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endParaRPr kumimoji="1" lang="en-US" altLang="zh-CN" sz="2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cxnSp>
            <p:nvCxnSpPr>
              <p:cNvPr id="34" name="直线连接符 62">
                <a:extLst>
                  <a:ext uri="{FF2B5EF4-FFF2-40B4-BE49-F238E27FC236}">
                    <a16:creationId xmlns:a16="http://schemas.microsoft.com/office/drawing/2014/main" id="{D9B5005F-8670-A24D-B0A4-0DECC6C2418A}"/>
                  </a:ext>
                </a:extLst>
              </p:cNvPr>
              <p:cNvCxnSpPr/>
              <p:nvPr/>
            </p:nvCxnSpPr>
            <p:spPr>
              <a:xfrm>
                <a:off x="1749266" y="1498321"/>
                <a:ext cx="365634" cy="0"/>
              </a:xfrm>
              <a:prstGeom prst="line">
                <a:avLst/>
              </a:prstGeom>
              <a:ln w="444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线连接符 63">
                <a:extLst>
                  <a:ext uri="{FF2B5EF4-FFF2-40B4-BE49-F238E27FC236}">
                    <a16:creationId xmlns:a16="http://schemas.microsoft.com/office/drawing/2014/main" id="{7331CA6B-E20E-8847-9B3D-387197E91EA6}"/>
                  </a:ext>
                </a:extLst>
              </p:cNvPr>
              <p:cNvCxnSpPr/>
              <p:nvPr/>
            </p:nvCxnSpPr>
            <p:spPr>
              <a:xfrm>
                <a:off x="1749266" y="1636483"/>
                <a:ext cx="365634" cy="0"/>
              </a:xfrm>
              <a:prstGeom prst="line">
                <a:avLst/>
              </a:prstGeom>
              <a:ln w="444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线连接符 64">
                <a:extLst>
                  <a:ext uri="{FF2B5EF4-FFF2-40B4-BE49-F238E27FC236}">
                    <a16:creationId xmlns:a16="http://schemas.microsoft.com/office/drawing/2014/main" id="{CD5BCDDB-4961-2542-9042-8AF6689A938F}"/>
                  </a:ext>
                </a:extLst>
              </p:cNvPr>
              <p:cNvCxnSpPr/>
              <p:nvPr/>
            </p:nvCxnSpPr>
            <p:spPr>
              <a:xfrm>
                <a:off x="1749265" y="1765752"/>
                <a:ext cx="365634" cy="0"/>
              </a:xfrm>
              <a:prstGeom prst="line">
                <a:avLst/>
              </a:prstGeom>
              <a:ln w="444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椭圆 36"/>
              <p:cNvSpPr/>
              <p:nvPr/>
            </p:nvSpPr>
            <p:spPr>
              <a:xfrm>
                <a:off x="1898748" y="1374592"/>
                <a:ext cx="50804" cy="5080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48" name="Picture 3" descr="G:\设计工作\8-9月\2017.8.8 公司图标\图标\传输设备\友商存储器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77231" y="2971695"/>
              <a:ext cx="200524" cy="211590"/>
            </a:xfrm>
            <a:prstGeom prst="rect">
              <a:avLst/>
            </a:prstGeom>
            <a:noFill/>
          </p:spPr>
        </p:pic>
        <p:pic>
          <p:nvPicPr>
            <p:cNvPr id="49" name="Picture 3" descr="G:\设计工作\8-9月\2017.8.8 公司图标\图标\传输设备\友商存储器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01202" y="3123509"/>
              <a:ext cx="200524" cy="211590"/>
            </a:xfrm>
            <a:prstGeom prst="rect">
              <a:avLst/>
            </a:prstGeom>
            <a:noFill/>
          </p:spPr>
        </p:pic>
        <p:pic>
          <p:nvPicPr>
            <p:cNvPr id="50" name="Picture 3" descr="G:\设计工作\8-9月\2017.8.8 公司图标\图标\传输设备\友商存储器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54847" y="3170119"/>
              <a:ext cx="200524" cy="211590"/>
            </a:xfrm>
            <a:prstGeom prst="rect">
              <a:avLst/>
            </a:prstGeom>
            <a:noFill/>
          </p:spPr>
        </p:pic>
        <p:pic>
          <p:nvPicPr>
            <p:cNvPr id="51" name="Picture 3" descr="G:\设计工作\8-9月\2017.8.8 公司图标\图标\传输设备\友商存储器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53142" y="2958529"/>
              <a:ext cx="200524" cy="211590"/>
            </a:xfrm>
            <a:prstGeom prst="rect">
              <a:avLst/>
            </a:prstGeom>
            <a:noFill/>
          </p:spPr>
        </p:pic>
        <p:sp>
          <p:nvSpPr>
            <p:cNvPr id="52" name="TextBox 51"/>
            <p:cNvSpPr txBox="1"/>
            <p:nvPr/>
          </p:nvSpPr>
          <p:spPr>
            <a:xfrm>
              <a:off x="3177328" y="2767600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900" b="1" dirty="0"/>
                <a:t>计算资源池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397051" y="2742799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900" b="1" dirty="0"/>
                <a:t>存储资源池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580808" y="2754328"/>
              <a:ext cx="76174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900" b="1" dirty="0"/>
                <a:t>网络资源池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148021" y="2977860"/>
              <a:ext cx="82586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00" b="1" dirty="0"/>
                <a:t>统一资源池</a:t>
              </a:r>
            </a:p>
          </p:txBody>
        </p:sp>
        <p:grpSp>
          <p:nvGrpSpPr>
            <p:cNvPr id="113" name="组合 112"/>
            <p:cNvGrpSpPr/>
            <p:nvPr/>
          </p:nvGrpSpPr>
          <p:grpSpPr>
            <a:xfrm>
              <a:off x="5335957" y="1795965"/>
              <a:ext cx="1251447" cy="781020"/>
              <a:chOff x="5444146" y="1742219"/>
              <a:chExt cx="1251447" cy="781020"/>
            </a:xfrm>
          </p:grpSpPr>
          <p:sp>
            <p:nvSpPr>
              <p:cNvPr id="111" name="矩形 110"/>
              <p:cNvSpPr/>
              <p:nvPr/>
            </p:nvSpPr>
            <p:spPr>
              <a:xfrm>
                <a:off x="5444146" y="1742219"/>
                <a:ext cx="1251447" cy="781020"/>
              </a:xfrm>
              <a:prstGeom prst="rect">
                <a:avLst/>
              </a:prstGeom>
              <a:solidFill>
                <a:schemeClr val="bg1">
                  <a:lumMod val="95000"/>
                  <a:alpha val="53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bg1">
                    <a:lumMod val="75000"/>
                    <a:alpha val="40000"/>
                  </a:schemeClr>
                </a:outerShdw>
              </a:effectLst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pic>
            <p:nvPicPr>
              <p:cNvPr id="100" name="Picture 6" descr="G:\设计工作\8-9月\2017.8.8 公司图标\图标\网络云通用图标\云4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623935" y="1950437"/>
                <a:ext cx="541044" cy="448782"/>
              </a:xfrm>
              <a:prstGeom prst="rect">
                <a:avLst/>
              </a:prstGeom>
              <a:noFill/>
            </p:spPr>
          </p:pic>
          <p:pic>
            <p:nvPicPr>
              <p:cNvPr id="99" name="Picture 12" descr="G:\设计工作\8-9月\2017.8.8 公司图标\图标\自主可控产品图标\三层万兆交换机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751188" y="2061796"/>
                <a:ext cx="286538" cy="212250"/>
              </a:xfrm>
              <a:prstGeom prst="rect">
                <a:avLst/>
              </a:prstGeom>
              <a:noFill/>
            </p:spPr>
          </p:pic>
          <p:pic>
            <p:nvPicPr>
              <p:cNvPr id="108" name="Picture 3" descr="G:\设计工作\8-9月\2017.8.8 公司图标\图标\服务器\通用服务器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943746" y="1821564"/>
                <a:ext cx="162556" cy="226427"/>
              </a:xfrm>
              <a:prstGeom prst="rect">
                <a:avLst/>
              </a:prstGeom>
              <a:noFill/>
            </p:spPr>
          </p:pic>
          <p:pic>
            <p:nvPicPr>
              <p:cNvPr id="109" name="Picture 3" descr="G:\设计工作\8-9月\2017.8.8 公司图标\图标\服务器\通用服务器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069870" y="2057656"/>
                <a:ext cx="162556" cy="226427"/>
              </a:xfrm>
              <a:prstGeom prst="rect">
                <a:avLst/>
              </a:prstGeom>
              <a:noFill/>
            </p:spPr>
          </p:pic>
          <p:pic>
            <p:nvPicPr>
              <p:cNvPr id="110" name="Picture 3" descr="G:\设计工作\8-9月\2017.8.8 公司图标\图标\服务器\通用服务器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574410" y="2019516"/>
                <a:ext cx="162556" cy="226427"/>
              </a:xfrm>
              <a:prstGeom prst="rect">
                <a:avLst/>
              </a:prstGeom>
              <a:noFill/>
            </p:spPr>
          </p:pic>
          <p:sp>
            <p:nvSpPr>
              <p:cNvPr id="112" name="TextBox 111"/>
              <p:cNvSpPr txBox="1"/>
              <p:nvPr/>
            </p:nvSpPr>
            <p:spPr>
              <a:xfrm>
                <a:off x="6177915" y="1862922"/>
                <a:ext cx="502061" cy="1980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VPC</a:t>
                </a:r>
                <a:r>
                  <a:rPr lang="zh-CN" altLang="en-US" dirty="0"/>
                  <a:t>网络</a:t>
                </a:r>
              </a:p>
            </p:txBody>
          </p:sp>
        </p:grpSp>
        <p:grpSp>
          <p:nvGrpSpPr>
            <p:cNvPr id="115" name="组合 114"/>
            <p:cNvGrpSpPr/>
            <p:nvPr/>
          </p:nvGrpSpPr>
          <p:grpSpPr>
            <a:xfrm>
              <a:off x="4032899" y="1805303"/>
              <a:ext cx="1251447" cy="781020"/>
              <a:chOff x="5444146" y="1742219"/>
              <a:chExt cx="1251447" cy="781020"/>
            </a:xfrm>
          </p:grpSpPr>
          <p:sp>
            <p:nvSpPr>
              <p:cNvPr id="116" name="矩形 115"/>
              <p:cNvSpPr/>
              <p:nvPr/>
            </p:nvSpPr>
            <p:spPr>
              <a:xfrm>
                <a:off x="5444146" y="1742219"/>
                <a:ext cx="1251447" cy="781020"/>
              </a:xfrm>
              <a:prstGeom prst="rect">
                <a:avLst/>
              </a:prstGeom>
              <a:solidFill>
                <a:schemeClr val="bg1">
                  <a:lumMod val="95000"/>
                  <a:alpha val="53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bg1">
                    <a:lumMod val="75000"/>
                    <a:alpha val="40000"/>
                  </a:schemeClr>
                </a:outerShdw>
              </a:effectLst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pic>
            <p:nvPicPr>
              <p:cNvPr id="117" name="Picture 6" descr="G:\设计工作\8-9月\2017.8.8 公司图标\图标\网络云通用图标\云4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623935" y="1950437"/>
                <a:ext cx="541044" cy="448782"/>
              </a:xfrm>
              <a:prstGeom prst="rect">
                <a:avLst/>
              </a:prstGeom>
              <a:noFill/>
            </p:spPr>
          </p:pic>
          <p:pic>
            <p:nvPicPr>
              <p:cNvPr id="118" name="Picture 12" descr="G:\设计工作\8-9月\2017.8.8 公司图标\图标\自主可控产品图标\三层万兆交换机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751188" y="2061796"/>
                <a:ext cx="286538" cy="212250"/>
              </a:xfrm>
              <a:prstGeom prst="rect">
                <a:avLst/>
              </a:prstGeom>
              <a:noFill/>
            </p:spPr>
          </p:pic>
          <p:pic>
            <p:nvPicPr>
              <p:cNvPr id="119" name="Picture 3" descr="G:\设计工作\8-9月\2017.8.8 公司图标\图标\服务器\通用服务器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943746" y="1821564"/>
                <a:ext cx="162556" cy="226427"/>
              </a:xfrm>
              <a:prstGeom prst="rect">
                <a:avLst/>
              </a:prstGeom>
              <a:noFill/>
            </p:spPr>
          </p:pic>
          <p:pic>
            <p:nvPicPr>
              <p:cNvPr id="120" name="Picture 3" descr="G:\设计工作\8-9月\2017.8.8 公司图标\图标\服务器\通用服务器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069870" y="2057656"/>
                <a:ext cx="162556" cy="226427"/>
              </a:xfrm>
              <a:prstGeom prst="rect">
                <a:avLst/>
              </a:prstGeom>
              <a:noFill/>
            </p:spPr>
          </p:pic>
          <p:pic>
            <p:nvPicPr>
              <p:cNvPr id="121" name="Picture 3" descr="G:\设计工作\8-9月\2017.8.8 公司图标\图标\服务器\通用服务器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574410" y="2019516"/>
                <a:ext cx="162556" cy="226427"/>
              </a:xfrm>
              <a:prstGeom prst="rect">
                <a:avLst/>
              </a:prstGeom>
              <a:noFill/>
            </p:spPr>
          </p:pic>
          <p:sp>
            <p:nvSpPr>
              <p:cNvPr id="122" name="TextBox 121"/>
              <p:cNvSpPr txBox="1"/>
              <p:nvPr/>
            </p:nvSpPr>
            <p:spPr>
              <a:xfrm>
                <a:off x="6177915" y="1862922"/>
                <a:ext cx="502061" cy="1980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VPC</a:t>
                </a:r>
                <a:r>
                  <a:rPr lang="zh-CN" altLang="en-US" dirty="0"/>
                  <a:t>网络</a:t>
                </a:r>
              </a:p>
            </p:txBody>
          </p:sp>
        </p:grpSp>
        <p:grpSp>
          <p:nvGrpSpPr>
            <p:cNvPr id="123" name="组合 122"/>
            <p:cNvGrpSpPr/>
            <p:nvPr/>
          </p:nvGrpSpPr>
          <p:grpSpPr>
            <a:xfrm>
              <a:off x="2729322" y="1778570"/>
              <a:ext cx="1251447" cy="781020"/>
              <a:chOff x="5444146" y="1742219"/>
              <a:chExt cx="1251447" cy="781020"/>
            </a:xfrm>
          </p:grpSpPr>
          <p:sp>
            <p:nvSpPr>
              <p:cNvPr id="124" name="矩形 123"/>
              <p:cNvSpPr/>
              <p:nvPr/>
            </p:nvSpPr>
            <p:spPr>
              <a:xfrm>
                <a:off x="5444146" y="1742219"/>
                <a:ext cx="1251447" cy="781020"/>
              </a:xfrm>
              <a:prstGeom prst="rect">
                <a:avLst/>
              </a:prstGeom>
              <a:solidFill>
                <a:schemeClr val="bg1">
                  <a:lumMod val="95000"/>
                  <a:alpha val="53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schemeClr val="bg1">
                    <a:lumMod val="75000"/>
                    <a:alpha val="40000"/>
                  </a:schemeClr>
                </a:outerShdw>
              </a:effectLst>
              <a:scene3d>
                <a:camera prst="isometricTopUp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pic>
            <p:nvPicPr>
              <p:cNvPr id="125" name="Picture 6" descr="G:\设计工作\8-9月\2017.8.8 公司图标\图标\网络云通用图标\云4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623935" y="1950437"/>
                <a:ext cx="541044" cy="448782"/>
              </a:xfrm>
              <a:prstGeom prst="rect">
                <a:avLst/>
              </a:prstGeom>
              <a:noFill/>
            </p:spPr>
          </p:pic>
          <p:pic>
            <p:nvPicPr>
              <p:cNvPr id="126" name="Picture 12" descr="G:\设计工作\8-9月\2017.8.8 公司图标\图标\自主可控产品图标\三层万兆交换机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751188" y="2061796"/>
                <a:ext cx="286538" cy="212250"/>
              </a:xfrm>
              <a:prstGeom prst="rect">
                <a:avLst/>
              </a:prstGeom>
              <a:noFill/>
            </p:spPr>
          </p:pic>
          <p:pic>
            <p:nvPicPr>
              <p:cNvPr id="127" name="Picture 3" descr="G:\设计工作\8-9月\2017.8.8 公司图标\图标\服务器\通用服务器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943746" y="1821564"/>
                <a:ext cx="162556" cy="226427"/>
              </a:xfrm>
              <a:prstGeom prst="rect">
                <a:avLst/>
              </a:prstGeom>
              <a:noFill/>
            </p:spPr>
          </p:pic>
          <p:pic>
            <p:nvPicPr>
              <p:cNvPr id="128" name="Picture 3" descr="G:\设计工作\8-9月\2017.8.8 公司图标\图标\服务器\通用服务器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069870" y="2057656"/>
                <a:ext cx="162556" cy="226427"/>
              </a:xfrm>
              <a:prstGeom prst="rect">
                <a:avLst/>
              </a:prstGeom>
              <a:noFill/>
            </p:spPr>
          </p:pic>
          <p:pic>
            <p:nvPicPr>
              <p:cNvPr id="129" name="Picture 3" descr="G:\设计工作\8-9月\2017.8.8 公司图标\图标\服务器\通用服务器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574410" y="2019516"/>
                <a:ext cx="162556" cy="226427"/>
              </a:xfrm>
              <a:prstGeom prst="rect">
                <a:avLst/>
              </a:prstGeom>
              <a:noFill/>
            </p:spPr>
          </p:pic>
          <p:sp>
            <p:nvSpPr>
              <p:cNvPr id="130" name="TextBox 129"/>
              <p:cNvSpPr txBox="1"/>
              <p:nvPr/>
            </p:nvSpPr>
            <p:spPr>
              <a:xfrm>
                <a:off x="6177915" y="1862922"/>
                <a:ext cx="502061" cy="1980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VPC</a:t>
                </a:r>
                <a:r>
                  <a:rPr lang="zh-CN" altLang="en-US" dirty="0"/>
                  <a:t>网络</a:t>
                </a:r>
              </a:p>
            </p:txBody>
          </p:sp>
        </p:grpSp>
        <p:sp>
          <p:nvSpPr>
            <p:cNvPr id="131" name="TextBox 130"/>
            <p:cNvSpPr txBox="1"/>
            <p:nvPr/>
          </p:nvSpPr>
          <p:spPr>
            <a:xfrm>
              <a:off x="2171470" y="1871946"/>
              <a:ext cx="65274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b="1" dirty="0"/>
                <a:t>VPC</a:t>
              </a:r>
              <a:r>
                <a:rPr lang="zh-CN" altLang="en-US" sz="1000" b="1" dirty="0"/>
                <a:t>网络</a:t>
              </a:r>
            </a:p>
          </p:txBody>
        </p:sp>
        <p:cxnSp>
          <p:nvCxnSpPr>
            <p:cNvPr id="133" name="直接连接符 132"/>
            <p:cNvCxnSpPr/>
            <p:nvPr/>
          </p:nvCxnSpPr>
          <p:spPr>
            <a:xfrm>
              <a:off x="1941327" y="2586323"/>
              <a:ext cx="21167" cy="86990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接连接符 133"/>
            <p:cNvCxnSpPr/>
            <p:nvPr/>
          </p:nvCxnSpPr>
          <p:spPr>
            <a:xfrm>
              <a:off x="6554955" y="2586323"/>
              <a:ext cx="0" cy="93722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直接连接符 135"/>
            <p:cNvCxnSpPr/>
            <p:nvPr/>
          </p:nvCxnSpPr>
          <p:spPr>
            <a:xfrm>
              <a:off x="6891505" y="1884648"/>
              <a:ext cx="0" cy="97356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8" name="TextBox 137"/>
            <p:cNvSpPr txBox="1"/>
            <p:nvPr/>
          </p:nvSpPr>
          <p:spPr>
            <a:xfrm>
              <a:off x="4917066" y="3593403"/>
              <a:ext cx="203132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800" b="1" dirty="0"/>
                <a:t>资源整合：将物理资源统一为逻辑资源池</a:t>
              </a:r>
            </a:p>
          </p:txBody>
        </p:sp>
        <p:sp>
          <p:nvSpPr>
            <p:cNvPr id="142" name="右箭头 141"/>
            <p:cNvSpPr/>
            <p:nvPr/>
          </p:nvSpPr>
          <p:spPr>
            <a:xfrm rot="16200000">
              <a:off x="4561454" y="3494598"/>
              <a:ext cx="318695" cy="376602"/>
            </a:xfrm>
            <a:prstGeom prst="right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5" name="矩形 144"/>
            <p:cNvSpPr/>
            <p:nvPr/>
          </p:nvSpPr>
          <p:spPr>
            <a:xfrm>
              <a:off x="2471341" y="1422969"/>
              <a:ext cx="987866" cy="270364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00" b="1" dirty="0">
                  <a:solidFill>
                    <a:schemeClr val="tx1"/>
                  </a:solidFill>
                </a:rPr>
                <a:t>计算服务</a:t>
              </a:r>
            </a:p>
          </p:txBody>
        </p:sp>
        <p:sp>
          <p:nvSpPr>
            <p:cNvPr id="146" name="矩形 145"/>
            <p:cNvSpPr/>
            <p:nvPr/>
          </p:nvSpPr>
          <p:spPr>
            <a:xfrm>
              <a:off x="3599421" y="1422969"/>
              <a:ext cx="987866" cy="270364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00" b="1" dirty="0">
                  <a:solidFill>
                    <a:schemeClr val="tx1"/>
                  </a:solidFill>
                </a:rPr>
                <a:t>存储服务</a:t>
              </a:r>
            </a:p>
          </p:txBody>
        </p:sp>
        <p:sp>
          <p:nvSpPr>
            <p:cNvPr id="147" name="矩形 146"/>
            <p:cNvSpPr/>
            <p:nvPr/>
          </p:nvSpPr>
          <p:spPr>
            <a:xfrm>
              <a:off x="4727501" y="1422969"/>
              <a:ext cx="987866" cy="270364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00" b="1" dirty="0">
                  <a:solidFill>
                    <a:schemeClr val="tx1"/>
                  </a:solidFill>
                </a:rPr>
                <a:t>网络服务</a:t>
              </a:r>
            </a:p>
          </p:txBody>
        </p:sp>
        <p:sp>
          <p:nvSpPr>
            <p:cNvPr id="148" name="矩形 147"/>
            <p:cNvSpPr/>
            <p:nvPr/>
          </p:nvSpPr>
          <p:spPr>
            <a:xfrm>
              <a:off x="5855582" y="1422969"/>
              <a:ext cx="987866" cy="270364"/>
            </a:xfrm>
            <a:prstGeom prst="rect">
              <a:avLst/>
            </a:prstGeom>
            <a:noFill/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00" b="1" dirty="0">
                  <a:solidFill>
                    <a:schemeClr val="tx1"/>
                  </a:solidFill>
                </a:rPr>
                <a:t>数据服务</a:t>
              </a: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4630047" y="989159"/>
              <a:ext cx="10147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Wingdings" pitchFamily="2" charset="2"/>
                <a:buChar char="ü"/>
              </a:pPr>
              <a:r>
                <a:rPr lang="en-US" altLang="zh-CN" sz="1000" b="1" dirty="0"/>
                <a:t>Router</a:t>
              </a:r>
            </a:p>
            <a:p>
              <a:pPr marL="171450" indent="-171450">
                <a:buFont typeface="Wingdings" pitchFamily="2" charset="2"/>
                <a:buChar char="ü"/>
              </a:pPr>
              <a:r>
                <a:rPr lang="zh-CN" altLang="en-US" sz="1000" b="1" dirty="0"/>
                <a:t>弹性</a:t>
              </a:r>
              <a:r>
                <a:rPr lang="en-US" altLang="zh-CN" sz="1000" b="1" dirty="0"/>
                <a:t>IP</a:t>
              </a: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5221434" y="988991"/>
              <a:ext cx="79075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Wingdings" pitchFamily="2" charset="2"/>
                <a:buChar char="ü"/>
              </a:pPr>
              <a:r>
                <a:rPr lang="en-US" altLang="zh-CN" sz="1000" b="1" dirty="0"/>
                <a:t>vLB</a:t>
              </a:r>
            </a:p>
            <a:p>
              <a:pPr marL="171450" indent="-171450">
                <a:buFont typeface="Wingdings" pitchFamily="2" charset="2"/>
                <a:buChar char="ü"/>
              </a:pPr>
              <a:r>
                <a:rPr lang="en-US" altLang="zh-CN" sz="1000" b="1" dirty="0"/>
                <a:t>vFW</a:t>
              </a:r>
              <a:endParaRPr lang="zh-CN" altLang="en-US" sz="1000" b="1" dirty="0"/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2502901" y="982301"/>
              <a:ext cx="101470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Wingdings" pitchFamily="2" charset="2"/>
                <a:buChar char="ü"/>
              </a:pPr>
              <a:r>
                <a:rPr lang="zh-CN" altLang="en-US" sz="1000" b="1" dirty="0"/>
                <a:t>云主机</a:t>
              </a:r>
              <a:endParaRPr lang="en-US" altLang="zh-CN" sz="1000" b="1" dirty="0"/>
            </a:p>
            <a:p>
              <a:pPr marL="171450" indent="-171450">
                <a:buFont typeface="Wingdings" pitchFamily="2" charset="2"/>
                <a:buChar char="ü"/>
              </a:pPr>
              <a:r>
                <a:rPr lang="zh-CN" altLang="en-US" sz="1000" b="1" dirty="0"/>
                <a:t>物理机</a:t>
              </a:r>
              <a:endParaRPr lang="en-US" altLang="zh-CN" sz="1000" b="1" dirty="0"/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5833741" y="985646"/>
              <a:ext cx="12242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Wingdings" pitchFamily="2" charset="2"/>
                <a:buChar char="ü"/>
              </a:pPr>
              <a:r>
                <a:rPr lang="zh-CN" altLang="en-US" sz="1000" b="1" dirty="0"/>
                <a:t>大数据存储</a:t>
              </a:r>
              <a:endParaRPr lang="en-US" altLang="zh-CN" sz="1000" b="1" dirty="0"/>
            </a:p>
            <a:p>
              <a:pPr marL="171450" indent="-171450">
                <a:buFont typeface="Wingdings" pitchFamily="2" charset="2"/>
                <a:buChar char="ü"/>
              </a:pPr>
              <a:r>
                <a:rPr lang="zh-CN" altLang="en-US" sz="1000" b="1" dirty="0"/>
                <a:t>大数据分析</a:t>
              </a:r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3653206" y="835103"/>
              <a:ext cx="82071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Wingdings" pitchFamily="2" charset="2"/>
                <a:buChar char="ü"/>
              </a:pPr>
              <a:r>
                <a:rPr lang="en-US" altLang="zh-CN" sz="1000" b="1" dirty="0"/>
                <a:t>OSS</a:t>
              </a:r>
            </a:p>
            <a:p>
              <a:pPr marL="171450" indent="-171450">
                <a:buFont typeface="Wingdings" pitchFamily="2" charset="2"/>
                <a:buChar char="ü"/>
              </a:pPr>
              <a:r>
                <a:rPr lang="en-US" altLang="zh-CN" sz="1000" b="1" dirty="0"/>
                <a:t>EBS</a:t>
              </a:r>
            </a:p>
            <a:p>
              <a:pPr marL="171450" indent="-171450">
                <a:buFont typeface="Wingdings" pitchFamily="2" charset="2"/>
                <a:buChar char="ü"/>
              </a:pPr>
              <a:r>
                <a:rPr lang="en-US" altLang="zh-CN" sz="1000" b="1" dirty="0"/>
                <a:t>NAS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00143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矩形 221"/>
          <p:cNvSpPr/>
          <p:nvPr/>
        </p:nvSpPr>
        <p:spPr>
          <a:xfrm>
            <a:off x="440667" y="1002476"/>
            <a:ext cx="8475671" cy="3364938"/>
          </a:xfrm>
          <a:prstGeom prst="rect">
            <a:avLst/>
          </a:prstGeom>
          <a:solidFill>
            <a:srgbClr val="E6E6E6">
              <a:alpha val="12000"/>
            </a:srgb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0" name="组合 219"/>
          <p:cNvGrpSpPr/>
          <p:nvPr/>
        </p:nvGrpSpPr>
        <p:grpSpPr>
          <a:xfrm>
            <a:off x="3548761" y="1261769"/>
            <a:ext cx="2220575" cy="2676328"/>
            <a:chOff x="3729067" y="1233806"/>
            <a:chExt cx="2220575" cy="2676328"/>
          </a:xfrm>
        </p:grpSpPr>
        <p:sp>
          <p:nvSpPr>
            <p:cNvPr id="104" name="矩形 103"/>
            <p:cNvSpPr/>
            <p:nvPr/>
          </p:nvSpPr>
          <p:spPr>
            <a:xfrm>
              <a:off x="3729067" y="1480027"/>
              <a:ext cx="2220575" cy="2430107"/>
            </a:xfrm>
            <a:prstGeom prst="rect">
              <a:avLst/>
            </a:prstGeom>
            <a:solidFill>
              <a:schemeClr val="bg1">
                <a:lumMod val="85000"/>
                <a:alpha val="46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5" name="Picture 12" descr="G:\设计工作\8-9月\2017.8.8 公司图标\图标\自主可控产品图标\三层万兆交换机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64738" y="3029817"/>
              <a:ext cx="286538" cy="212250"/>
            </a:xfrm>
            <a:prstGeom prst="rect">
              <a:avLst/>
            </a:prstGeom>
            <a:noFill/>
          </p:spPr>
        </p:pic>
        <p:pic>
          <p:nvPicPr>
            <p:cNvPr id="106" name="Picture 6" descr="G:\设计工作\8-9月\2017.8.8 公司图标\图标\自主可控产品图标\高端交换机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48185" y="2526221"/>
              <a:ext cx="292111" cy="276353"/>
            </a:xfrm>
            <a:prstGeom prst="rect">
              <a:avLst/>
            </a:prstGeom>
            <a:noFill/>
          </p:spPr>
        </p:pic>
        <p:grpSp>
          <p:nvGrpSpPr>
            <p:cNvPr id="107" name="组合 106"/>
            <p:cNvGrpSpPr/>
            <p:nvPr/>
          </p:nvGrpSpPr>
          <p:grpSpPr>
            <a:xfrm>
              <a:off x="4150987" y="3393812"/>
              <a:ext cx="344748" cy="302764"/>
              <a:chOff x="1346828" y="2836253"/>
              <a:chExt cx="376081" cy="330281"/>
            </a:xfrm>
          </p:grpSpPr>
          <p:pic>
            <p:nvPicPr>
              <p:cNvPr id="108" name="Picture 11" descr="G:\设计工作\8-9月\2017.8.8 公司图标\图标\服务器\机柜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346828" y="2836253"/>
                <a:ext cx="139700" cy="302764"/>
              </a:xfrm>
              <a:prstGeom prst="rect">
                <a:avLst/>
              </a:prstGeom>
              <a:noFill/>
            </p:spPr>
          </p:pic>
          <p:pic>
            <p:nvPicPr>
              <p:cNvPr id="109" name="Picture 11" descr="G:\设计工作\8-9月\2017.8.8 公司图标\图标\服务器\机柜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449056" y="2863770"/>
                <a:ext cx="139700" cy="302764"/>
              </a:xfrm>
              <a:prstGeom prst="rect">
                <a:avLst/>
              </a:prstGeom>
              <a:noFill/>
            </p:spPr>
          </p:pic>
          <p:pic>
            <p:nvPicPr>
              <p:cNvPr id="110" name="Picture 11" descr="G:\设计工作\8-9月\2017.8.8 公司图标\图标\服务器\机柜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583209" y="2836253"/>
                <a:ext cx="139700" cy="302764"/>
              </a:xfrm>
              <a:prstGeom prst="rect">
                <a:avLst/>
              </a:prstGeom>
              <a:noFill/>
            </p:spPr>
          </p:pic>
        </p:grpSp>
        <p:pic>
          <p:nvPicPr>
            <p:cNvPr id="111" name="Picture 10" descr="G:\设计工作\8-9月\2017.8.8 公司图标\图标\服务器\服务器群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39543" y="3393812"/>
              <a:ext cx="338162" cy="287314"/>
            </a:xfrm>
            <a:prstGeom prst="rect">
              <a:avLst/>
            </a:prstGeom>
            <a:noFill/>
          </p:spPr>
        </p:pic>
        <p:pic>
          <p:nvPicPr>
            <p:cNvPr id="112" name="Picture 12" descr="G:\设计工作\8-9月\2017.8.8 公司图标\图标\自主可控产品图标\三层万兆交换机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352466" y="3029817"/>
              <a:ext cx="286538" cy="212250"/>
            </a:xfrm>
            <a:prstGeom prst="rect">
              <a:avLst/>
            </a:prstGeom>
            <a:noFill/>
          </p:spPr>
        </p:pic>
        <p:cxnSp>
          <p:nvCxnSpPr>
            <p:cNvPr id="113" name="直接连接符 112"/>
            <p:cNvCxnSpPr/>
            <p:nvPr/>
          </p:nvCxnSpPr>
          <p:spPr>
            <a:xfrm>
              <a:off x="4250338" y="3124408"/>
              <a:ext cx="10119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接连接符 113"/>
            <p:cNvCxnSpPr/>
            <p:nvPr/>
          </p:nvCxnSpPr>
          <p:spPr>
            <a:xfrm>
              <a:off x="4250338" y="3150601"/>
              <a:ext cx="10119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5" name="椭圆 114"/>
            <p:cNvSpPr/>
            <p:nvPr/>
          </p:nvSpPr>
          <p:spPr>
            <a:xfrm>
              <a:off x="4280232" y="3090843"/>
              <a:ext cx="45719" cy="92982"/>
            </a:xfrm>
            <a:prstGeom prst="ellipse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6" name="Picture 6" descr="G:\设计工作\8-9月\2017.8.8 公司图标\图标\自主可控产品图标\高端交换机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92696" y="2526220"/>
              <a:ext cx="292111" cy="276353"/>
            </a:xfrm>
            <a:prstGeom prst="rect">
              <a:avLst/>
            </a:prstGeom>
            <a:noFill/>
          </p:spPr>
        </p:pic>
        <p:pic>
          <p:nvPicPr>
            <p:cNvPr id="117" name="Picture 12" descr="G:\设计工作\8-9月\2017.8.8 公司图标\图标\自主可控产品图标\三层万兆交换机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22086" y="3029817"/>
              <a:ext cx="286538" cy="212250"/>
            </a:xfrm>
            <a:prstGeom prst="rect">
              <a:avLst/>
            </a:prstGeom>
            <a:noFill/>
          </p:spPr>
        </p:pic>
        <p:pic>
          <p:nvPicPr>
            <p:cNvPr id="118" name="Picture 12" descr="G:\设计工作\8-9月\2017.8.8 公司图标\图标\自主可控产品图标\三层万兆交换机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09814" y="3029817"/>
              <a:ext cx="286538" cy="212250"/>
            </a:xfrm>
            <a:prstGeom prst="rect">
              <a:avLst/>
            </a:prstGeom>
            <a:noFill/>
          </p:spPr>
        </p:pic>
        <p:cxnSp>
          <p:nvCxnSpPr>
            <p:cNvPr id="119" name="直接连接符 118"/>
            <p:cNvCxnSpPr/>
            <p:nvPr/>
          </p:nvCxnSpPr>
          <p:spPr>
            <a:xfrm>
              <a:off x="5207686" y="3124408"/>
              <a:ext cx="10119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连接符 119"/>
            <p:cNvCxnSpPr/>
            <p:nvPr/>
          </p:nvCxnSpPr>
          <p:spPr>
            <a:xfrm>
              <a:off x="5207686" y="3150601"/>
              <a:ext cx="10119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椭圆 120"/>
            <p:cNvSpPr/>
            <p:nvPr/>
          </p:nvSpPr>
          <p:spPr>
            <a:xfrm>
              <a:off x="5237580" y="3090843"/>
              <a:ext cx="45719" cy="92982"/>
            </a:xfrm>
            <a:prstGeom prst="ellipse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5" name="Picture 12" descr="G:\设计工作\8-9月\2017.8.8 公司图标\图标\自主可控产品图标\三层万兆交换机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472019" y="2062077"/>
              <a:ext cx="286538" cy="212250"/>
            </a:xfrm>
            <a:prstGeom prst="rect">
              <a:avLst/>
            </a:prstGeom>
            <a:noFill/>
          </p:spPr>
        </p:pic>
        <p:pic>
          <p:nvPicPr>
            <p:cNvPr id="126" name="Picture 12" descr="G:\设计工作\8-9月\2017.8.8 公司图标\图标\自主可控产品图标\三层万兆交换机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59747" y="2062077"/>
              <a:ext cx="286538" cy="212250"/>
            </a:xfrm>
            <a:prstGeom prst="rect">
              <a:avLst/>
            </a:prstGeom>
            <a:noFill/>
          </p:spPr>
        </p:pic>
        <p:cxnSp>
          <p:nvCxnSpPr>
            <p:cNvPr id="127" name="直接连接符 126"/>
            <p:cNvCxnSpPr/>
            <p:nvPr/>
          </p:nvCxnSpPr>
          <p:spPr>
            <a:xfrm>
              <a:off x="4757619" y="2156668"/>
              <a:ext cx="10119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直接连接符 127"/>
            <p:cNvCxnSpPr/>
            <p:nvPr/>
          </p:nvCxnSpPr>
          <p:spPr>
            <a:xfrm>
              <a:off x="4757619" y="2182861"/>
              <a:ext cx="10119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椭圆 128"/>
            <p:cNvSpPr/>
            <p:nvPr/>
          </p:nvSpPr>
          <p:spPr>
            <a:xfrm>
              <a:off x="4787513" y="2123103"/>
              <a:ext cx="45719" cy="92982"/>
            </a:xfrm>
            <a:prstGeom prst="ellipse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30" name="直接连接符 129"/>
            <p:cNvCxnSpPr>
              <a:stCxn id="109" idx="0"/>
              <a:endCxn id="105" idx="2"/>
            </p:cNvCxnSpPr>
            <p:nvPr/>
          </p:nvCxnSpPr>
          <p:spPr>
            <a:xfrm flipH="1" flipV="1">
              <a:off x="4108007" y="3242067"/>
              <a:ext cx="200722" cy="17696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直接连接符 130"/>
            <p:cNvCxnSpPr>
              <a:stCxn id="109" idx="0"/>
              <a:endCxn id="112" idx="2"/>
            </p:cNvCxnSpPr>
            <p:nvPr/>
          </p:nvCxnSpPr>
          <p:spPr>
            <a:xfrm flipV="1">
              <a:off x="4308729" y="3242067"/>
              <a:ext cx="187006" cy="17696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直接连接符 131"/>
            <p:cNvCxnSpPr>
              <a:stCxn id="111" idx="0"/>
              <a:endCxn id="117" idx="2"/>
            </p:cNvCxnSpPr>
            <p:nvPr/>
          </p:nvCxnSpPr>
          <p:spPr>
            <a:xfrm flipH="1" flipV="1">
              <a:off x="5065355" y="3242067"/>
              <a:ext cx="143269" cy="15174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直接连接符 132"/>
            <p:cNvCxnSpPr>
              <a:stCxn id="111" idx="0"/>
              <a:endCxn id="118" idx="2"/>
            </p:cNvCxnSpPr>
            <p:nvPr/>
          </p:nvCxnSpPr>
          <p:spPr>
            <a:xfrm flipV="1">
              <a:off x="5208624" y="3242067"/>
              <a:ext cx="244459" cy="15174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直接连接符 133"/>
            <p:cNvCxnSpPr>
              <a:stCxn id="117" idx="0"/>
              <a:endCxn id="106" idx="2"/>
            </p:cNvCxnSpPr>
            <p:nvPr/>
          </p:nvCxnSpPr>
          <p:spPr>
            <a:xfrm flipH="1" flipV="1">
              <a:off x="4594241" y="2802574"/>
              <a:ext cx="471114" cy="22724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直接连接符 134"/>
            <p:cNvCxnSpPr>
              <a:stCxn id="112" idx="0"/>
              <a:endCxn id="116" idx="2"/>
            </p:cNvCxnSpPr>
            <p:nvPr/>
          </p:nvCxnSpPr>
          <p:spPr>
            <a:xfrm flipV="1">
              <a:off x="4495735" y="2802573"/>
              <a:ext cx="543017" cy="22724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直接连接符 135"/>
            <p:cNvCxnSpPr>
              <a:stCxn id="118" idx="0"/>
              <a:endCxn id="116" idx="2"/>
            </p:cNvCxnSpPr>
            <p:nvPr/>
          </p:nvCxnSpPr>
          <p:spPr>
            <a:xfrm flipH="1" flipV="1">
              <a:off x="5038752" y="2802573"/>
              <a:ext cx="414331" cy="22724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直接连接符 136"/>
            <p:cNvCxnSpPr>
              <a:stCxn id="117" idx="0"/>
              <a:endCxn id="116" idx="2"/>
            </p:cNvCxnSpPr>
            <p:nvPr/>
          </p:nvCxnSpPr>
          <p:spPr>
            <a:xfrm flipH="1" flipV="1">
              <a:off x="5038752" y="2802573"/>
              <a:ext cx="26603" cy="22724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直接连接符 137"/>
            <p:cNvCxnSpPr>
              <a:stCxn id="118" idx="0"/>
              <a:endCxn id="106" idx="2"/>
            </p:cNvCxnSpPr>
            <p:nvPr/>
          </p:nvCxnSpPr>
          <p:spPr>
            <a:xfrm flipH="1" flipV="1">
              <a:off x="4594241" y="2802574"/>
              <a:ext cx="858842" cy="22724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直接连接符 138"/>
            <p:cNvCxnSpPr>
              <a:stCxn id="112" idx="0"/>
              <a:endCxn id="106" idx="2"/>
            </p:cNvCxnSpPr>
            <p:nvPr/>
          </p:nvCxnSpPr>
          <p:spPr>
            <a:xfrm flipV="1">
              <a:off x="4495735" y="2802574"/>
              <a:ext cx="98506" cy="22724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直接连接符 139"/>
            <p:cNvCxnSpPr>
              <a:stCxn id="105" idx="0"/>
              <a:endCxn id="106" idx="2"/>
            </p:cNvCxnSpPr>
            <p:nvPr/>
          </p:nvCxnSpPr>
          <p:spPr>
            <a:xfrm flipV="1">
              <a:off x="4108007" y="2802574"/>
              <a:ext cx="486234" cy="22724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接连接符 140"/>
            <p:cNvCxnSpPr>
              <a:stCxn id="105" idx="0"/>
              <a:endCxn id="116" idx="2"/>
            </p:cNvCxnSpPr>
            <p:nvPr/>
          </p:nvCxnSpPr>
          <p:spPr>
            <a:xfrm flipV="1">
              <a:off x="4108007" y="2802573"/>
              <a:ext cx="930745" cy="22724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直接连接符 141"/>
            <p:cNvCxnSpPr>
              <a:stCxn id="106" idx="0"/>
              <a:endCxn id="125" idx="2"/>
            </p:cNvCxnSpPr>
            <p:nvPr/>
          </p:nvCxnSpPr>
          <p:spPr>
            <a:xfrm flipV="1">
              <a:off x="4594241" y="2274327"/>
              <a:ext cx="21047" cy="25189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直接连接符 142"/>
            <p:cNvCxnSpPr>
              <a:stCxn id="116" idx="0"/>
              <a:endCxn id="126" idx="2"/>
            </p:cNvCxnSpPr>
            <p:nvPr/>
          </p:nvCxnSpPr>
          <p:spPr>
            <a:xfrm flipH="1" flipV="1">
              <a:off x="5003016" y="2274327"/>
              <a:ext cx="35736" cy="25189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直接连接符 143"/>
            <p:cNvCxnSpPr>
              <a:stCxn id="116" idx="0"/>
              <a:endCxn id="125" idx="2"/>
            </p:cNvCxnSpPr>
            <p:nvPr/>
          </p:nvCxnSpPr>
          <p:spPr>
            <a:xfrm flipH="1" flipV="1">
              <a:off x="4615288" y="2274327"/>
              <a:ext cx="423464" cy="25189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直接连接符 144"/>
            <p:cNvCxnSpPr>
              <a:stCxn id="106" idx="0"/>
              <a:endCxn id="126" idx="2"/>
            </p:cNvCxnSpPr>
            <p:nvPr/>
          </p:nvCxnSpPr>
          <p:spPr>
            <a:xfrm flipV="1">
              <a:off x="4594241" y="2274327"/>
              <a:ext cx="408775" cy="25189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6" name="组合 145"/>
            <p:cNvGrpSpPr/>
            <p:nvPr/>
          </p:nvGrpSpPr>
          <p:grpSpPr>
            <a:xfrm>
              <a:off x="4384510" y="1544169"/>
              <a:ext cx="851724" cy="327463"/>
              <a:chOff x="1636224" y="1558388"/>
              <a:chExt cx="851724" cy="327463"/>
            </a:xfrm>
          </p:grpSpPr>
          <p:sp>
            <p:nvSpPr>
              <p:cNvPr id="147" name="云形 146"/>
              <p:cNvSpPr/>
              <p:nvPr/>
            </p:nvSpPr>
            <p:spPr>
              <a:xfrm>
                <a:off x="1636224" y="1558388"/>
                <a:ext cx="851724" cy="327463"/>
              </a:xfrm>
              <a:prstGeom prst="cloud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1804537" y="1623085"/>
                <a:ext cx="537327" cy="1980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b="1" dirty="0"/>
                  <a:t>外部网络</a:t>
                </a:r>
              </a:p>
            </p:txBody>
          </p:sp>
        </p:grpSp>
        <p:cxnSp>
          <p:nvCxnSpPr>
            <p:cNvPr id="149" name="直接连接符 148"/>
            <p:cNvCxnSpPr>
              <a:stCxn id="125" idx="0"/>
              <a:endCxn id="147" idx="1"/>
            </p:cNvCxnSpPr>
            <p:nvPr/>
          </p:nvCxnSpPr>
          <p:spPr>
            <a:xfrm flipV="1">
              <a:off x="4615288" y="1871283"/>
              <a:ext cx="195084" cy="19079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直接连接符 149"/>
            <p:cNvCxnSpPr>
              <a:stCxn id="126" idx="0"/>
              <a:endCxn id="147" idx="1"/>
            </p:cNvCxnSpPr>
            <p:nvPr/>
          </p:nvCxnSpPr>
          <p:spPr>
            <a:xfrm flipH="1" flipV="1">
              <a:off x="4810372" y="1871283"/>
              <a:ext cx="192644" cy="19079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TextBox 150"/>
            <p:cNvSpPr txBox="1"/>
            <p:nvPr/>
          </p:nvSpPr>
          <p:spPr>
            <a:xfrm>
              <a:off x="4427478" y="2860011"/>
              <a:ext cx="72007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900" b="1" dirty="0"/>
                <a:t>Server TOR</a:t>
              </a:r>
              <a:endParaRPr lang="zh-CN" altLang="en-US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152" name="TextBox 151"/>
            <p:cNvSpPr txBox="1"/>
            <p:nvPr/>
          </p:nvSpPr>
          <p:spPr>
            <a:xfrm>
              <a:off x="3966512" y="2527001"/>
              <a:ext cx="45076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900" b="1" dirty="0"/>
                <a:t>Spine</a:t>
              </a:r>
              <a:endParaRPr lang="zh-CN" altLang="en-US" sz="900" b="1" dirty="0"/>
            </a:p>
          </p:txBody>
        </p:sp>
        <p:sp>
          <p:nvSpPr>
            <p:cNvPr id="153" name="TextBox 152"/>
            <p:cNvSpPr txBox="1"/>
            <p:nvPr/>
          </p:nvSpPr>
          <p:spPr>
            <a:xfrm>
              <a:off x="5100553" y="2046483"/>
              <a:ext cx="71526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900" b="1" dirty="0">
                  <a:solidFill>
                    <a:srgbClr val="FF0000"/>
                  </a:solidFill>
                </a:rPr>
                <a:t>VXLAN GW</a:t>
              </a:r>
              <a:endParaRPr lang="zh-CN" altLang="en-US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4062504" y="3671352"/>
              <a:ext cx="4924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800" b="1" dirty="0"/>
                <a:t>物理机</a:t>
              </a: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4938585" y="3662619"/>
              <a:ext cx="4924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800" b="1" dirty="0"/>
                <a:t>虚拟机</a:t>
              </a: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3801402" y="2855787"/>
              <a:ext cx="78098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900" b="1" dirty="0">
                  <a:solidFill>
                    <a:srgbClr val="FF0000"/>
                  </a:solidFill>
                </a:rPr>
                <a:t>VXLAN VTEP</a:t>
              </a: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4336094" y="1233806"/>
              <a:ext cx="98135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b="1" dirty="0"/>
                <a:t>Hybrid Overlay</a:t>
              </a:r>
              <a:endParaRPr lang="zh-CN" altLang="en-US" sz="1000" b="1" dirty="0"/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5291621" y="3331351"/>
              <a:ext cx="42832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900" b="1" dirty="0">
                  <a:solidFill>
                    <a:srgbClr val="FF0000"/>
                  </a:solidFill>
                </a:rPr>
                <a:t>VTEP</a:t>
              </a:r>
            </a:p>
          </p:txBody>
        </p:sp>
        <p:sp>
          <p:nvSpPr>
            <p:cNvPr id="215" name="TextBox 214"/>
            <p:cNvSpPr txBox="1"/>
            <p:nvPr/>
          </p:nvSpPr>
          <p:spPr>
            <a:xfrm>
              <a:off x="3966512" y="2052786"/>
              <a:ext cx="51488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900" b="1" dirty="0"/>
                <a:t>Border</a:t>
              </a:r>
              <a:endParaRPr lang="zh-CN" altLang="en-US" sz="9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9" name="组合 218"/>
          <p:cNvGrpSpPr/>
          <p:nvPr/>
        </p:nvGrpSpPr>
        <p:grpSpPr>
          <a:xfrm>
            <a:off x="1004272" y="1261769"/>
            <a:ext cx="2220575" cy="2676328"/>
            <a:chOff x="1185169" y="1229582"/>
            <a:chExt cx="2220575" cy="2676328"/>
          </a:xfrm>
        </p:grpSpPr>
        <p:sp>
          <p:nvSpPr>
            <p:cNvPr id="3" name="矩形 2"/>
            <p:cNvSpPr/>
            <p:nvPr/>
          </p:nvSpPr>
          <p:spPr>
            <a:xfrm>
              <a:off x="1185169" y="1475803"/>
              <a:ext cx="2220575" cy="2430107"/>
            </a:xfrm>
            <a:prstGeom prst="rect">
              <a:avLst/>
            </a:prstGeom>
            <a:solidFill>
              <a:schemeClr val="bg1">
                <a:lumMod val="85000"/>
                <a:alpha val="46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Picture 12" descr="G:\设计工作\8-9月\2017.8.8 公司图标\图标\自主可控产品图标\三层万兆交换机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20840" y="3025593"/>
              <a:ext cx="286538" cy="212250"/>
            </a:xfrm>
            <a:prstGeom prst="rect">
              <a:avLst/>
            </a:prstGeom>
            <a:noFill/>
          </p:spPr>
        </p:pic>
        <p:pic>
          <p:nvPicPr>
            <p:cNvPr id="5" name="Picture 6" descr="G:\设计工作\8-9月\2017.8.8 公司图标\图标\自主可控产品图标\高端交换机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04287" y="2521997"/>
              <a:ext cx="292111" cy="276353"/>
            </a:xfrm>
            <a:prstGeom prst="rect">
              <a:avLst/>
            </a:prstGeom>
            <a:noFill/>
          </p:spPr>
        </p:pic>
        <p:grpSp>
          <p:nvGrpSpPr>
            <p:cNvPr id="16" name="组合 15"/>
            <p:cNvGrpSpPr/>
            <p:nvPr/>
          </p:nvGrpSpPr>
          <p:grpSpPr>
            <a:xfrm>
              <a:off x="1607089" y="3389588"/>
              <a:ext cx="344748" cy="302764"/>
              <a:chOff x="1346828" y="2836253"/>
              <a:chExt cx="376081" cy="330281"/>
            </a:xfrm>
          </p:grpSpPr>
          <p:pic>
            <p:nvPicPr>
              <p:cNvPr id="6" name="Picture 11" descr="G:\设计工作\8-9月\2017.8.8 公司图标\图标\服务器\机柜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346828" y="2836253"/>
                <a:ext cx="139700" cy="302764"/>
              </a:xfrm>
              <a:prstGeom prst="rect">
                <a:avLst/>
              </a:prstGeom>
              <a:noFill/>
            </p:spPr>
          </p:pic>
          <p:pic>
            <p:nvPicPr>
              <p:cNvPr id="7" name="Picture 11" descr="G:\设计工作\8-9月\2017.8.8 公司图标\图标\服务器\机柜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449056" y="2863770"/>
                <a:ext cx="139700" cy="302764"/>
              </a:xfrm>
              <a:prstGeom prst="rect">
                <a:avLst/>
              </a:prstGeom>
              <a:noFill/>
            </p:spPr>
          </p:pic>
          <p:pic>
            <p:nvPicPr>
              <p:cNvPr id="8" name="Picture 11" descr="G:\设计工作\8-9月\2017.8.8 公司图标\图标\服务器\机柜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583209" y="2836253"/>
                <a:ext cx="139700" cy="302764"/>
              </a:xfrm>
              <a:prstGeom prst="rect">
                <a:avLst/>
              </a:prstGeom>
              <a:noFill/>
            </p:spPr>
          </p:pic>
        </p:grpSp>
        <p:pic>
          <p:nvPicPr>
            <p:cNvPr id="9" name="Picture 10" descr="G:\设计工作\8-9月\2017.8.8 公司图标\图标\服务器\服务器群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495645" y="3389588"/>
              <a:ext cx="338162" cy="287314"/>
            </a:xfrm>
            <a:prstGeom prst="rect">
              <a:avLst/>
            </a:prstGeom>
            <a:noFill/>
          </p:spPr>
        </p:pic>
        <p:pic>
          <p:nvPicPr>
            <p:cNvPr id="10" name="Picture 12" descr="G:\设计工作\8-9月\2017.8.8 公司图标\图标\自主可控产品图标\三层万兆交换机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808568" y="3025593"/>
              <a:ext cx="286538" cy="212250"/>
            </a:xfrm>
            <a:prstGeom prst="rect">
              <a:avLst/>
            </a:prstGeom>
            <a:noFill/>
          </p:spPr>
        </p:pic>
        <p:cxnSp>
          <p:nvCxnSpPr>
            <p:cNvPr id="13" name="直接连接符 12"/>
            <p:cNvCxnSpPr/>
            <p:nvPr/>
          </p:nvCxnSpPr>
          <p:spPr>
            <a:xfrm>
              <a:off x="1706440" y="3120184"/>
              <a:ext cx="10119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1706440" y="3146377"/>
              <a:ext cx="10119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椭圆 14"/>
            <p:cNvSpPr/>
            <p:nvPr/>
          </p:nvSpPr>
          <p:spPr>
            <a:xfrm>
              <a:off x="1736334" y="3086619"/>
              <a:ext cx="45719" cy="92982"/>
            </a:xfrm>
            <a:prstGeom prst="ellipse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7" name="Picture 6" descr="G:\设计工作\8-9月\2017.8.8 公司图标\图标\自主可控产品图标\高端交换机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48798" y="2521996"/>
              <a:ext cx="292111" cy="276353"/>
            </a:xfrm>
            <a:prstGeom prst="rect">
              <a:avLst/>
            </a:prstGeom>
            <a:noFill/>
          </p:spPr>
        </p:pic>
        <p:pic>
          <p:nvPicPr>
            <p:cNvPr id="18" name="Picture 12" descr="G:\设计工作\8-9月\2017.8.8 公司图标\图标\自主可控产品图标\三层万兆交换机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78188" y="3025593"/>
              <a:ext cx="286538" cy="212250"/>
            </a:xfrm>
            <a:prstGeom prst="rect">
              <a:avLst/>
            </a:prstGeom>
            <a:noFill/>
          </p:spPr>
        </p:pic>
        <p:pic>
          <p:nvPicPr>
            <p:cNvPr id="19" name="Picture 12" descr="G:\设计工作\8-9月\2017.8.8 公司图标\图标\自主可控产品图标\三层万兆交换机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765916" y="3025593"/>
              <a:ext cx="286538" cy="212250"/>
            </a:xfrm>
            <a:prstGeom prst="rect">
              <a:avLst/>
            </a:prstGeom>
            <a:noFill/>
          </p:spPr>
        </p:pic>
        <p:cxnSp>
          <p:nvCxnSpPr>
            <p:cNvPr id="20" name="直接连接符 19"/>
            <p:cNvCxnSpPr/>
            <p:nvPr/>
          </p:nvCxnSpPr>
          <p:spPr>
            <a:xfrm>
              <a:off x="2663788" y="3120184"/>
              <a:ext cx="10119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2663788" y="3146377"/>
              <a:ext cx="10119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椭圆 21"/>
            <p:cNvSpPr/>
            <p:nvPr/>
          </p:nvSpPr>
          <p:spPr>
            <a:xfrm>
              <a:off x="2693682" y="3086619"/>
              <a:ext cx="45719" cy="92982"/>
            </a:xfrm>
            <a:prstGeom prst="ellipse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7" name="Picture 12" descr="G:\设计工作\8-9月\2017.8.8 公司图标\图标\自主可控产品图标\三层万兆交换机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28121" y="2057853"/>
              <a:ext cx="286538" cy="212250"/>
            </a:xfrm>
            <a:prstGeom prst="rect">
              <a:avLst/>
            </a:prstGeom>
            <a:noFill/>
          </p:spPr>
        </p:pic>
        <p:pic>
          <p:nvPicPr>
            <p:cNvPr id="28" name="Picture 12" descr="G:\设计工作\8-9月\2017.8.8 公司图标\图标\自主可控产品图标\三层万兆交换机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15849" y="2057853"/>
              <a:ext cx="286538" cy="212250"/>
            </a:xfrm>
            <a:prstGeom prst="rect">
              <a:avLst/>
            </a:prstGeom>
            <a:noFill/>
          </p:spPr>
        </p:pic>
        <p:cxnSp>
          <p:nvCxnSpPr>
            <p:cNvPr id="29" name="直接连接符 28"/>
            <p:cNvCxnSpPr/>
            <p:nvPr/>
          </p:nvCxnSpPr>
          <p:spPr>
            <a:xfrm>
              <a:off x="2213721" y="2152444"/>
              <a:ext cx="10119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2213721" y="2178637"/>
              <a:ext cx="101190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椭圆 30"/>
            <p:cNvSpPr/>
            <p:nvPr/>
          </p:nvSpPr>
          <p:spPr>
            <a:xfrm>
              <a:off x="2243615" y="2118879"/>
              <a:ext cx="45719" cy="92982"/>
            </a:xfrm>
            <a:prstGeom prst="ellipse">
              <a:avLst/>
            </a:prstGeom>
            <a:noFill/>
            <a:ln w="63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2" name="直接连接符 31"/>
            <p:cNvCxnSpPr>
              <a:stCxn id="7" idx="0"/>
              <a:endCxn id="4" idx="2"/>
            </p:cNvCxnSpPr>
            <p:nvPr/>
          </p:nvCxnSpPr>
          <p:spPr>
            <a:xfrm flipH="1" flipV="1">
              <a:off x="1564109" y="3237843"/>
              <a:ext cx="200722" cy="17696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>
              <a:stCxn id="7" idx="0"/>
              <a:endCxn id="10" idx="2"/>
            </p:cNvCxnSpPr>
            <p:nvPr/>
          </p:nvCxnSpPr>
          <p:spPr>
            <a:xfrm flipV="1">
              <a:off x="1764831" y="3237843"/>
              <a:ext cx="187006" cy="17696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>
              <a:stCxn id="9" idx="0"/>
              <a:endCxn id="18" idx="2"/>
            </p:cNvCxnSpPr>
            <p:nvPr/>
          </p:nvCxnSpPr>
          <p:spPr>
            <a:xfrm flipH="1" flipV="1">
              <a:off x="2521457" y="3237843"/>
              <a:ext cx="143269" cy="15174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>
              <a:stCxn id="9" idx="0"/>
              <a:endCxn id="19" idx="2"/>
            </p:cNvCxnSpPr>
            <p:nvPr/>
          </p:nvCxnSpPr>
          <p:spPr>
            <a:xfrm flipV="1">
              <a:off x="2664726" y="3237843"/>
              <a:ext cx="244459" cy="15174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>
              <a:stCxn id="18" idx="0"/>
              <a:endCxn id="5" idx="2"/>
            </p:cNvCxnSpPr>
            <p:nvPr/>
          </p:nvCxnSpPr>
          <p:spPr>
            <a:xfrm flipH="1" flipV="1">
              <a:off x="2050343" y="2798350"/>
              <a:ext cx="471114" cy="22724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>
              <a:stCxn id="10" idx="0"/>
              <a:endCxn id="17" idx="2"/>
            </p:cNvCxnSpPr>
            <p:nvPr/>
          </p:nvCxnSpPr>
          <p:spPr>
            <a:xfrm flipV="1">
              <a:off x="1951837" y="2798349"/>
              <a:ext cx="543017" cy="22724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>
              <a:stCxn id="19" idx="0"/>
              <a:endCxn id="17" idx="2"/>
            </p:cNvCxnSpPr>
            <p:nvPr/>
          </p:nvCxnSpPr>
          <p:spPr>
            <a:xfrm flipH="1" flipV="1">
              <a:off x="2494854" y="2798349"/>
              <a:ext cx="414331" cy="22724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接连接符 52"/>
            <p:cNvCxnSpPr>
              <a:stCxn id="18" idx="0"/>
              <a:endCxn id="17" idx="2"/>
            </p:cNvCxnSpPr>
            <p:nvPr/>
          </p:nvCxnSpPr>
          <p:spPr>
            <a:xfrm flipH="1" flipV="1">
              <a:off x="2494854" y="2798349"/>
              <a:ext cx="26603" cy="22724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>
              <a:stCxn id="19" idx="0"/>
              <a:endCxn id="5" idx="2"/>
            </p:cNvCxnSpPr>
            <p:nvPr/>
          </p:nvCxnSpPr>
          <p:spPr>
            <a:xfrm flipH="1" flipV="1">
              <a:off x="2050343" y="2798350"/>
              <a:ext cx="858842" cy="22724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>
              <a:stCxn id="10" idx="0"/>
              <a:endCxn id="5" idx="2"/>
            </p:cNvCxnSpPr>
            <p:nvPr/>
          </p:nvCxnSpPr>
          <p:spPr>
            <a:xfrm flipV="1">
              <a:off x="1951837" y="2798350"/>
              <a:ext cx="98506" cy="22724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>
              <a:stCxn id="4" idx="0"/>
              <a:endCxn id="5" idx="2"/>
            </p:cNvCxnSpPr>
            <p:nvPr/>
          </p:nvCxnSpPr>
          <p:spPr>
            <a:xfrm flipV="1">
              <a:off x="1564109" y="2798350"/>
              <a:ext cx="486234" cy="22724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>
              <a:stCxn id="4" idx="0"/>
              <a:endCxn id="17" idx="2"/>
            </p:cNvCxnSpPr>
            <p:nvPr/>
          </p:nvCxnSpPr>
          <p:spPr>
            <a:xfrm flipV="1">
              <a:off x="1564109" y="2798349"/>
              <a:ext cx="930745" cy="22724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>
              <a:stCxn id="5" idx="0"/>
              <a:endCxn id="27" idx="2"/>
            </p:cNvCxnSpPr>
            <p:nvPr/>
          </p:nvCxnSpPr>
          <p:spPr>
            <a:xfrm flipV="1">
              <a:off x="2050343" y="2270103"/>
              <a:ext cx="21047" cy="25189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>
              <a:stCxn id="17" idx="0"/>
              <a:endCxn id="28" idx="2"/>
            </p:cNvCxnSpPr>
            <p:nvPr/>
          </p:nvCxnSpPr>
          <p:spPr>
            <a:xfrm flipH="1" flipV="1">
              <a:off x="2459118" y="2270103"/>
              <a:ext cx="35736" cy="25189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>
              <a:stCxn id="17" idx="0"/>
              <a:endCxn id="27" idx="2"/>
            </p:cNvCxnSpPr>
            <p:nvPr/>
          </p:nvCxnSpPr>
          <p:spPr>
            <a:xfrm flipH="1" flipV="1">
              <a:off x="2071390" y="2270103"/>
              <a:ext cx="423464" cy="25189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直接连接符 78"/>
            <p:cNvCxnSpPr>
              <a:stCxn id="5" idx="0"/>
              <a:endCxn id="28" idx="2"/>
            </p:cNvCxnSpPr>
            <p:nvPr/>
          </p:nvCxnSpPr>
          <p:spPr>
            <a:xfrm flipV="1">
              <a:off x="2050343" y="2270103"/>
              <a:ext cx="408775" cy="25189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6" name="组合 85"/>
            <p:cNvGrpSpPr/>
            <p:nvPr/>
          </p:nvGrpSpPr>
          <p:grpSpPr>
            <a:xfrm>
              <a:off x="1840612" y="1539945"/>
              <a:ext cx="851724" cy="327463"/>
              <a:chOff x="1636224" y="1558388"/>
              <a:chExt cx="851724" cy="327463"/>
            </a:xfrm>
          </p:grpSpPr>
          <p:sp>
            <p:nvSpPr>
              <p:cNvPr id="84" name="云形 83"/>
              <p:cNvSpPr/>
              <p:nvPr/>
            </p:nvSpPr>
            <p:spPr>
              <a:xfrm>
                <a:off x="1636224" y="1558388"/>
                <a:ext cx="851724" cy="327463"/>
              </a:xfrm>
              <a:prstGeom prst="cloud">
                <a:avLst/>
              </a:prstGeom>
              <a:solidFill>
                <a:schemeClr val="bg1">
                  <a:lumMod val="95000"/>
                </a:schemeClr>
              </a:solidFill>
              <a:ln w="6350"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1804537" y="1623085"/>
                <a:ext cx="537327" cy="1980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b="1" dirty="0"/>
                  <a:t>外部网络</a:t>
                </a:r>
              </a:p>
            </p:txBody>
          </p:sp>
        </p:grpSp>
        <p:cxnSp>
          <p:nvCxnSpPr>
            <p:cNvPr id="89" name="直接连接符 88"/>
            <p:cNvCxnSpPr>
              <a:stCxn id="27" idx="0"/>
              <a:endCxn id="84" idx="1"/>
            </p:cNvCxnSpPr>
            <p:nvPr/>
          </p:nvCxnSpPr>
          <p:spPr>
            <a:xfrm flipV="1">
              <a:off x="2071390" y="1867059"/>
              <a:ext cx="195084" cy="19079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>
              <a:stCxn id="28" idx="0"/>
              <a:endCxn id="84" idx="1"/>
            </p:cNvCxnSpPr>
            <p:nvPr/>
          </p:nvCxnSpPr>
          <p:spPr>
            <a:xfrm flipH="1" flipV="1">
              <a:off x="2266474" y="1867059"/>
              <a:ext cx="192644" cy="19079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/>
            <p:cNvSpPr txBox="1"/>
            <p:nvPr/>
          </p:nvSpPr>
          <p:spPr>
            <a:xfrm>
              <a:off x="1883580" y="2855787"/>
              <a:ext cx="72007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900" b="1" dirty="0"/>
                <a:t>Server TOR</a:t>
              </a:r>
              <a:endParaRPr lang="zh-CN" altLang="en-US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1422614" y="2522777"/>
              <a:ext cx="45076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900" b="1" dirty="0"/>
                <a:t>Spine</a:t>
              </a:r>
              <a:endParaRPr lang="zh-CN" altLang="en-US" sz="900" b="1" dirty="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2556655" y="2042259"/>
              <a:ext cx="71526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900" b="1" dirty="0">
                  <a:solidFill>
                    <a:srgbClr val="FF0000"/>
                  </a:solidFill>
                </a:rPr>
                <a:t>VXLAN GW</a:t>
              </a:r>
              <a:endParaRPr lang="zh-CN" altLang="en-US" sz="900" b="1" dirty="0">
                <a:solidFill>
                  <a:srgbClr val="FF0000"/>
                </a:solidFill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1518606" y="3667128"/>
              <a:ext cx="4924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800" b="1" dirty="0"/>
                <a:t>物理机</a:t>
              </a: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394687" y="3658395"/>
              <a:ext cx="4924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800" b="1" dirty="0"/>
                <a:t>虚拟机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840612" y="3158756"/>
              <a:ext cx="78098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900" b="1" dirty="0">
                  <a:solidFill>
                    <a:srgbClr val="FF0000"/>
                  </a:solidFill>
                </a:rPr>
                <a:t>VXLAN VTEP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792196" y="1229582"/>
              <a:ext cx="10903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b="1" dirty="0"/>
                <a:t>Network Overlay</a:t>
              </a:r>
              <a:endParaRPr lang="zh-CN" altLang="en-US" sz="1000" b="1" dirty="0"/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1407027" y="2052786"/>
              <a:ext cx="51488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900" b="1" dirty="0"/>
                <a:t>Border</a:t>
              </a:r>
              <a:endParaRPr lang="zh-CN" altLang="en-US" sz="9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159" name="矩形 158"/>
          <p:cNvSpPr/>
          <p:nvPr/>
        </p:nvSpPr>
        <p:spPr>
          <a:xfrm>
            <a:off x="6093250" y="1507990"/>
            <a:ext cx="2220575" cy="2430107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0" name="Picture 12" descr="G:\设计工作\8-9月\2017.8.8 公司图标\图标\自主可控产品图标\三层万兆交换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8921" y="3057780"/>
            <a:ext cx="286538" cy="212250"/>
          </a:xfrm>
          <a:prstGeom prst="rect">
            <a:avLst/>
          </a:prstGeom>
          <a:noFill/>
        </p:spPr>
      </p:pic>
      <p:pic>
        <p:nvPicPr>
          <p:cNvPr id="161" name="Picture 6" descr="G:\设计工作\8-9月\2017.8.8 公司图标\图标\自主可控产品图标\高端交换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2368" y="2554184"/>
            <a:ext cx="292111" cy="276353"/>
          </a:xfrm>
          <a:prstGeom prst="rect">
            <a:avLst/>
          </a:prstGeom>
          <a:noFill/>
        </p:spPr>
      </p:pic>
      <p:pic>
        <p:nvPicPr>
          <p:cNvPr id="166" name="Picture 10" descr="G:\设计工作\8-9月\2017.8.8 公司图标\图标\服务器\服务器群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03726" y="3421775"/>
            <a:ext cx="338162" cy="287314"/>
          </a:xfrm>
          <a:prstGeom prst="rect">
            <a:avLst/>
          </a:prstGeom>
          <a:noFill/>
        </p:spPr>
      </p:pic>
      <p:pic>
        <p:nvPicPr>
          <p:cNvPr id="167" name="Picture 12" descr="G:\设计工作\8-9月\2017.8.8 公司图标\图标\自主可控产品图标\三层万兆交换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6649" y="3057780"/>
            <a:ext cx="286538" cy="212250"/>
          </a:xfrm>
          <a:prstGeom prst="rect">
            <a:avLst/>
          </a:prstGeom>
          <a:noFill/>
        </p:spPr>
      </p:pic>
      <p:cxnSp>
        <p:nvCxnSpPr>
          <p:cNvPr id="168" name="直接连接符 167"/>
          <p:cNvCxnSpPr/>
          <p:nvPr/>
        </p:nvCxnSpPr>
        <p:spPr>
          <a:xfrm>
            <a:off x="6614521" y="3152371"/>
            <a:ext cx="10119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直接连接符 168"/>
          <p:cNvCxnSpPr/>
          <p:nvPr/>
        </p:nvCxnSpPr>
        <p:spPr>
          <a:xfrm>
            <a:off x="6614521" y="3178564"/>
            <a:ext cx="10119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0" name="椭圆 169"/>
          <p:cNvSpPr/>
          <p:nvPr/>
        </p:nvSpPr>
        <p:spPr>
          <a:xfrm>
            <a:off x="6644415" y="3118806"/>
            <a:ext cx="45719" cy="92982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1" name="Picture 6" descr="G:\设计工作\8-9月\2017.8.8 公司图标\图标\自主可控产品图标\高端交换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56879" y="2554183"/>
            <a:ext cx="292111" cy="276353"/>
          </a:xfrm>
          <a:prstGeom prst="rect">
            <a:avLst/>
          </a:prstGeom>
          <a:noFill/>
        </p:spPr>
      </p:pic>
      <p:pic>
        <p:nvPicPr>
          <p:cNvPr id="172" name="Picture 12" descr="G:\设计工作\8-9月\2017.8.8 公司图标\图标\自主可控产品图标\三层万兆交换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269" y="3057780"/>
            <a:ext cx="286538" cy="212250"/>
          </a:xfrm>
          <a:prstGeom prst="rect">
            <a:avLst/>
          </a:prstGeom>
          <a:noFill/>
        </p:spPr>
      </p:pic>
      <p:pic>
        <p:nvPicPr>
          <p:cNvPr id="173" name="Picture 12" descr="G:\设计工作\8-9月\2017.8.8 公司图标\图标\自主可控产品图标\三层万兆交换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73997" y="3057780"/>
            <a:ext cx="286538" cy="212250"/>
          </a:xfrm>
          <a:prstGeom prst="rect">
            <a:avLst/>
          </a:prstGeom>
          <a:noFill/>
        </p:spPr>
      </p:pic>
      <p:cxnSp>
        <p:nvCxnSpPr>
          <p:cNvPr id="174" name="直接连接符 173"/>
          <p:cNvCxnSpPr/>
          <p:nvPr/>
        </p:nvCxnSpPr>
        <p:spPr>
          <a:xfrm>
            <a:off x="7571869" y="3152371"/>
            <a:ext cx="10119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直接连接符 174"/>
          <p:cNvCxnSpPr/>
          <p:nvPr/>
        </p:nvCxnSpPr>
        <p:spPr>
          <a:xfrm>
            <a:off x="7571869" y="3178564"/>
            <a:ext cx="10119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6" name="椭圆 175"/>
          <p:cNvSpPr/>
          <p:nvPr/>
        </p:nvSpPr>
        <p:spPr>
          <a:xfrm>
            <a:off x="7601763" y="3118806"/>
            <a:ext cx="45719" cy="92982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0" name="Picture 12" descr="G:\设计工作\8-9月\2017.8.8 公司图标\图标\自主可控产品图标\三层万兆交换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6202" y="2090040"/>
            <a:ext cx="286538" cy="212250"/>
          </a:xfrm>
          <a:prstGeom prst="rect">
            <a:avLst/>
          </a:prstGeom>
          <a:noFill/>
        </p:spPr>
      </p:pic>
      <p:pic>
        <p:nvPicPr>
          <p:cNvPr id="181" name="Picture 12" descr="G:\设计工作\8-9月\2017.8.8 公司图标\图标\自主可控产品图标\三层万兆交换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23930" y="2090040"/>
            <a:ext cx="286538" cy="212250"/>
          </a:xfrm>
          <a:prstGeom prst="rect">
            <a:avLst/>
          </a:prstGeom>
          <a:noFill/>
        </p:spPr>
      </p:pic>
      <p:cxnSp>
        <p:nvCxnSpPr>
          <p:cNvPr id="182" name="直接连接符 181"/>
          <p:cNvCxnSpPr/>
          <p:nvPr/>
        </p:nvCxnSpPr>
        <p:spPr>
          <a:xfrm>
            <a:off x="7121802" y="2184631"/>
            <a:ext cx="10119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直接连接符 182"/>
          <p:cNvCxnSpPr/>
          <p:nvPr/>
        </p:nvCxnSpPr>
        <p:spPr>
          <a:xfrm>
            <a:off x="7121802" y="2210824"/>
            <a:ext cx="10119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" name="椭圆 183"/>
          <p:cNvSpPr/>
          <p:nvPr/>
        </p:nvSpPr>
        <p:spPr>
          <a:xfrm>
            <a:off x="7151696" y="2151066"/>
            <a:ext cx="45719" cy="92982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85" name="直接连接符 184"/>
          <p:cNvCxnSpPr>
            <a:endCxn id="160" idx="2"/>
          </p:cNvCxnSpPr>
          <p:nvPr/>
        </p:nvCxnSpPr>
        <p:spPr>
          <a:xfrm flipH="1" flipV="1">
            <a:off x="6472190" y="3270030"/>
            <a:ext cx="200722" cy="17696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直接连接符 185"/>
          <p:cNvCxnSpPr>
            <a:endCxn id="167" idx="2"/>
          </p:cNvCxnSpPr>
          <p:nvPr/>
        </p:nvCxnSpPr>
        <p:spPr>
          <a:xfrm flipV="1">
            <a:off x="6672912" y="3270030"/>
            <a:ext cx="187006" cy="17696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直接连接符 186"/>
          <p:cNvCxnSpPr>
            <a:stCxn id="166" idx="0"/>
            <a:endCxn id="172" idx="2"/>
          </p:cNvCxnSpPr>
          <p:nvPr/>
        </p:nvCxnSpPr>
        <p:spPr>
          <a:xfrm flipH="1" flipV="1">
            <a:off x="7429538" y="3270030"/>
            <a:ext cx="143269" cy="15174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直接连接符 187"/>
          <p:cNvCxnSpPr>
            <a:stCxn id="166" idx="0"/>
            <a:endCxn id="173" idx="2"/>
          </p:cNvCxnSpPr>
          <p:nvPr/>
        </p:nvCxnSpPr>
        <p:spPr>
          <a:xfrm flipV="1">
            <a:off x="7572807" y="3270030"/>
            <a:ext cx="244459" cy="15174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直接连接符 188"/>
          <p:cNvCxnSpPr>
            <a:stCxn id="172" idx="0"/>
            <a:endCxn id="161" idx="2"/>
          </p:cNvCxnSpPr>
          <p:nvPr/>
        </p:nvCxnSpPr>
        <p:spPr>
          <a:xfrm flipH="1" flipV="1">
            <a:off x="6958424" y="2830537"/>
            <a:ext cx="471114" cy="22724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直接连接符 189"/>
          <p:cNvCxnSpPr>
            <a:stCxn id="167" idx="0"/>
            <a:endCxn id="171" idx="2"/>
          </p:cNvCxnSpPr>
          <p:nvPr/>
        </p:nvCxnSpPr>
        <p:spPr>
          <a:xfrm flipV="1">
            <a:off x="6859918" y="2830536"/>
            <a:ext cx="543017" cy="22724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直接连接符 190"/>
          <p:cNvCxnSpPr>
            <a:stCxn id="173" idx="0"/>
            <a:endCxn id="171" idx="2"/>
          </p:cNvCxnSpPr>
          <p:nvPr/>
        </p:nvCxnSpPr>
        <p:spPr>
          <a:xfrm flipH="1" flipV="1">
            <a:off x="7402935" y="2830536"/>
            <a:ext cx="414331" cy="22724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直接连接符 191"/>
          <p:cNvCxnSpPr>
            <a:stCxn id="172" idx="0"/>
            <a:endCxn id="171" idx="2"/>
          </p:cNvCxnSpPr>
          <p:nvPr/>
        </p:nvCxnSpPr>
        <p:spPr>
          <a:xfrm flipH="1" flipV="1">
            <a:off x="7402935" y="2830536"/>
            <a:ext cx="26603" cy="22724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直接连接符 192"/>
          <p:cNvCxnSpPr>
            <a:stCxn id="173" idx="0"/>
            <a:endCxn id="161" idx="2"/>
          </p:cNvCxnSpPr>
          <p:nvPr/>
        </p:nvCxnSpPr>
        <p:spPr>
          <a:xfrm flipH="1" flipV="1">
            <a:off x="6958424" y="2830537"/>
            <a:ext cx="858842" cy="22724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直接连接符 193"/>
          <p:cNvCxnSpPr>
            <a:stCxn id="167" idx="0"/>
            <a:endCxn id="161" idx="2"/>
          </p:cNvCxnSpPr>
          <p:nvPr/>
        </p:nvCxnSpPr>
        <p:spPr>
          <a:xfrm flipV="1">
            <a:off x="6859918" y="2830537"/>
            <a:ext cx="98506" cy="22724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直接连接符 194"/>
          <p:cNvCxnSpPr>
            <a:stCxn id="160" idx="0"/>
            <a:endCxn id="161" idx="2"/>
          </p:cNvCxnSpPr>
          <p:nvPr/>
        </p:nvCxnSpPr>
        <p:spPr>
          <a:xfrm flipV="1">
            <a:off x="6472190" y="2830537"/>
            <a:ext cx="486234" cy="22724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直接连接符 195"/>
          <p:cNvCxnSpPr>
            <a:stCxn id="160" idx="0"/>
            <a:endCxn id="171" idx="2"/>
          </p:cNvCxnSpPr>
          <p:nvPr/>
        </p:nvCxnSpPr>
        <p:spPr>
          <a:xfrm flipV="1">
            <a:off x="6472190" y="2830536"/>
            <a:ext cx="930745" cy="22724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直接连接符 196"/>
          <p:cNvCxnSpPr>
            <a:stCxn id="161" idx="0"/>
            <a:endCxn id="180" idx="2"/>
          </p:cNvCxnSpPr>
          <p:nvPr/>
        </p:nvCxnSpPr>
        <p:spPr>
          <a:xfrm flipV="1">
            <a:off x="6958424" y="2302290"/>
            <a:ext cx="21047" cy="25189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直接连接符 197"/>
          <p:cNvCxnSpPr>
            <a:stCxn id="171" idx="0"/>
            <a:endCxn id="181" idx="2"/>
          </p:cNvCxnSpPr>
          <p:nvPr/>
        </p:nvCxnSpPr>
        <p:spPr>
          <a:xfrm flipH="1" flipV="1">
            <a:off x="7367199" y="2302290"/>
            <a:ext cx="35736" cy="25189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直接连接符 198"/>
          <p:cNvCxnSpPr>
            <a:stCxn id="171" idx="0"/>
            <a:endCxn id="180" idx="2"/>
          </p:cNvCxnSpPr>
          <p:nvPr/>
        </p:nvCxnSpPr>
        <p:spPr>
          <a:xfrm flipH="1" flipV="1">
            <a:off x="6979471" y="2302290"/>
            <a:ext cx="423464" cy="25189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直接连接符 199"/>
          <p:cNvCxnSpPr>
            <a:stCxn id="161" idx="0"/>
            <a:endCxn id="181" idx="2"/>
          </p:cNvCxnSpPr>
          <p:nvPr/>
        </p:nvCxnSpPr>
        <p:spPr>
          <a:xfrm flipV="1">
            <a:off x="6958424" y="2302290"/>
            <a:ext cx="408775" cy="25189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1" name="组合 200"/>
          <p:cNvGrpSpPr/>
          <p:nvPr/>
        </p:nvGrpSpPr>
        <p:grpSpPr>
          <a:xfrm>
            <a:off x="6748693" y="1572132"/>
            <a:ext cx="851724" cy="327463"/>
            <a:chOff x="1636224" y="1558388"/>
            <a:chExt cx="851724" cy="327463"/>
          </a:xfrm>
        </p:grpSpPr>
        <p:sp>
          <p:nvSpPr>
            <p:cNvPr id="202" name="云形 201"/>
            <p:cNvSpPr/>
            <p:nvPr/>
          </p:nvSpPr>
          <p:spPr>
            <a:xfrm>
              <a:off x="1636224" y="1558388"/>
              <a:ext cx="851724" cy="327463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1804537" y="1623085"/>
              <a:ext cx="537327" cy="1980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/>
                <a:t>外部网络</a:t>
              </a:r>
            </a:p>
          </p:txBody>
        </p:sp>
      </p:grpSp>
      <p:cxnSp>
        <p:nvCxnSpPr>
          <p:cNvPr id="204" name="直接连接符 203"/>
          <p:cNvCxnSpPr>
            <a:stCxn id="180" idx="0"/>
            <a:endCxn id="202" idx="1"/>
          </p:cNvCxnSpPr>
          <p:nvPr/>
        </p:nvCxnSpPr>
        <p:spPr>
          <a:xfrm flipV="1">
            <a:off x="6979471" y="1899246"/>
            <a:ext cx="195084" cy="19079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直接连接符 204"/>
          <p:cNvCxnSpPr>
            <a:stCxn id="181" idx="0"/>
            <a:endCxn id="202" idx="1"/>
          </p:cNvCxnSpPr>
          <p:nvPr/>
        </p:nvCxnSpPr>
        <p:spPr>
          <a:xfrm flipH="1" flipV="1">
            <a:off x="7174555" y="1899246"/>
            <a:ext cx="192644" cy="19079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TextBox 205"/>
          <p:cNvSpPr txBox="1"/>
          <p:nvPr/>
        </p:nvSpPr>
        <p:spPr>
          <a:xfrm>
            <a:off x="6760802" y="2887974"/>
            <a:ext cx="7200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" b="1" dirty="0"/>
              <a:t>Server TOR</a:t>
            </a:r>
            <a:endParaRPr lang="zh-CN" altLang="en-US" sz="900" b="1" dirty="0">
              <a:solidFill>
                <a:srgbClr val="FF0000"/>
              </a:solidFill>
            </a:endParaRPr>
          </a:p>
        </p:txBody>
      </p:sp>
      <p:sp>
        <p:nvSpPr>
          <p:cNvPr id="207" name="TextBox 206"/>
          <p:cNvSpPr txBox="1"/>
          <p:nvPr/>
        </p:nvSpPr>
        <p:spPr>
          <a:xfrm>
            <a:off x="6330695" y="2554964"/>
            <a:ext cx="45076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" b="1" dirty="0"/>
              <a:t>Spine</a:t>
            </a:r>
            <a:endParaRPr lang="zh-CN" altLang="en-US" sz="900" b="1" dirty="0"/>
          </a:p>
        </p:txBody>
      </p:sp>
      <p:sp>
        <p:nvSpPr>
          <p:cNvPr id="209" name="TextBox 208"/>
          <p:cNvSpPr txBox="1"/>
          <p:nvPr/>
        </p:nvSpPr>
        <p:spPr>
          <a:xfrm>
            <a:off x="6426686" y="3699315"/>
            <a:ext cx="4924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b="1" dirty="0"/>
              <a:t>虚拟机</a:t>
            </a:r>
          </a:p>
        </p:txBody>
      </p:sp>
      <p:sp>
        <p:nvSpPr>
          <p:cNvPr id="210" name="TextBox 209"/>
          <p:cNvSpPr txBox="1"/>
          <p:nvPr/>
        </p:nvSpPr>
        <p:spPr>
          <a:xfrm>
            <a:off x="7302768" y="3690582"/>
            <a:ext cx="49244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800" b="1" dirty="0"/>
              <a:t>虚拟机</a:t>
            </a:r>
          </a:p>
        </p:txBody>
      </p:sp>
      <p:sp>
        <p:nvSpPr>
          <p:cNvPr id="211" name="TextBox 210"/>
          <p:cNvSpPr txBox="1"/>
          <p:nvPr/>
        </p:nvSpPr>
        <p:spPr>
          <a:xfrm>
            <a:off x="6146623" y="3360004"/>
            <a:ext cx="4283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" b="1" dirty="0">
                <a:solidFill>
                  <a:srgbClr val="FF0000"/>
                </a:solidFill>
              </a:rPr>
              <a:t>VTEP</a:t>
            </a:r>
          </a:p>
        </p:txBody>
      </p:sp>
      <p:sp>
        <p:nvSpPr>
          <p:cNvPr id="212" name="TextBox 211"/>
          <p:cNvSpPr txBox="1"/>
          <p:nvPr/>
        </p:nvSpPr>
        <p:spPr>
          <a:xfrm>
            <a:off x="6700277" y="1261769"/>
            <a:ext cx="8707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dirty="0"/>
              <a:t>Host Overlay</a:t>
            </a:r>
            <a:endParaRPr lang="zh-CN" altLang="en-US" sz="1000" b="1" dirty="0"/>
          </a:p>
        </p:txBody>
      </p:sp>
      <p:sp>
        <p:nvSpPr>
          <p:cNvPr id="213" name="TextBox 212"/>
          <p:cNvSpPr txBox="1"/>
          <p:nvPr/>
        </p:nvSpPr>
        <p:spPr>
          <a:xfrm>
            <a:off x="7655804" y="3359314"/>
            <a:ext cx="42832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" b="1" dirty="0">
                <a:solidFill>
                  <a:srgbClr val="FF0000"/>
                </a:solidFill>
              </a:rPr>
              <a:t>VTEP</a:t>
            </a:r>
          </a:p>
        </p:txBody>
      </p:sp>
      <p:pic>
        <p:nvPicPr>
          <p:cNvPr id="214" name="Picture 10" descr="G:\设计工作\8-9月\2017.8.8 公司图标\图标\服务器\服务器群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4174" y="3399044"/>
            <a:ext cx="338162" cy="287314"/>
          </a:xfrm>
          <a:prstGeom prst="rect">
            <a:avLst/>
          </a:prstGeom>
          <a:noFill/>
        </p:spPr>
      </p:pic>
      <p:sp>
        <p:nvSpPr>
          <p:cNvPr id="217" name="TextBox 216"/>
          <p:cNvSpPr txBox="1"/>
          <p:nvPr/>
        </p:nvSpPr>
        <p:spPr>
          <a:xfrm>
            <a:off x="6367546" y="2082141"/>
            <a:ext cx="51488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00" b="1" dirty="0"/>
              <a:t>Border</a:t>
            </a:r>
            <a:endParaRPr lang="zh-CN" altLang="en-US" sz="900" b="1" dirty="0">
              <a:solidFill>
                <a:srgbClr val="FF0000"/>
              </a:solidFill>
            </a:endParaRPr>
          </a:p>
        </p:txBody>
      </p:sp>
      <p:sp>
        <p:nvSpPr>
          <p:cNvPr id="218" name="文本占位符 1">
            <a:extLst>
              <a:ext uri="{FF2B5EF4-FFF2-40B4-BE49-F238E27FC236}">
                <a16:creationId xmlns:a16="http://schemas.microsoft.com/office/drawing/2014/main" id="{983D5AF8-73EE-02DE-D912-A04F9711C77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3971" y="156901"/>
            <a:ext cx="5472014" cy="50405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云网典型组网模型</a:t>
            </a:r>
          </a:p>
        </p:txBody>
      </p:sp>
    </p:spTree>
    <p:extLst>
      <p:ext uri="{BB962C8B-B14F-4D97-AF65-F5344CB8AC3E}">
        <p14:creationId xmlns:p14="http://schemas.microsoft.com/office/powerpoint/2010/main" val="40783560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云网一体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VLAN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网络方案</a:t>
            </a:r>
          </a:p>
        </p:txBody>
      </p:sp>
      <p:sp>
        <p:nvSpPr>
          <p:cNvPr id="3" name="矩形 2"/>
          <p:cNvSpPr/>
          <p:nvPr/>
        </p:nvSpPr>
        <p:spPr>
          <a:xfrm>
            <a:off x="1118177" y="653778"/>
            <a:ext cx="6087534" cy="62653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4" name="Picture 6" descr="G:\设计工作\8-9月\2017.8.8 公司图标\图标\自主可控产品图标\高端交换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5982" y="2375320"/>
            <a:ext cx="481792" cy="455801"/>
          </a:xfrm>
          <a:prstGeom prst="rect">
            <a:avLst/>
          </a:prstGeom>
          <a:noFill/>
        </p:spPr>
      </p:pic>
      <p:pic>
        <p:nvPicPr>
          <p:cNvPr id="45" name="Picture 6" descr="G:\设计工作\8-9月\2017.8.8 公司图标\图标\自主可控产品图标\高端交换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0847" y="2375320"/>
            <a:ext cx="481792" cy="455801"/>
          </a:xfrm>
          <a:prstGeom prst="rect">
            <a:avLst/>
          </a:prstGeom>
          <a:noFill/>
        </p:spPr>
      </p:pic>
      <p:pic>
        <p:nvPicPr>
          <p:cNvPr id="46" name="Picture 12" descr="G:\设计工作\8-9月\2017.8.8 公司图标\图标\自主可控产品图标\三层万兆交换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9620" y="3287125"/>
            <a:ext cx="467454" cy="346262"/>
          </a:xfrm>
          <a:prstGeom prst="rect">
            <a:avLst/>
          </a:prstGeom>
          <a:noFill/>
        </p:spPr>
      </p:pic>
      <p:pic>
        <p:nvPicPr>
          <p:cNvPr id="47" name="Picture 12" descr="G:\设计工作\8-9月\2017.8.8 公司图标\图标\自主可控产品图标\三层万兆交换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6649" y="3287125"/>
            <a:ext cx="467454" cy="346262"/>
          </a:xfrm>
          <a:prstGeom prst="rect">
            <a:avLst/>
          </a:prstGeom>
          <a:noFill/>
        </p:spPr>
      </p:pic>
      <p:pic>
        <p:nvPicPr>
          <p:cNvPr id="48" name="Picture 12" descr="G:\设计工作\8-9月\2017.8.8 公司图标\图标\自主可控产品图标\三层万兆交换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0278" y="3287125"/>
            <a:ext cx="467454" cy="346262"/>
          </a:xfrm>
          <a:prstGeom prst="rect">
            <a:avLst/>
          </a:prstGeom>
          <a:noFill/>
        </p:spPr>
      </p:pic>
      <p:pic>
        <p:nvPicPr>
          <p:cNvPr id="49" name="Picture 12" descr="G:\设计工作\8-9月\2017.8.8 公司图标\图标\自主可控产品图标\三层万兆交换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7307" y="3287125"/>
            <a:ext cx="467454" cy="346262"/>
          </a:xfrm>
          <a:prstGeom prst="rect">
            <a:avLst/>
          </a:prstGeom>
          <a:noFill/>
        </p:spPr>
      </p:pic>
      <p:grpSp>
        <p:nvGrpSpPr>
          <p:cNvPr id="64" name="组合 63"/>
          <p:cNvGrpSpPr/>
          <p:nvPr/>
        </p:nvGrpSpPr>
        <p:grpSpPr>
          <a:xfrm>
            <a:off x="1214932" y="3916544"/>
            <a:ext cx="1381444" cy="872754"/>
            <a:chOff x="2796681" y="3893471"/>
            <a:chExt cx="1381444" cy="872754"/>
          </a:xfrm>
        </p:grpSpPr>
        <p:sp>
          <p:nvSpPr>
            <p:cNvPr id="50" name="矩形 49"/>
            <p:cNvSpPr/>
            <p:nvPr/>
          </p:nvSpPr>
          <p:spPr>
            <a:xfrm>
              <a:off x="2796681" y="3893471"/>
              <a:ext cx="1381444" cy="872753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/>
            <p:cNvSpPr/>
            <p:nvPr/>
          </p:nvSpPr>
          <p:spPr>
            <a:xfrm>
              <a:off x="2949967" y="3978141"/>
              <a:ext cx="1066055" cy="287866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50" dirty="0">
                  <a:solidFill>
                    <a:schemeClr val="tx1"/>
                  </a:solidFill>
                </a:rPr>
                <a:t>OVS (VLAN)</a:t>
              </a:r>
              <a:endParaRPr lang="zh-CN" alt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2949967" y="4376071"/>
              <a:ext cx="307403" cy="14393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altLang="zh-CN" sz="1000" dirty="0">
                  <a:solidFill>
                    <a:schemeClr val="tx1"/>
                  </a:solidFill>
                </a:rPr>
                <a:t>VM</a:t>
              </a:r>
              <a:endParaRPr lang="zh-CN" alt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3332115" y="4376071"/>
              <a:ext cx="305350" cy="143933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altLang="zh-CN" sz="1000" dirty="0">
                  <a:solidFill>
                    <a:schemeClr val="tx1"/>
                  </a:solidFill>
                </a:rPr>
                <a:t>VM</a:t>
              </a:r>
              <a:endParaRPr lang="zh-CN" alt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3710672" y="4374746"/>
              <a:ext cx="305350" cy="14393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altLang="zh-CN" sz="1000" dirty="0">
                  <a:solidFill>
                    <a:schemeClr val="tx1"/>
                  </a:solidFill>
                </a:rPr>
                <a:t>VM</a:t>
              </a:r>
              <a:endParaRPr lang="zh-CN" altLang="en-US" sz="1000" dirty="0">
                <a:solidFill>
                  <a:schemeClr val="tx1"/>
                </a:solidFill>
              </a:endParaRPr>
            </a:p>
          </p:txBody>
        </p:sp>
        <p:cxnSp>
          <p:nvCxnSpPr>
            <p:cNvPr id="56" name="直接连接符 55"/>
            <p:cNvCxnSpPr>
              <a:stCxn id="52" idx="0"/>
            </p:cNvCxnSpPr>
            <p:nvPr/>
          </p:nvCxnSpPr>
          <p:spPr>
            <a:xfrm flipH="1" flipV="1">
              <a:off x="3103668" y="4266007"/>
              <a:ext cx="1" cy="11006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>
              <a:stCxn id="53" idx="0"/>
              <a:endCxn id="51" idx="2"/>
            </p:cNvCxnSpPr>
            <p:nvPr/>
          </p:nvCxnSpPr>
          <p:spPr>
            <a:xfrm flipH="1" flipV="1">
              <a:off x="3482995" y="4266007"/>
              <a:ext cx="1795" cy="11006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>
              <a:stCxn id="54" idx="0"/>
            </p:cNvCxnSpPr>
            <p:nvPr/>
          </p:nvCxnSpPr>
          <p:spPr>
            <a:xfrm flipV="1">
              <a:off x="3863347" y="4266007"/>
              <a:ext cx="0" cy="108739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3073160" y="4520004"/>
              <a:ext cx="79701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/>
                <a:t>KVM Server</a:t>
              </a:r>
              <a:endParaRPr lang="zh-CN" altLang="en-US" sz="1000" dirty="0"/>
            </a:p>
          </p:txBody>
        </p:sp>
      </p:grpSp>
      <p:cxnSp>
        <p:nvCxnSpPr>
          <p:cNvPr id="66" name="直接连接符 65"/>
          <p:cNvCxnSpPr>
            <a:stCxn id="46" idx="0"/>
            <a:endCxn id="44" idx="2"/>
          </p:cNvCxnSpPr>
          <p:nvPr/>
        </p:nvCxnSpPr>
        <p:spPr>
          <a:xfrm flipV="1">
            <a:off x="2793347" y="2831121"/>
            <a:ext cx="993531" cy="45600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>
            <a:stCxn id="47" idx="0"/>
            <a:endCxn id="45" idx="2"/>
          </p:cNvCxnSpPr>
          <p:nvPr/>
        </p:nvCxnSpPr>
        <p:spPr>
          <a:xfrm flipV="1">
            <a:off x="3480376" y="2831121"/>
            <a:ext cx="1271367" cy="45600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/>
          <p:cNvCxnSpPr>
            <a:stCxn id="46" idx="0"/>
            <a:endCxn id="45" idx="2"/>
          </p:cNvCxnSpPr>
          <p:nvPr/>
        </p:nvCxnSpPr>
        <p:spPr>
          <a:xfrm flipV="1">
            <a:off x="2793347" y="2831121"/>
            <a:ext cx="1958396" cy="45600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/>
          <p:cNvCxnSpPr>
            <a:stCxn id="47" idx="0"/>
            <a:endCxn id="44" idx="2"/>
          </p:cNvCxnSpPr>
          <p:nvPr/>
        </p:nvCxnSpPr>
        <p:spPr>
          <a:xfrm flipV="1">
            <a:off x="3480376" y="2831121"/>
            <a:ext cx="306502" cy="45600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连接符 75"/>
          <p:cNvCxnSpPr>
            <a:stCxn id="48" idx="0"/>
            <a:endCxn id="44" idx="2"/>
          </p:cNvCxnSpPr>
          <p:nvPr/>
        </p:nvCxnSpPr>
        <p:spPr>
          <a:xfrm flipH="1" flipV="1">
            <a:off x="3786878" y="2831121"/>
            <a:ext cx="1347127" cy="45600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/>
          <p:cNvCxnSpPr>
            <a:stCxn id="49" idx="0"/>
            <a:endCxn id="44" idx="2"/>
          </p:cNvCxnSpPr>
          <p:nvPr/>
        </p:nvCxnSpPr>
        <p:spPr>
          <a:xfrm flipH="1" flipV="1">
            <a:off x="3786878" y="2831121"/>
            <a:ext cx="2034156" cy="45600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81"/>
          <p:cNvCxnSpPr>
            <a:stCxn id="49" idx="0"/>
            <a:endCxn id="45" idx="2"/>
          </p:cNvCxnSpPr>
          <p:nvPr/>
        </p:nvCxnSpPr>
        <p:spPr>
          <a:xfrm flipH="1" flipV="1">
            <a:off x="4751743" y="2831121"/>
            <a:ext cx="1069291" cy="45600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接连接符 84"/>
          <p:cNvCxnSpPr>
            <a:stCxn id="48" idx="0"/>
            <a:endCxn id="45" idx="2"/>
          </p:cNvCxnSpPr>
          <p:nvPr/>
        </p:nvCxnSpPr>
        <p:spPr>
          <a:xfrm flipH="1" flipV="1">
            <a:off x="4751743" y="2831121"/>
            <a:ext cx="382262" cy="45600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连接符 90"/>
          <p:cNvCxnSpPr>
            <a:stCxn id="47" idx="1"/>
            <a:endCxn id="46" idx="3"/>
          </p:cNvCxnSpPr>
          <p:nvPr/>
        </p:nvCxnSpPr>
        <p:spPr>
          <a:xfrm flipH="1">
            <a:off x="3027074" y="3460256"/>
            <a:ext cx="219575" cy="0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连接符 93"/>
          <p:cNvCxnSpPr>
            <a:stCxn id="45" idx="1"/>
            <a:endCxn id="44" idx="3"/>
          </p:cNvCxnSpPr>
          <p:nvPr/>
        </p:nvCxnSpPr>
        <p:spPr>
          <a:xfrm flipH="1">
            <a:off x="4027774" y="2603221"/>
            <a:ext cx="483073" cy="0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矩形 96"/>
          <p:cNvSpPr/>
          <p:nvPr/>
        </p:nvSpPr>
        <p:spPr>
          <a:xfrm>
            <a:off x="4806756" y="3165154"/>
            <a:ext cx="1764637" cy="510540"/>
          </a:xfrm>
          <a:prstGeom prst="rect">
            <a:avLst/>
          </a:prstGeom>
          <a:solidFill>
            <a:schemeClr val="accent3">
              <a:lumMod val="40000"/>
              <a:lumOff val="60000"/>
              <a:alpha val="32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5821034" y="3157683"/>
            <a:ext cx="79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dirty="0"/>
              <a:t>TOR</a:t>
            </a:r>
            <a:endParaRPr lang="zh-CN" altLang="en-US" sz="900" b="1" dirty="0"/>
          </a:p>
        </p:txBody>
      </p:sp>
      <p:sp>
        <p:nvSpPr>
          <p:cNvPr id="99" name="矩形 98"/>
          <p:cNvSpPr/>
          <p:nvPr/>
        </p:nvSpPr>
        <p:spPr>
          <a:xfrm>
            <a:off x="2139022" y="3209192"/>
            <a:ext cx="1714970" cy="510540"/>
          </a:xfrm>
          <a:prstGeom prst="rect">
            <a:avLst/>
          </a:prstGeom>
          <a:solidFill>
            <a:schemeClr val="accent3">
              <a:lumMod val="40000"/>
              <a:lumOff val="60000"/>
              <a:alpha val="32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2236889" y="3161863"/>
            <a:ext cx="8686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dirty="0"/>
              <a:t>TOR</a:t>
            </a:r>
            <a:endParaRPr lang="zh-CN" altLang="en-US" sz="900" b="1" dirty="0"/>
          </a:p>
        </p:txBody>
      </p:sp>
      <p:sp>
        <p:nvSpPr>
          <p:cNvPr id="101" name="矩形 100"/>
          <p:cNvSpPr/>
          <p:nvPr/>
        </p:nvSpPr>
        <p:spPr>
          <a:xfrm>
            <a:off x="1448300" y="2271582"/>
            <a:ext cx="1381444" cy="667665"/>
          </a:xfrm>
          <a:prstGeom prst="rect">
            <a:avLst/>
          </a:prstGeom>
          <a:solidFill>
            <a:schemeClr val="bg1">
              <a:lumMod val="95000"/>
              <a:alpha val="32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103" name="组合 102"/>
          <p:cNvGrpSpPr/>
          <p:nvPr/>
        </p:nvGrpSpPr>
        <p:grpSpPr>
          <a:xfrm>
            <a:off x="2780500" y="3916544"/>
            <a:ext cx="1381444" cy="872754"/>
            <a:chOff x="2796681" y="3893471"/>
            <a:chExt cx="1381444" cy="872754"/>
          </a:xfrm>
        </p:grpSpPr>
        <p:sp>
          <p:nvSpPr>
            <p:cNvPr id="104" name="矩形 103"/>
            <p:cNvSpPr/>
            <p:nvPr/>
          </p:nvSpPr>
          <p:spPr>
            <a:xfrm>
              <a:off x="2796681" y="3893471"/>
              <a:ext cx="1381444" cy="872753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矩形 104"/>
            <p:cNvSpPr/>
            <p:nvPr/>
          </p:nvSpPr>
          <p:spPr>
            <a:xfrm>
              <a:off x="2949967" y="3978141"/>
              <a:ext cx="1066055" cy="287866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50" dirty="0">
                  <a:solidFill>
                    <a:schemeClr val="tx1"/>
                  </a:solidFill>
                </a:rPr>
                <a:t>OVS (VLAN)</a:t>
              </a:r>
              <a:endParaRPr lang="zh-CN" alt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106" name="矩形 105"/>
            <p:cNvSpPr/>
            <p:nvPr/>
          </p:nvSpPr>
          <p:spPr>
            <a:xfrm>
              <a:off x="2949967" y="4376071"/>
              <a:ext cx="307403" cy="14393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altLang="zh-CN" sz="1000" dirty="0">
                  <a:solidFill>
                    <a:schemeClr val="tx1"/>
                  </a:solidFill>
                </a:rPr>
                <a:t>VM</a:t>
              </a:r>
              <a:endParaRPr lang="zh-CN" alt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07" name="矩形 106"/>
            <p:cNvSpPr/>
            <p:nvPr/>
          </p:nvSpPr>
          <p:spPr>
            <a:xfrm>
              <a:off x="3332115" y="4376071"/>
              <a:ext cx="305350" cy="143933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altLang="zh-CN" sz="1000" dirty="0">
                  <a:solidFill>
                    <a:schemeClr val="tx1"/>
                  </a:solidFill>
                </a:rPr>
                <a:t>VM</a:t>
              </a:r>
              <a:endParaRPr lang="zh-CN" alt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08" name="矩形 107"/>
            <p:cNvSpPr/>
            <p:nvPr/>
          </p:nvSpPr>
          <p:spPr>
            <a:xfrm>
              <a:off x="3710672" y="4374746"/>
              <a:ext cx="305350" cy="14393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altLang="zh-CN" sz="1000" dirty="0">
                  <a:solidFill>
                    <a:schemeClr val="tx1"/>
                  </a:solidFill>
                </a:rPr>
                <a:t>VM</a:t>
              </a:r>
              <a:endParaRPr lang="zh-CN" altLang="en-US" sz="1000" dirty="0">
                <a:solidFill>
                  <a:schemeClr val="tx1"/>
                </a:solidFill>
              </a:endParaRPr>
            </a:p>
          </p:txBody>
        </p:sp>
        <p:cxnSp>
          <p:nvCxnSpPr>
            <p:cNvPr id="109" name="直接连接符 108"/>
            <p:cNvCxnSpPr>
              <a:stCxn id="106" idx="0"/>
            </p:cNvCxnSpPr>
            <p:nvPr/>
          </p:nvCxnSpPr>
          <p:spPr>
            <a:xfrm flipH="1" flipV="1">
              <a:off x="3103668" y="4266007"/>
              <a:ext cx="1" cy="11006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>
              <a:stCxn id="107" idx="0"/>
              <a:endCxn id="105" idx="2"/>
            </p:cNvCxnSpPr>
            <p:nvPr/>
          </p:nvCxnSpPr>
          <p:spPr>
            <a:xfrm flipH="1" flipV="1">
              <a:off x="3482995" y="4266007"/>
              <a:ext cx="1795" cy="11006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>
              <a:stCxn id="108" idx="0"/>
            </p:cNvCxnSpPr>
            <p:nvPr/>
          </p:nvCxnSpPr>
          <p:spPr>
            <a:xfrm flipV="1">
              <a:off x="3863347" y="4266007"/>
              <a:ext cx="0" cy="108739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/>
            <p:cNvSpPr txBox="1"/>
            <p:nvPr/>
          </p:nvSpPr>
          <p:spPr>
            <a:xfrm>
              <a:off x="3073160" y="4520004"/>
              <a:ext cx="79701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/>
                <a:t>KVM Server</a:t>
              </a:r>
              <a:endParaRPr lang="zh-CN" altLang="en-US" sz="1000" dirty="0"/>
            </a:p>
          </p:txBody>
        </p:sp>
      </p:grpSp>
      <p:pic>
        <p:nvPicPr>
          <p:cNvPr id="118" name="Picture 4" descr="G:\设计工作\8-9月\2017.8.8 公司图标\图标\安全产品\友商负载均衡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6900" y="2468077"/>
            <a:ext cx="404653" cy="299743"/>
          </a:xfrm>
          <a:prstGeom prst="rect">
            <a:avLst/>
          </a:prstGeom>
          <a:noFill/>
        </p:spPr>
      </p:pic>
      <p:pic>
        <p:nvPicPr>
          <p:cNvPr id="119" name="Picture 12" descr="G:\设计工作\8-9月\2017.8.8 公司图标\图标\安全产品\防火墙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47150" y="2329899"/>
            <a:ext cx="209217" cy="501222"/>
          </a:xfrm>
          <a:prstGeom prst="rect">
            <a:avLst/>
          </a:prstGeom>
          <a:noFill/>
        </p:spPr>
      </p:pic>
      <p:cxnSp>
        <p:nvCxnSpPr>
          <p:cNvPr id="120" name="直接连接符 119"/>
          <p:cNvCxnSpPr/>
          <p:nvPr/>
        </p:nvCxnSpPr>
        <p:spPr>
          <a:xfrm flipH="1">
            <a:off x="4027774" y="2653479"/>
            <a:ext cx="483073" cy="0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椭圆 120"/>
          <p:cNvSpPr/>
          <p:nvPr/>
        </p:nvSpPr>
        <p:spPr>
          <a:xfrm>
            <a:off x="4252228" y="2541866"/>
            <a:ext cx="65038" cy="161115"/>
          </a:xfrm>
          <a:prstGeom prst="ellipse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2" name="直接连接符 121"/>
          <p:cNvCxnSpPr/>
          <p:nvPr/>
        </p:nvCxnSpPr>
        <p:spPr>
          <a:xfrm flipH="1">
            <a:off x="3027073" y="3498356"/>
            <a:ext cx="219575" cy="0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椭圆 122"/>
          <p:cNvSpPr/>
          <p:nvPr/>
        </p:nvSpPr>
        <p:spPr>
          <a:xfrm>
            <a:off x="3105569" y="3420424"/>
            <a:ext cx="45719" cy="121971"/>
          </a:xfrm>
          <a:prstGeom prst="ellipse">
            <a:avLst/>
          </a:prstGeom>
          <a:noFill/>
          <a:ln w="127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4" name="直接连接符 123"/>
          <p:cNvCxnSpPr/>
          <p:nvPr/>
        </p:nvCxnSpPr>
        <p:spPr>
          <a:xfrm flipH="1">
            <a:off x="5367733" y="3443309"/>
            <a:ext cx="219575" cy="0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接连接符 124"/>
          <p:cNvCxnSpPr/>
          <p:nvPr/>
        </p:nvCxnSpPr>
        <p:spPr>
          <a:xfrm flipH="1">
            <a:off x="5367732" y="3481409"/>
            <a:ext cx="219575" cy="0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椭圆 125"/>
          <p:cNvSpPr/>
          <p:nvPr/>
        </p:nvSpPr>
        <p:spPr>
          <a:xfrm>
            <a:off x="5446228" y="3403477"/>
            <a:ext cx="45719" cy="121971"/>
          </a:xfrm>
          <a:prstGeom prst="ellipse">
            <a:avLst/>
          </a:prstGeom>
          <a:noFill/>
          <a:ln w="127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7" name="直接连接符 126"/>
          <p:cNvCxnSpPr>
            <a:stCxn id="101" idx="3"/>
            <a:endCxn id="44" idx="1"/>
          </p:cNvCxnSpPr>
          <p:nvPr/>
        </p:nvCxnSpPr>
        <p:spPr>
          <a:xfrm flipV="1">
            <a:off x="2829744" y="2603221"/>
            <a:ext cx="716238" cy="219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矩形 133"/>
          <p:cNvSpPr/>
          <p:nvPr/>
        </p:nvSpPr>
        <p:spPr>
          <a:xfrm>
            <a:off x="5586621" y="2266856"/>
            <a:ext cx="1381444" cy="667665"/>
          </a:xfrm>
          <a:prstGeom prst="rect">
            <a:avLst/>
          </a:prstGeom>
          <a:solidFill>
            <a:schemeClr val="bg1">
              <a:lumMod val="95000"/>
              <a:alpha val="32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35" name="Picture 4" descr="G:\设计工作\8-9月\2017.8.8 公司图标\图标\安全产品\友商负载均衡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033" y="2491448"/>
            <a:ext cx="404653" cy="299743"/>
          </a:xfrm>
          <a:prstGeom prst="rect">
            <a:avLst/>
          </a:prstGeom>
          <a:noFill/>
        </p:spPr>
      </p:pic>
      <p:pic>
        <p:nvPicPr>
          <p:cNvPr id="136" name="Picture 12" descr="G:\设计工作\8-9月\2017.8.8 公司图标\图标\安全产品\防火墙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01529" y="2329355"/>
            <a:ext cx="209217" cy="501222"/>
          </a:xfrm>
          <a:prstGeom prst="rect">
            <a:avLst/>
          </a:prstGeom>
          <a:noFill/>
        </p:spPr>
      </p:pic>
      <p:cxnSp>
        <p:nvCxnSpPr>
          <p:cNvPr id="137" name="直接连接符 136"/>
          <p:cNvCxnSpPr>
            <a:stCxn id="134" idx="1"/>
            <a:endCxn id="45" idx="3"/>
          </p:cNvCxnSpPr>
          <p:nvPr/>
        </p:nvCxnSpPr>
        <p:spPr>
          <a:xfrm flipH="1">
            <a:off x="4992639" y="2600689"/>
            <a:ext cx="593982" cy="2532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矩形 139"/>
          <p:cNvSpPr/>
          <p:nvPr/>
        </p:nvSpPr>
        <p:spPr>
          <a:xfrm>
            <a:off x="3397607" y="2245300"/>
            <a:ext cx="1743405" cy="703080"/>
          </a:xfrm>
          <a:prstGeom prst="rect">
            <a:avLst/>
          </a:prstGeom>
          <a:solidFill>
            <a:schemeClr val="accent3">
              <a:lumMod val="40000"/>
              <a:lumOff val="60000"/>
              <a:alpha val="32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42" name="直接连接符 141"/>
          <p:cNvCxnSpPr>
            <a:stCxn id="46" idx="2"/>
            <a:endCxn id="50" idx="0"/>
          </p:cNvCxnSpPr>
          <p:nvPr/>
        </p:nvCxnSpPr>
        <p:spPr>
          <a:xfrm flipH="1">
            <a:off x="1905654" y="3633387"/>
            <a:ext cx="887693" cy="2831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接连接符 142"/>
          <p:cNvCxnSpPr>
            <a:stCxn id="47" idx="2"/>
            <a:endCxn id="50" idx="0"/>
          </p:cNvCxnSpPr>
          <p:nvPr/>
        </p:nvCxnSpPr>
        <p:spPr>
          <a:xfrm flipH="1">
            <a:off x="1905654" y="3633387"/>
            <a:ext cx="1574722" cy="2831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6" name="组合 145"/>
          <p:cNvGrpSpPr/>
          <p:nvPr/>
        </p:nvGrpSpPr>
        <p:grpSpPr>
          <a:xfrm>
            <a:off x="4346068" y="3916544"/>
            <a:ext cx="1381444" cy="872754"/>
            <a:chOff x="2796681" y="3893471"/>
            <a:chExt cx="1381444" cy="872754"/>
          </a:xfrm>
        </p:grpSpPr>
        <p:sp>
          <p:nvSpPr>
            <p:cNvPr id="147" name="矩形 146"/>
            <p:cNvSpPr/>
            <p:nvPr/>
          </p:nvSpPr>
          <p:spPr>
            <a:xfrm>
              <a:off x="2796681" y="3893471"/>
              <a:ext cx="1381444" cy="872753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8" name="矩形 147"/>
            <p:cNvSpPr/>
            <p:nvPr/>
          </p:nvSpPr>
          <p:spPr>
            <a:xfrm>
              <a:off x="2949967" y="3978141"/>
              <a:ext cx="1066055" cy="287866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50" dirty="0">
                  <a:solidFill>
                    <a:schemeClr val="tx1"/>
                  </a:solidFill>
                </a:rPr>
                <a:t>OVS (VLAN)</a:t>
              </a:r>
              <a:endParaRPr lang="zh-CN" alt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149" name="矩形 148"/>
            <p:cNvSpPr/>
            <p:nvPr/>
          </p:nvSpPr>
          <p:spPr>
            <a:xfrm>
              <a:off x="2949967" y="4376071"/>
              <a:ext cx="307403" cy="14393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altLang="zh-CN" sz="1000" dirty="0">
                  <a:solidFill>
                    <a:schemeClr val="tx1"/>
                  </a:solidFill>
                </a:rPr>
                <a:t>VM</a:t>
              </a:r>
              <a:endParaRPr lang="zh-CN" alt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50" name="矩形 149"/>
            <p:cNvSpPr/>
            <p:nvPr/>
          </p:nvSpPr>
          <p:spPr>
            <a:xfrm>
              <a:off x="3332115" y="4376071"/>
              <a:ext cx="305350" cy="143933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altLang="zh-CN" sz="1000" dirty="0">
                  <a:solidFill>
                    <a:schemeClr val="tx1"/>
                  </a:solidFill>
                </a:rPr>
                <a:t>VM</a:t>
              </a:r>
              <a:endParaRPr lang="zh-CN" alt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51" name="矩形 150"/>
            <p:cNvSpPr/>
            <p:nvPr/>
          </p:nvSpPr>
          <p:spPr>
            <a:xfrm>
              <a:off x="3710672" y="4374746"/>
              <a:ext cx="305350" cy="14393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altLang="zh-CN" sz="1000" dirty="0">
                  <a:solidFill>
                    <a:schemeClr val="tx1"/>
                  </a:solidFill>
                </a:rPr>
                <a:t>VM</a:t>
              </a:r>
              <a:endParaRPr lang="zh-CN" altLang="en-US" sz="1000" dirty="0">
                <a:solidFill>
                  <a:schemeClr val="tx1"/>
                </a:solidFill>
              </a:endParaRPr>
            </a:p>
          </p:txBody>
        </p:sp>
        <p:cxnSp>
          <p:nvCxnSpPr>
            <p:cNvPr id="152" name="直接连接符 151"/>
            <p:cNvCxnSpPr>
              <a:stCxn id="149" idx="0"/>
            </p:cNvCxnSpPr>
            <p:nvPr/>
          </p:nvCxnSpPr>
          <p:spPr>
            <a:xfrm flipH="1" flipV="1">
              <a:off x="3103668" y="4266007"/>
              <a:ext cx="1" cy="11006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接连接符 152"/>
            <p:cNvCxnSpPr>
              <a:stCxn id="150" idx="0"/>
              <a:endCxn id="148" idx="2"/>
            </p:cNvCxnSpPr>
            <p:nvPr/>
          </p:nvCxnSpPr>
          <p:spPr>
            <a:xfrm flipH="1" flipV="1">
              <a:off x="3482995" y="4266007"/>
              <a:ext cx="1795" cy="11006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接连接符 153"/>
            <p:cNvCxnSpPr>
              <a:stCxn id="151" idx="0"/>
            </p:cNvCxnSpPr>
            <p:nvPr/>
          </p:nvCxnSpPr>
          <p:spPr>
            <a:xfrm flipV="1">
              <a:off x="3863347" y="4266007"/>
              <a:ext cx="0" cy="108739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TextBox 154"/>
            <p:cNvSpPr txBox="1"/>
            <p:nvPr/>
          </p:nvSpPr>
          <p:spPr>
            <a:xfrm>
              <a:off x="3073160" y="4520004"/>
              <a:ext cx="79701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/>
                <a:t>KVM Server</a:t>
              </a:r>
              <a:endParaRPr lang="zh-CN" altLang="en-US" sz="1000" dirty="0"/>
            </a:p>
          </p:txBody>
        </p:sp>
      </p:grpSp>
      <p:grpSp>
        <p:nvGrpSpPr>
          <p:cNvPr id="156" name="组合 155"/>
          <p:cNvGrpSpPr/>
          <p:nvPr/>
        </p:nvGrpSpPr>
        <p:grpSpPr>
          <a:xfrm>
            <a:off x="5911637" y="3916544"/>
            <a:ext cx="1381444" cy="872754"/>
            <a:chOff x="2796681" y="3893471"/>
            <a:chExt cx="1381444" cy="872754"/>
          </a:xfrm>
        </p:grpSpPr>
        <p:sp>
          <p:nvSpPr>
            <p:cNvPr id="157" name="矩形 156"/>
            <p:cNvSpPr/>
            <p:nvPr/>
          </p:nvSpPr>
          <p:spPr>
            <a:xfrm>
              <a:off x="2796681" y="3893471"/>
              <a:ext cx="1381444" cy="872753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8" name="矩形 157"/>
            <p:cNvSpPr/>
            <p:nvPr/>
          </p:nvSpPr>
          <p:spPr>
            <a:xfrm>
              <a:off x="2949967" y="3978141"/>
              <a:ext cx="1066055" cy="287866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50" dirty="0">
                  <a:solidFill>
                    <a:schemeClr val="tx1"/>
                  </a:solidFill>
                </a:rPr>
                <a:t>DVS (VLAN)</a:t>
              </a:r>
              <a:endParaRPr lang="zh-CN" alt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159" name="矩形 158"/>
            <p:cNvSpPr/>
            <p:nvPr/>
          </p:nvSpPr>
          <p:spPr>
            <a:xfrm>
              <a:off x="2949967" y="4376071"/>
              <a:ext cx="307403" cy="14393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altLang="zh-CN" sz="1000" dirty="0">
                  <a:solidFill>
                    <a:schemeClr val="tx1"/>
                  </a:solidFill>
                </a:rPr>
                <a:t>VM</a:t>
              </a:r>
              <a:endParaRPr lang="zh-CN" alt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60" name="矩形 159"/>
            <p:cNvSpPr/>
            <p:nvPr/>
          </p:nvSpPr>
          <p:spPr>
            <a:xfrm>
              <a:off x="3332115" y="4376071"/>
              <a:ext cx="305350" cy="143933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altLang="zh-CN" sz="1000" dirty="0">
                  <a:solidFill>
                    <a:schemeClr val="tx1"/>
                  </a:solidFill>
                </a:rPr>
                <a:t>VM</a:t>
              </a:r>
              <a:endParaRPr lang="zh-CN" alt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61" name="矩形 160"/>
            <p:cNvSpPr/>
            <p:nvPr/>
          </p:nvSpPr>
          <p:spPr>
            <a:xfrm>
              <a:off x="3710672" y="4374746"/>
              <a:ext cx="305350" cy="14393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altLang="zh-CN" sz="1000" dirty="0">
                  <a:solidFill>
                    <a:schemeClr val="tx1"/>
                  </a:solidFill>
                </a:rPr>
                <a:t>VM</a:t>
              </a:r>
              <a:endParaRPr lang="zh-CN" altLang="en-US" sz="1000" dirty="0">
                <a:solidFill>
                  <a:schemeClr val="tx1"/>
                </a:solidFill>
              </a:endParaRPr>
            </a:p>
          </p:txBody>
        </p:sp>
        <p:cxnSp>
          <p:nvCxnSpPr>
            <p:cNvPr id="162" name="直接连接符 161"/>
            <p:cNvCxnSpPr>
              <a:stCxn id="159" idx="0"/>
            </p:cNvCxnSpPr>
            <p:nvPr/>
          </p:nvCxnSpPr>
          <p:spPr>
            <a:xfrm flipH="1" flipV="1">
              <a:off x="3103668" y="4266007"/>
              <a:ext cx="1" cy="11006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直接连接符 162"/>
            <p:cNvCxnSpPr>
              <a:stCxn id="160" idx="0"/>
              <a:endCxn id="158" idx="2"/>
            </p:cNvCxnSpPr>
            <p:nvPr/>
          </p:nvCxnSpPr>
          <p:spPr>
            <a:xfrm flipH="1" flipV="1">
              <a:off x="3482995" y="4266007"/>
              <a:ext cx="1795" cy="11006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直接连接符 163"/>
            <p:cNvCxnSpPr>
              <a:stCxn id="161" idx="0"/>
            </p:cNvCxnSpPr>
            <p:nvPr/>
          </p:nvCxnSpPr>
          <p:spPr>
            <a:xfrm flipV="1">
              <a:off x="3863347" y="4266007"/>
              <a:ext cx="0" cy="108739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TextBox 164"/>
            <p:cNvSpPr txBox="1"/>
            <p:nvPr/>
          </p:nvSpPr>
          <p:spPr>
            <a:xfrm>
              <a:off x="3073160" y="4520004"/>
              <a:ext cx="76655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/>
                <a:t>ESXi Server</a:t>
              </a:r>
              <a:endParaRPr lang="zh-CN" altLang="en-US" sz="1000" dirty="0"/>
            </a:p>
          </p:txBody>
        </p:sp>
      </p:grpSp>
      <p:cxnSp>
        <p:nvCxnSpPr>
          <p:cNvPr id="168" name="直接连接符 167"/>
          <p:cNvCxnSpPr>
            <a:stCxn id="46" idx="2"/>
            <a:endCxn id="104" idx="0"/>
          </p:cNvCxnSpPr>
          <p:nvPr/>
        </p:nvCxnSpPr>
        <p:spPr>
          <a:xfrm>
            <a:off x="2793347" y="3633387"/>
            <a:ext cx="677875" cy="2831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直接连接符 170"/>
          <p:cNvCxnSpPr>
            <a:stCxn id="47" idx="2"/>
            <a:endCxn id="104" idx="0"/>
          </p:cNvCxnSpPr>
          <p:nvPr/>
        </p:nvCxnSpPr>
        <p:spPr>
          <a:xfrm flipH="1">
            <a:off x="3471222" y="3633387"/>
            <a:ext cx="9154" cy="2831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直接连接符 173"/>
          <p:cNvCxnSpPr>
            <a:stCxn id="48" idx="2"/>
            <a:endCxn id="147" idx="0"/>
          </p:cNvCxnSpPr>
          <p:nvPr/>
        </p:nvCxnSpPr>
        <p:spPr>
          <a:xfrm flipH="1">
            <a:off x="5036790" y="3633387"/>
            <a:ext cx="97215" cy="2831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直接连接符 176"/>
          <p:cNvCxnSpPr>
            <a:stCxn id="49" idx="2"/>
            <a:endCxn id="147" idx="0"/>
          </p:cNvCxnSpPr>
          <p:nvPr/>
        </p:nvCxnSpPr>
        <p:spPr>
          <a:xfrm flipH="1">
            <a:off x="5036790" y="3633387"/>
            <a:ext cx="784244" cy="2831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直接连接符 179"/>
          <p:cNvCxnSpPr>
            <a:stCxn id="48" idx="2"/>
            <a:endCxn id="157" idx="0"/>
          </p:cNvCxnSpPr>
          <p:nvPr/>
        </p:nvCxnSpPr>
        <p:spPr>
          <a:xfrm>
            <a:off x="5134005" y="3633387"/>
            <a:ext cx="1468354" cy="2831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直接连接符 182"/>
          <p:cNvCxnSpPr>
            <a:stCxn id="49" idx="2"/>
            <a:endCxn id="157" idx="0"/>
          </p:cNvCxnSpPr>
          <p:nvPr/>
        </p:nvCxnSpPr>
        <p:spPr>
          <a:xfrm>
            <a:off x="5821034" y="3633387"/>
            <a:ext cx="781325" cy="2831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TextBox 185"/>
          <p:cNvSpPr txBox="1"/>
          <p:nvPr/>
        </p:nvSpPr>
        <p:spPr>
          <a:xfrm>
            <a:off x="1609292" y="2266856"/>
            <a:ext cx="3097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dirty="0"/>
              <a:t>LB</a:t>
            </a:r>
            <a:endParaRPr lang="zh-CN" altLang="en-US" sz="1000" b="1" dirty="0"/>
          </a:p>
        </p:txBody>
      </p:sp>
      <p:sp>
        <p:nvSpPr>
          <p:cNvPr id="187" name="TextBox 186"/>
          <p:cNvSpPr txBox="1"/>
          <p:nvPr/>
        </p:nvSpPr>
        <p:spPr>
          <a:xfrm>
            <a:off x="2068245" y="2295645"/>
            <a:ext cx="3609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dirty="0"/>
              <a:t>FW</a:t>
            </a:r>
            <a:endParaRPr lang="zh-CN" altLang="en-US" sz="1000" b="1" dirty="0"/>
          </a:p>
        </p:txBody>
      </p:sp>
      <p:sp>
        <p:nvSpPr>
          <p:cNvPr id="188" name="TextBox 187"/>
          <p:cNvSpPr txBox="1"/>
          <p:nvPr/>
        </p:nvSpPr>
        <p:spPr>
          <a:xfrm>
            <a:off x="6039037" y="2344966"/>
            <a:ext cx="3609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dirty="0"/>
              <a:t>FW</a:t>
            </a:r>
            <a:endParaRPr lang="zh-CN" altLang="en-US" sz="1000" b="1" dirty="0"/>
          </a:p>
        </p:txBody>
      </p:sp>
      <p:sp>
        <p:nvSpPr>
          <p:cNvPr id="189" name="TextBox 188"/>
          <p:cNvSpPr txBox="1"/>
          <p:nvPr/>
        </p:nvSpPr>
        <p:spPr>
          <a:xfrm>
            <a:off x="6613511" y="2342758"/>
            <a:ext cx="3097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dirty="0"/>
              <a:t>LB</a:t>
            </a:r>
            <a:endParaRPr lang="zh-CN" altLang="en-US" sz="1000" b="1" dirty="0"/>
          </a:p>
        </p:txBody>
      </p:sp>
      <p:sp>
        <p:nvSpPr>
          <p:cNvPr id="191" name="TextBox 190"/>
          <p:cNvSpPr txBox="1"/>
          <p:nvPr/>
        </p:nvSpPr>
        <p:spPr>
          <a:xfrm>
            <a:off x="3413636" y="661688"/>
            <a:ext cx="1330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/>
              <a:t>云平台</a:t>
            </a:r>
            <a:r>
              <a:rPr lang="en-US" altLang="zh-CN" sz="1200" b="1" dirty="0"/>
              <a:t>OpenStack</a:t>
            </a:r>
            <a:endParaRPr lang="zh-CN" altLang="en-US" sz="1200" b="1" dirty="0"/>
          </a:p>
        </p:txBody>
      </p:sp>
      <p:sp>
        <p:nvSpPr>
          <p:cNvPr id="195" name="矩形 194"/>
          <p:cNvSpPr/>
          <p:nvPr/>
        </p:nvSpPr>
        <p:spPr>
          <a:xfrm>
            <a:off x="2009468" y="953231"/>
            <a:ext cx="987039" cy="27828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>
                <a:solidFill>
                  <a:schemeClr val="tx1"/>
                </a:solidFill>
              </a:rPr>
              <a:t>Neutron</a:t>
            </a:r>
            <a:endParaRPr lang="zh-CN" altLang="en-US" sz="1200" b="1" dirty="0">
              <a:solidFill>
                <a:schemeClr val="tx1"/>
              </a:solidFill>
            </a:endParaRPr>
          </a:p>
        </p:txBody>
      </p:sp>
      <p:cxnSp>
        <p:nvCxnSpPr>
          <p:cNvPr id="197" name="直接箭头连接符 196"/>
          <p:cNvCxnSpPr>
            <a:stCxn id="195" idx="2"/>
            <a:endCxn id="118" idx="0"/>
          </p:cNvCxnSpPr>
          <p:nvPr/>
        </p:nvCxnSpPr>
        <p:spPr>
          <a:xfrm flipH="1">
            <a:off x="1859227" y="1231517"/>
            <a:ext cx="643761" cy="1236560"/>
          </a:xfrm>
          <a:prstGeom prst="straightConnector1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直接箭头连接符 197"/>
          <p:cNvCxnSpPr>
            <a:stCxn id="195" idx="2"/>
            <a:endCxn id="135" idx="0"/>
          </p:cNvCxnSpPr>
          <p:nvPr/>
        </p:nvCxnSpPr>
        <p:spPr>
          <a:xfrm>
            <a:off x="2502988" y="1231517"/>
            <a:ext cx="4099372" cy="1259931"/>
          </a:xfrm>
          <a:prstGeom prst="straightConnector1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直接箭头连接符 200"/>
          <p:cNvCxnSpPr>
            <a:stCxn id="195" idx="2"/>
            <a:endCxn id="51" idx="0"/>
          </p:cNvCxnSpPr>
          <p:nvPr/>
        </p:nvCxnSpPr>
        <p:spPr>
          <a:xfrm flipH="1">
            <a:off x="1901246" y="1231517"/>
            <a:ext cx="601742" cy="2769697"/>
          </a:xfrm>
          <a:prstGeom prst="straightConnector1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直接箭头连接符 203"/>
          <p:cNvCxnSpPr>
            <a:stCxn id="195" idx="2"/>
            <a:endCxn id="105" idx="0"/>
          </p:cNvCxnSpPr>
          <p:nvPr/>
        </p:nvCxnSpPr>
        <p:spPr>
          <a:xfrm>
            <a:off x="2502988" y="1231517"/>
            <a:ext cx="963826" cy="2769697"/>
          </a:xfrm>
          <a:prstGeom prst="straightConnector1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直接箭头连接符 206"/>
          <p:cNvCxnSpPr>
            <a:stCxn id="195" idx="2"/>
            <a:endCxn id="148" idx="0"/>
          </p:cNvCxnSpPr>
          <p:nvPr/>
        </p:nvCxnSpPr>
        <p:spPr>
          <a:xfrm>
            <a:off x="2502988" y="1231517"/>
            <a:ext cx="2529394" cy="2769697"/>
          </a:xfrm>
          <a:prstGeom prst="straightConnector1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直接箭头连接符 212"/>
          <p:cNvCxnSpPr>
            <a:stCxn id="113" idx="1"/>
            <a:endCxn id="140" idx="0"/>
          </p:cNvCxnSpPr>
          <p:nvPr/>
        </p:nvCxnSpPr>
        <p:spPr>
          <a:xfrm flipH="1">
            <a:off x="4269310" y="1790445"/>
            <a:ext cx="2227421" cy="454855"/>
          </a:xfrm>
          <a:prstGeom prst="straightConnector1">
            <a:avLst/>
          </a:prstGeom>
          <a:ln w="12700">
            <a:solidFill>
              <a:srgbClr val="00B05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直接箭头连接符 216"/>
          <p:cNvCxnSpPr>
            <a:stCxn id="113" idx="1"/>
            <a:endCxn id="97" idx="0"/>
          </p:cNvCxnSpPr>
          <p:nvPr/>
        </p:nvCxnSpPr>
        <p:spPr>
          <a:xfrm flipH="1">
            <a:off x="5689075" y="1790445"/>
            <a:ext cx="807656" cy="1374709"/>
          </a:xfrm>
          <a:prstGeom prst="straightConnector1">
            <a:avLst/>
          </a:prstGeom>
          <a:ln w="12700">
            <a:solidFill>
              <a:srgbClr val="00B05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直接箭头连接符 219"/>
          <p:cNvCxnSpPr>
            <a:stCxn id="113" idx="1"/>
            <a:endCxn id="119" idx="0"/>
          </p:cNvCxnSpPr>
          <p:nvPr/>
        </p:nvCxnSpPr>
        <p:spPr>
          <a:xfrm flipH="1">
            <a:off x="2451759" y="1790445"/>
            <a:ext cx="4044972" cy="539454"/>
          </a:xfrm>
          <a:prstGeom prst="straightConnector1">
            <a:avLst/>
          </a:prstGeom>
          <a:ln w="12700">
            <a:solidFill>
              <a:srgbClr val="00B05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直接箭头连接符 222"/>
          <p:cNvCxnSpPr>
            <a:stCxn id="113" idx="1"/>
            <a:endCxn id="136" idx="0"/>
          </p:cNvCxnSpPr>
          <p:nvPr/>
        </p:nvCxnSpPr>
        <p:spPr>
          <a:xfrm flipH="1">
            <a:off x="6006138" y="1790445"/>
            <a:ext cx="490593" cy="538910"/>
          </a:xfrm>
          <a:prstGeom prst="straightConnector1">
            <a:avLst/>
          </a:prstGeom>
          <a:ln w="12700">
            <a:solidFill>
              <a:srgbClr val="00B05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直接箭头连接符 225"/>
          <p:cNvCxnSpPr/>
          <p:nvPr/>
        </p:nvCxnSpPr>
        <p:spPr>
          <a:xfrm>
            <a:off x="7609938" y="2621437"/>
            <a:ext cx="417197" cy="0"/>
          </a:xfrm>
          <a:prstGeom prst="straightConnector1">
            <a:avLst/>
          </a:prstGeom>
          <a:ln w="12700">
            <a:solidFill>
              <a:srgbClr val="00B05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直接箭头连接符 227"/>
          <p:cNvCxnSpPr/>
          <p:nvPr/>
        </p:nvCxnSpPr>
        <p:spPr>
          <a:xfrm flipV="1">
            <a:off x="7609938" y="2832964"/>
            <a:ext cx="417197" cy="14738"/>
          </a:xfrm>
          <a:prstGeom prst="straightConnector1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3" name="TextBox 232"/>
          <p:cNvSpPr txBox="1"/>
          <p:nvPr/>
        </p:nvSpPr>
        <p:spPr>
          <a:xfrm>
            <a:off x="8027135" y="2490001"/>
            <a:ext cx="79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00" b="1" dirty="0"/>
              <a:t>手工配置</a:t>
            </a:r>
          </a:p>
        </p:txBody>
      </p:sp>
      <p:sp>
        <p:nvSpPr>
          <p:cNvPr id="234" name="TextBox 233"/>
          <p:cNvSpPr txBox="1"/>
          <p:nvPr/>
        </p:nvSpPr>
        <p:spPr>
          <a:xfrm>
            <a:off x="8027134" y="2717548"/>
            <a:ext cx="9729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dirty="0"/>
              <a:t>Neutron</a:t>
            </a:r>
            <a:r>
              <a:rPr lang="zh-CN" altLang="en-US" sz="900" b="1" dirty="0"/>
              <a:t>控制流</a:t>
            </a:r>
          </a:p>
        </p:txBody>
      </p:sp>
      <p:pic>
        <p:nvPicPr>
          <p:cNvPr id="113" name="Picture 274" descr="G:\设计工作\8-9月\2017.8.8 公司图标\图标\通用图标\用户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96731" y="1457682"/>
            <a:ext cx="321475" cy="6655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47464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云网一体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VXLAN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网络方案</a:t>
            </a:r>
          </a:p>
        </p:txBody>
      </p:sp>
      <p:sp>
        <p:nvSpPr>
          <p:cNvPr id="3" name="矩形 2"/>
          <p:cNvSpPr/>
          <p:nvPr/>
        </p:nvSpPr>
        <p:spPr>
          <a:xfrm>
            <a:off x="1118177" y="653778"/>
            <a:ext cx="6087534" cy="62653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4" name="Picture 6" descr="G:\设计工作\8-9月\2017.8.8 公司图标\图标\自主可控产品图标\高端交换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5982" y="2375320"/>
            <a:ext cx="481792" cy="455801"/>
          </a:xfrm>
          <a:prstGeom prst="rect">
            <a:avLst/>
          </a:prstGeom>
          <a:noFill/>
        </p:spPr>
      </p:pic>
      <p:pic>
        <p:nvPicPr>
          <p:cNvPr id="45" name="Picture 6" descr="G:\设计工作\8-9月\2017.8.8 公司图标\图标\自主可控产品图标\高端交换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0847" y="2375320"/>
            <a:ext cx="481792" cy="455801"/>
          </a:xfrm>
          <a:prstGeom prst="rect">
            <a:avLst/>
          </a:prstGeom>
          <a:noFill/>
        </p:spPr>
      </p:pic>
      <p:pic>
        <p:nvPicPr>
          <p:cNvPr id="46" name="Picture 12" descr="G:\设计工作\8-9月\2017.8.8 公司图标\图标\自主可控产品图标\三层万兆交换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9620" y="3287125"/>
            <a:ext cx="467454" cy="346262"/>
          </a:xfrm>
          <a:prstGeom prst="rect">
            <a:avLst/>
          </a:prstGeom>
          <a:noFill/>
        </p:spPr>
      </p:pic>
      <p:pic>
        <p:nvPicPr>
          <p:cNvPr id="47" name="Picture 12" descr="G:\设计工作\8-9月\2017.8.8 公司图标\图标\自主可控产品图标\三层万兆交换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6649" y="3287125"/>
            <a:ext cx="467454" cy="346262"/>
          </a:xfrm>
          <a:prstGeom prst="rect">
            <a:avLst/>
          </a:prstGeom>
          <a:noFill/>
        </p:spPr>
      </p:pic>
      <p:pic>
        <p:nvPicPr>
          <p:cNvPr id="48" name="Picture 12" descr="G:\设计工作\8-9月\2017.8.8 公司图标\图标\自主可控产品图标\三层万兆交换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00278" y="3287125"/>
            <a:ext cx="467454" cy="346262"/>
          </a:xfrm>
          <a:prstGeom prst="rect">
            <a:avLst/>
          </a:prstGeom>
          <a:noFill/>
        </p:spPr>
      </p:pic>
      <p:pic>
        <p:nvPicPr>
          <p:cNvPr id="49" name="Picture 12" descr="G:\设计工作\8-9月\2017.8.8 公司图标\图标\自主可控产品图标\三层万兆交换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7307" y="3287125"/>
            <a:ext cx="467454" cy="346262"/>
          </a:xfrm>
          <a:prstGeom prst="rect">
            <a:avLst/>
          </a:prstGeom>
          <a:noFill/>
        </p:spPr>
      </p:pic>
      <p:grpSp>
        <p:nvGrpSpPr>
          <p:cNvPr id="64" name="组合 63"/>
          <p:cNvGrpSpPr/>
          <p:nvPr/>
        </p:nvGrpSpPr>
        <p:grpSpPr>
          <a:xfrm>
            <a:off x="1214932" y="3916544"/>
            <a:ext cx="1381444" cy="872754"/>
            <a:chOff x="2796681" y="3893471"/>
            <a:chExt cx="1381444" cy="872754"/>
          </a:xfrm>
        </p:grpSpPr>
        <p:sp>
          <p:nvSpPr>
            <p:cNvPr id="50" name="矩形 49"/>
            <p:cNvSpPr/>
            <p:nvPr/>
          </p:nvSpPr>
          <p:spPr>
            <a:xfrm>
              <a:off x="2796681" y="3893471"/>
              <a:ext cx="1381444" cy="872753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矩形 50"/>
            <p:cNvSpPr/>
            <p:nvPr/>
          </p:nvSpPr>
          <p:spPr>
            <a:xfrm>
              <a:off x="2949967" y="3978141"/>
              <a:ext cx="1066055" cy="287866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50" dirty="0">
                  <a:solidFill>
                    <a:schemeClr val="tx1"/>
                  </a:solidFill>
                </a:rPr>
                <a:t>OVS (VLAN)</a:t>
              </a:r>
              <a:endParaRPr lang="zh-CN" alt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2949967" y="4376071"/>
              <a:ext cx="307403" cy="14393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altLang="zh-CN" sz="1000" dirty="0">
                  <a:solidFill>
                    <a:schemeClr val="tx1"/>
                  </a:solidFill>
                </a:rPr>
                <a:t>VM</a:t>
              </a:r>
              <a:endParaRPr lang="zh-CN" alt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3332115" y="4376071"/>
              <a:ext cx="305350" cy="143933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altLang="zh-CN" sz="1000" dirty="0">
                  <a:solidFill>
                    <a:schemeClr val="tx1"/>
                  </a:solidFill>
                </a:rPr>
                <a:t>VM</a:t>
              </a:r>
              <a:endParaRPr lang="zh-CN" alt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3710672" y="4374746"/>
              <a:ext cx="305350" cy="14393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altLang="zh-CN" sz="1000" dirty="0">
                  <a:solidFill>
                    <a:schemeClr val="tx1"/>
                  </a:solidFill>
                </a:rPr>
                <a:t>VM</a:t>
              </a:r>
              <a:endParaRPr lang="zh-CN" altLang="en-US" sz="1000" dirty="0">
                <a:solidFill>
                  <a:schemeClr val="tx1"/>
                </a:solidFill>
              </a:endParaRPr>
            </a:p>
          </p:txBody>
        </p:sp>
        <p:cxnSp>
          <p:nvCxnSpPr>
            <p:cNvPr id="56" name="直接连接符 55"/>
            <p:cNvCxnSpPr>
              <a:stCxn id="52" idx="0"/>
            </p:cNvCxnSpPr>
            <p:nvPr/>
          </p:nvCxnSpPr>
          <p:spPr>
            <a:xfrm flipH="1" flipV="1">
              <a:off x="3103668" y="4266007"/>
              <a:ext cx="1" cy="11006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接连接符 56"/>
            <p:cNvCxnSpPr>
              <a:stCxn id="53" idx="0"/>
              <a:endCxn id="51" idx="2"/>
            </p:cNvCxnSpPr>
            <p:nvPr/>
          </p:nvCxnSpPr>
          <p:spPr>
            <a:xfrm flipH="1" flipV="1">
              <a:off x="3482995" y="4266007"/>
              <a:ext cx="1795" cy="11006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接连接符 59"/>
            <p:cNvCxnSpPr>
              <a:stCxn id="54" idx="0"/>
            </p:cNvCxnSpPr>
            <p:nvPr/>
          </p:nvCxnSpPr>
          <p:spPr>
            <a:xfrm flipV="1">
              <a:off x="3863347" y="4266007"/>
              <a:ext cx="0" cy="108739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3073160" y="4520004"/>
              <a:ext cx="79701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/>
                <a:t>KVM Server</a:t>
              </a:r>
              <a:endParaRPr lang="zh-CN" altLang="en-US" sz="1000" dirty="0"/>
            </a:p>
          </p:txBody>
        </p:sp>
      </p:grpSp>
      <p:cxnSp>
        <p:nvCxnSpPr>
          <p:cNvPr id="66" name="直接连接符 65"/>
          <p:cNvCxnSpPr>
            <a:stCxn id="46" idx="0"/>
            <a:endCxn id="44" idx="2"/>
          </p:cNvCxnSpPr>
          <p:nvPr/>
        </p:nvCxnSpPr>
        <p:spPr>
          <a:xfrm flipV="1">
            <a:off x="2793347" y="2831121"/>
            <a:ext cx="993531" cy="45600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>
            <a:stCxn id="47" idx="0"/>
            <a:endCxn id="45" idx="2"/>
          </p:cNvCxnSpPr>
          <p:nvPr/>
        </p:nvCxnSpPr>
        <p:spPr>
          <a:xfrm flipV="1">
            <a:off x="3480376" y="2831121"/>
            <a:ext cx="1271367" cy="45600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/>
          <p:cNvCxnSpPr>
            <a:stCxn id="46" idx="0"/>
            <a:endCxn id="45" idx="2"/>
          </p:cNvCxnSpPr>
          <p:nvPr/>
        </p:nvCxnSpPr>
        <p:spPr>
          <a:xfrm flipV="1">
            <a:off x="2793347" y="2831121"/>
            <a:ext cx="1958396" cy="45600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/>
          <p:cNvCxnSpPr>
            <a:stCxn id="47" idx="0"/>
            <a:endCxn id="44" idx="2"/>
          </p:cNvCxnSpPr>
          <p:nvPr/>
        </p:nvCxnSpPr>
        <p:spPr>
          <a:xfrm flipV="1">
            <a:off x="3480376" y="2831121"/>
            <a:ext cx="306502" cy="45600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连接符 75"/>
          <p:cNvCxnSpPr>
            <a:stCxn id="48" idx="0"/>
            <a:endCxn id="44" idx="2"/>
          </p:cNvCxnSpPr>
          <p:nvPr/>
        </p:nvCxnSpPr>
        <p:spPr>
          <a:xfrm flipH="1" flipV="1">
            <a:off x="3786878" y="2831121"/>
            <a:ext cx="1347127" cy="45600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直接连接符 78"/>
          <p:cNvCxnSpPr>
            <a:stCxn id="49" idx="0"/>
            <a:endCxn id="44" idx="2"/>
          </p:cNvCxnSpPr>
          <p:nvPr/>
        </p:nvCxnSpPr>
        <p:spPr>
          <a:xfrm flipH="1" flipV="1">
            <a:off x="3786878" y="2831121"/>
            <a:ext cx="2034156" cy="45600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81"/>
          <p:cNvCxnSpPr>
            <a:stCxn id="49" idx="0"/>
            <a:endCxn id="45" idx="2"/>
          </p:cNvCxnSpPr>
          <p:nvPr/>
        </p:nvCxnSpPr>
        <p:spPr>
          <a:xfrm flipH="1" flipV="1">
            <a:off x="4751743" y="2831121"/>
            <a:ext cx="1069291" cy="45600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直接连接符 84"/>
          <p:cNvCxnSpPr>
            <a:stCxn id="48" idx="0"/>
            <a:endCxn id="45" idx="2"/>
          </p:cNvCxnSpPr>
          <p:nvPr/>
        </p:nvCxnSpPr>
        <p:spPr>
          <a:xfrm flipH="1" flipV="1">
            <a:off x="4751743" y="2831121"/>
            <a:ext cx="382262" cy="45600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连接符 90"/>
          <p:cNvCxnSpPr>
            <a:stCxn id="47" idx="1"/>
            <a:endCxn id="46" idx="3"/>
          </p:cNvCxnSpPr>
          <p:nvPr/>
        </p:nvCxnSpPr>
        <p:spPr>
          <a:xfrm flipH="1">
            <a:off x="3027074" y="3460256"/>
            <a:ext cx="219575" cy="0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连接符 93"/>
          <p:cNvCxnSpPr>
            <a:stCxn id="45" idx="1"/>
            <a:endCxn id="44" idx="3"/>
          </p:cNvCxnSpPr>
          <p:nvPr/>
        </p:nvCxnSpPr>
        <p:spPr>
          <a:xfrm flipH="1">
            <a:off x="4027774" y="2603221"/>
            <a:ext cx="483073" cy="0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矩形 96"/>
          <p:cNvSpPr/>
          <p:nvPr/>
        </p:nvSpPr>
        <p:spPr>
          <a:xfrm>
            <a:off x="4806756" y="3165154"/>
            <a:ext cx="1917934" cy="510540"/>
          </a:xfrm>
          <a:prstGeom prst="rect">
            <a:avLst/>
          </a:prstGeom>
          <a:solidFill>
            <a:schemeClr val="accent3">
              <a:lumMod val="40000"/>
              <a:lumOff val="60000"/>
              <a:alpha val="32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5976510" y="3129336"/>
            <a:ext cx="791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00" b="1" dirty="0"/>
              <a:t>TOR </a:t>
            </a:r>
          </a:p>
          <a:p>
            <a:pPr algn="ctr"/>
            <a:r>
              <a:rPr lang="en-US" altLang="zh-CN" sz="900" b="1" dirty="0"/>
              <a:t>VXLAN VTEP</a:t>
            </a:r>
            <a:endParaRPr lang="zh-CN" altLang="en-US" sz="900" b="1" dirty="0"/>
          </a:p>
        </p:txBody>
      </p:sp>
      <p:sp>
        <p:nvSpPr>
          <p:cNvPr id="99" name="矩形 98"/>
          <p:cNvSpPr/>
          <p:nvPr/>
        </p:nvSpPr>
        <p:spPr>
          <a:xfrm>
            <a:off x="2139022" y="3209192"/>
            <a:ext cx="1714970" cy="510540"/>
          </a:xfrm>
          <a:prstGeom prst="rect">
            <a:avLst/>
          </a:prstGeom>
          <a:solidFill>
            <a:schemeClr val="accent3">
              <a:lumMod val="40000"/>
              <a:lumOff val="60000"/>
              <a:alpha val="32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0" name="TextBox 99"/>
          <p:cNvSpPr txBox="1"/>
          <p:nvPr/>
        </p:nvSpPr>
        <p:spPr>
          <a:xfrm>
            <a:off x="2111254" y="3171709"/>
            <a:ext cx="8686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dirty="0"/>
              <a:t>TOR VLAN</a:t>
            </a:r>
            <a:endParaRPr lang="zh-CN" altLang="en-US" sz="900" b="1" dirty="0"/>
          </a:p>
        </p:txBody>
      </p:sp>
      <p:sp>
        <p:nvSpPr>
          <p:cNvPr id="101" name="矩形 100"/>
          <p:cNvSpPr/>
          <p:nvPr/>
        </p:nvSpPr>
        <p:spPr>
          <a:xfrm>
            <a:off x="1448300" y="2271582"/>
            <a:ext cx="1381444" cy="667665"/>
          </a:xfrm>
          <a:prstGeom prst="rect">
            <a:avLst/>
          </a:prstGeom>
          <a:solidFill>
            <a:schemeClr val="bg1">
              <a:lumMod val="95000"/>
              <a:alpha val="32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3882926" y="2237245"/>
            <a:ext cx="8686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dirty="0"/>
              <a:t>VXLAN VTEP</a:t>
            </a:r>
            <a:endParaRPr lang="zh-CN" altLang="en-US" sz="900" b="1" dirty="0"/>
          </a:p>
        </p:txBody>
      </p:sp>
      <p:grpSp>
        <p:nvGrpSpPr>
          <p:cNvPr id="103" name="组合 102"/>
          <p:cNvGrpSpPr/>
          <p:nvPr/>
        </p:nvGrpSpPr>
        <p:grpSpPr>
          <a:xfrm>
            <a:off x="2780500" y="3916544"/>
            <a:ext cx="1381444" cy="872754"/>
            <a:chOff x="2796681" y="3893471"/>
            <a:chExt cx="1381444" cy="872754"/>
          </a:xfrm>
        </p:grpSpPr>
        <p:sp>
          <p:nvSpPr>
            <p:cNvPr id="104" name="矩形 103"/>
            <p:cNvSpPr/>
            <p:nvPr/>
          </p:nvSpPr>
          <p:spPr>
            <a:xfrm>
              <a:off x="2796681" y="3893471"/>
              <a:ext cx="1381444" cy="872753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5" name="矩形 104"/>
            <p:cNvSpPr/>
            <p:nvPr/>
          </p:nvSpPr>
          <p:spPr>
            <a:xfrm>
              <a:off x="2949967" y="3978141"/>
              <a:ext cx="1066055" cy="287866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50" dirty="0">
                  <a:solidFill>
                    <a:schemeClr val="tx1"/>
                  </a:solidFill>
                </a:rPr>
                <a:t>OVS (VLAN)</a:t>
              </a:r>
              <a:endParaRPr lang="zh-CN" alt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106" name="矩形 105"/>
            <p:cNvSpPr/>
            <p:nvPr/>
          </p:nvSpPr>
          <p:spPr>
            <a:xfrm>
              <a:off x="2949967" y="4376071"/>
              <a:ext cx="307403" cy="14393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altLang="zh-CN" sz="1000" dirty="0">
                  <a:solidFill>
                    <a:schemeClr val="tx1"/>
                  </a:solidFill>
                </a:rPr>
                <a:t>VM</a:t>
              </a:r>
              <a:endParaRPr lang="zh-CN" alt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07" name="矩形 106"/>
            <p:cNvSpPr/>
            <p:nvPr/>
          </p:nvSpPr>
          <p:spPr>
            <a:xfrm>
              <a:off x="3332115" y="4376071"/>
              <a:ext cx="305350" cy="143933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altLang="zh-CN" sz="1000" dirty="0">
                  <a:solidFill>
                    <a:schemeClr val="tx1"/>
                  </a:solidFill>
                </a:rPr>
                <a:t>VM</a:t>
              </a:r>
              <a:endParaRPr lang="zh-CN" alt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08" name="矩形 107"/>
            <p:cNvSpPr/>
            <p:nvPr/>
          </p:nvSpPr>
          <p:spPr>
            <a:xfrm>
              <a:off x="3710672" y="4374746"/>
              <a:ext cx="305350" cy="14393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altLang="zh-CN" sz="1000" dirty="0">
                  <a:solidFill>
                    <a:schemeClr val="tx1"/>
                  </a:solidFill>
                </a:rPr>
                <a:t>VM</a:t>
              </a:r>
              <a:endParaRPr lang="zh-CN" altLang="en-US" sz="1000" dirty="0">
                <a:solidFill>
                  <a:schemeClr val="tx1"/>
                </a:solidFill>
              </a:endParaRPr>
            </a:p>
          </p:txBody>
        </p:sp>
        <p:cxnSp>
          <p:nvCxnSpPr>
            <p:cNvPr id="109" name="直接连接符 108"/>
            <p:cNvCxnSpPr>
              <a:stCxn id="106" idx="0"/>
            </p:cNvCxnSpPr>
            <p:nvPr/>
          </p:nvCxnSpPr>
          <p:spPr>
            <a:xfrm flipH="1" flipV="1">
              <a:off x="3103668" y="4266007"/>
              <a:ext cx="1" cy="11006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>
              <a:stCxn id="107" idx="0"/>
              <a:endCxn id="105" idx="2"/>
            </p:cNvCxnSpPr>
            <p:nvPr/>
          </p:nvCxnSpPr>
          <p:spPr>
            <a:xfrm flipH="1" flipV="1">
              <a:off x="3482995" y="4266007"/>
              <a:ext cx="1795" cy="11006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>
              <a:stCxn id="108" idx="0"/>
            </p:cNvCxnSpPr>
            <p:nvPr/>
          </p:nvCxnSpPr>
          <p:spPr>
            <a:xfrm flipV="1">
              <a:off x="3863347" y="4266007"/>
              <a:ext cx="0" cy="108739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TextBox 111"/>
            <p:cNvSpPr txBox="1"/>
            <p:nvPr/>
          </p:nvSpPr>
          <p:spPr>
            <a:xfrm>
              <a:off x="3073160" y="4520004"/>
              <a:ext cx="79701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/>
                <a:t>KVM Server</a:t>
              </a:r>
              <a:endParaRPr lang="zh-CN" altLang="en-US" sz="1000" dirty="0"/>
            </a:p>
          </p:txBody>
        </p:sp>
      </p:grpSp>
      <p:pic>
        <p:nvPicPr>
          <p:cNvPr id="118" name="Picture 4" descr="G:\设计工作\8-9月\2017.8.8 公司图标\图标\安全产品\友商负载均衡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6900" y="2468077"/>
            <a:ext cx="404653" cy="299743"/>
          </a:xfrm>
          <a:prstGeom prst="rect">
            <a:avLst/>
          </a:prstGeom>
          <a:noFill/>
        </p:spPr>
      </p:pic>
      <p:pic>
        <p:nvPicPr>
          <p:cNvPr id="119" name="Picture 12" descr="G:\设计工作\8-9月\2017.8.8 公司图标\图标\安全产品\防火墙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47150" y="2329899"/>
            <a:ext cx="209217" cy="501222"/>
          </a:xfrm>
          <a:prstGeom prst="rect">
            <a:avLst/>
          </a:prstGeom>
          <a:noFill/>
        </p:spPr>
      </p:pic>
      <p:cxnSp>
        <p:nvCxnSpPr>
          <p:cNvPr id="120" name="直接连接符 119"/>
          <p:cNvCxnSpPr/>
          <p:nvPr/>
        </p:nvCxnSpPr>
        <p:spPr>
          <a:xfrm flipH="1">
            <a:off x="4027774" y="2653479"/>
            <a:ext cx="483073" cy="0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椭圆 120"/>
          <p:cNvSpPr/>
          <p:nvPr/>
        </p:nvSpPr>
        <p:spPr>
          <a:xfrm>
            <a:off x="4252228" y="2541866"/>
            <a:ext cx="65038" cy="161115"/>
          </a:xfrm>
          <a:prstGeom prst="ellipse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2" name="直接连接符 121"/>
          <p:cNvCxnSpPr/>
          <p:nvPr/>
        </p:nvCxnSpPr>
        <p:spPr>
          <a:xfrm flipH="1">
            <a:off x="3027073" y="3498356"/>
            <a:ext cx="219575" cy="0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椭圆 122"/>
          <p:cNvSpPr/>
          <p:nvPr/>
        </p:nvSpPr>
        <p:spPr>
          <a:xfrm>
            <a:off x="3105569" y="3420424"/>
            <a:ext cx="45719" cy="121971"/>
          </a:xfrm>
          <a:prstGeom prst="ellipse">
            <a:avLst/>
          </a:prstGeom>
          <a:noFill/>
          <a:ln w="127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4" name="直接连接符 123"/>
          <p:cNvCxnSpPr/>
          <p:nvPr/>
        </p:nvCxnSpPr>
        <p:spPr>
          <a:xfrm flipH="1">
            <a:off x="5367733" y="3443309"/>
            <a:ext cx="219575" cy="0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接连接符 124"/>
          <p:cNvCxnSpPr/>
          <p:nvPr/>
        </p:nvCxnSpPr>
        <p:spPr>
          <a:xfrm flipH="1">
            <a:off x="5367732" y="3481409"/>
            <a:ext cx="219575" cy="0"/>
          </a:xfrm>
          <a:prstGeom prst="line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椭圆 125"/>
          <p:cNvSpPr/>
          <p:nvPr/>
        </p:nvSpPr>
        <p:spPr>
          <a:xfrm>
            <a:off x="5446228" y="3403477"/>
            <a:ext cx="45719" cy="121971"/>
          </a:xfrm>
          <a:prstGeom prst="ellipse">
            <a:avLst/>
          </a:prstGeom>
          <a:noFill/>
          <a:ln w="127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7" name="直接连接符 126"/>
          <p:cNvCxnSpPr>
            <a:stCxn id="101" idx="3"/>
            <a:endCxn id="44" idx="1"/>
          </p:cNvCxnSpPr>
          <p:nvPr/>
        </p:nvCxnSpPr>
        <p:spPr>
          <a:xfrm flipV="1">
            <a:off x="2829744" y="2603221"/>
            <a:ext cx="716238" cy="219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矩形 133"/>
          <p:cNvSpPr/>
          <p:nvPr/>
        </p:nvSpPr>
        <p:spPr>
          <a:xfrm>
            <a:off x="5586621" y="2266856"/>
            <a:ext cx="1381444" cy="667665"/>
          </a:xfrm>
          <a:prstGeom prst="rect">
            <a:avLst/>
          </a:prstGeom>
          <a:solidFill>
            <a:schemeClr val="bg1">
              <a:lumMod val="95000"/>
              <a:alpha val="32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35" name="Picture 4" descr="G:\设计工作\8-9月\2017.8.8 公司图标\图标\安全产品\友商负载均衡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033" y="2491448"/>
            <a:ext cx="404653" cy="299743"/>
          </a:xfrm>
          <a:prstGeom prst="rect">
            <a:avLst/>
          </a:prstGeom>
          <a:noFill/>
        </p:spPr>
      </p:pic>
      <p:pic>
        <p:nvPicPr>
          <p:cNvPr id="136" name="Picture 12" descr="G:\设计工作\8-9月\2017.8.8 公司图标\图标\安全产品\防火墙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01529" y="2329355"/>
            <a:ext cx="209217" cy="501222"/>
          </a:xfrm>
          <a:prstGeom prst="rect">
            <a:avLst/>
          </a:prstGeom>
          <a:noFill/>
        </p:spPr>
      </p:pic>
      <p:cxnSp>
        <p:nvCxnSpPr>
          <p:cNvPr id="137" name="直接连接符 136"/>
          <p:cNvCxnSpPr>
            <a:stCxn id="134" idx="1"/>
            <a:endCxn id="45" idx="3"/>
          </p:cNvCxnSpPr>
          <p:nvPr/>
        </p:nvCxnSpPr>
        <p:spPr>
          <a:xfrm flipH="1">
            <a:off x="4992639" y="2600689"/>
            <a:ext cx="593982" cy="2532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矩形 139"/>
          <p:cNvSpPr/>
          <p:nvPr/>
        </p:nvSpPr>
        <p:spPr>
          <a:xfrm>
            <a:off x="3369544" y="2231441"/>
            <a:ext cx="1743405" cy="703080"/>
          </a:xfrm>
          <a:prstGeom prst="rect">
            <a:avLst/>
          </a:prstGeom>
          <a:solidFill>
            <a:schemeClr val="accent3">
              <a:lumMod val="40000"/>
              <a:lumOff val="60000"/>
              <a:alpha val="32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142" name="直接连接符 141"/>
          <p:cNvCxnSpPr>
            <a:stCxn id="46" idx="2"/>
            <a:endCxn id="50" idx="0"/>
          </p:cNvCxnSpPr>
          <p:nvPr/>
        </p:nvCxnSpPr>
        <p:spPr>
          <a:xfrm flipH="1">
            <a:off x="1905654" y="3633387"/>
            <a:ext cx="887693" cy="2831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接连接符 142"/>
          <p:cNvCxnSpPr>
            <a:stCxn id="47" idx="2"/>
            <a:endCxn id="50" idx="0"/>
          </p:cNvCxnSpPr>
          <p:nvPr/>
        </p:nvCxnSpPr>
        <p:spPr>
          <a:xfrm flipH="1">
            <a:off x="1905654" y="3633387"/>
            <a:ext cx="1574722" cy="2831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6" name="组合 145"/>
          <p:cNvGrpSpPr/>
          <p:nvPr/>
        </p:nvGrpSpPr>
        <p:grpSpPr>
          <a:xfrm>
            <a:off x="4346068" y="3916544"/>
            <a:ext cx="1381444" cy="872754"/>
            <a:chOff x="2796681" y="3893471"/>
            <a:chExt cx="1381444" cy="872754"/>
          </a:xfrm>
        </p:grpSpPr>
        <p:sp>
          <p:nvSpPr>
            <p:cNvPr id="147" name="矩形 146"/>
            <p:cNvSpPr/>
            <p:nvPr/>
          </p:nvSpPr>
          <p:spPr>
            <a:xfrm>
              <a:off x="2796681" y="3893471"/>
              <a:ext cx="1381444" cy="872753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8" name="矩形 147"/>
            <p:cNvSpPr/>
            <p:nvPr/>
          </p:nvSpPr>
          <p:spPr>
            <a:xfrm>
              <a:off x="2949967" y="3978141"/>
              <a:ext cx="1066055" cy="287866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50" dirty="0">
                  <a:solidFill>
                    <a:schemeClr val="tx1"/>
                  </a:solidFill>
                </a:rPr>
                <a:t>OVS (VLAN)</a:t>
              </a:r>
              <a:endParaRPr lang="zh-CN" alt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149" name="矩形 148"/>
            <p:cNvSpPr/>
            <p:nvPr/>
          </p:nvSpPr>
          <p:spPr>
            <a:xfrm>
              <a:off x="2949967" y="4376071"/>
              <a:ext cx="307403" cy="14393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altLang="zh-CN" sz="1000" dirty="0">
                  <a:solidFill>
                    <a:schemeClr val="tx1"/>
                  </a:solidFill>
                </a:rPr>
                <a:t>VM</a:t>
              </a:r>
              <a:endParaRPr lang="zh-CN" alt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50" name="矩形 149"/>
            <p:cNvSpPr/>
            <p:nvPr/>
          </p:nvSpPr>
          <p:spPr>
            <a:xfrm>
              <a:off x="3332115" y="4376071"/>
              <a:ext cx="305350" cy="143933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altLang="zh-CN" sz="1000" dirty="0">
                  <a:solidFill>
                    <a:schemeClr val="tx1"/>
                  </a:solidFill>
                </a:rPr>
                <a:t>VM</a:t>
              </a:r>
              <a:endParaRPr lang="zh-CN" alt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51" name="矩形 150"/>
            <p:cNvSpPr/>
            <p:nvPr/>
          </p:nvSpPr>
          <p:spPr>
            <a:xfrm>
              <a:off x="3710672" y="4374746"/>
              <a:ext cx="305350" cy="14393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altLang="zh-CN" sz="1000" dirty="0">
                  <a:solidFill>
                    <a:schemeClr val="tx1"/>
                  </a:solidFill>
                </a:rPr>
                <a:t>VM</a:t>
              </a:r>
              <a:endParaRPr lang="zh-CN" altLang="en-US" sz="1000" dirty="0">
                <a:solidFill>
                  <a:schemeClr val="tx1"/>
                </a:solidFill>
              </a:endParaRPr>
            </a:p>
          </p:txBody>
        </p:sp>
        <p:cxnSp>
          <p:nvCxnSpPr>
            <p:cNvPr id="152" name="直接连接符 151"/>
            <p:cNvCxnSpPr>
              <a:stCxn id="149" idx="0"/>
            </p:cNvCxnSpPr>
            <p:nvPr/>
          </p:nvCxnSpPr>
          <p:spPr>
            <a:xfrm flipH="1" flipV="1">
              <a:off x="3103668" y="4266007"/>
              <a:ext cx="1" cy="11006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接连接符 152"/>
            <p:cNvCxnSpPr>
              <a:stCxn id="150" idx="0"/>
              <a:endCxn id="148" idx="2"/>
            </p:cNvCxnSpPr>
            <p:nvPr/>
          </p:nvCxnSpPr>
          <p:spPr>
            <a:xfrm flipH="1" flipV="1">
              <a:off x="3482995" y="4266007"/>
              <a:ext cx="1795" cy="11006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直接连接符 153"/>
            <p:cNvCxnSpPr>
              <a:stCxn id="151" idx="0"/>
            </p:cNvCxnSpPr>
            <p:nvPr/>
          </p:nvCxnSpPr>
          <p:spPr>
            <a:xfrm flipV="1">
              <a:off x="3863347" y="4266007"/>
              <a:ext cx="0" cy="108739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TextBox 154"/>
            <p:cNvSpPr txBox="1"/>
            <p:nvPr/>
          </p:nvSpPr>
          <p:spPr>
            <a:xfrm>
              <a:off x="3073160" y="4520004"/>
              <a:ext cx="79701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/>
                <a:t>KVM Server</a:t>
              </a:r>
              <a:endParaRPr lang="zh-CN" altLang="en-US" sz="1000" dirty="0"/>
            </a:p>
          </p:txBody>
        </p:sp>
      </p:grpSp>
      <p:grpSp>
        <p:nvGrpSpPr>
          <p:cNvPr id="156" name="组合 155"/>
          <p:cNvGrpSpPr/>
          <p:nvPr/>
        </p:nvGrpSpPr>
        <p:grpSpPr>
          <a:xfrm>
            <a:off x="5911637" y="3916544"/>
            <a:ext cx="1381444" cy="872754"/>
            <a:chOff x="2796681" y="3893471"/>
            <a:chExt cx="1381444" cy="872754"/>
          </a:xfrm>
        </p:grpSpPr>
        <p:sp>
          <p:nvSpPr>
            <p:cNvPr id="157" name="矩形 156"/>
            <p:cNvSpPr/>
            <p:nvPr/>
          </p:nvSpPr>
          <p:spPr>
            <a:xfrm>
              <a:off x="2796681" y="3893471"/>
              <a:ext cx="1381444" cy="872753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8" name="矩形 157"/>
            <p:cNvSpPr/>
            <p:nvPr/>
          </p:nvSpPr>
          <p:spPr>
            <a:xfrm>
              <a:off x="2949967" y="3978141"/>
              <a:ext cx="1066055" cy="287866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50" dirty="0">
                  <a:solidFill>
                    <a:schemeClr val="tx1"/>
                  </a:solidFill>
                </a:rPr>
                <a:t>DVS (VLAN)</a:t>
              </a:r>
              <a:endParaRPr lang="zh-CN" alt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159" name="矩形 158"/>
            <p:cNvSpPr/>
            <p:nvPr/>
          </p:nvSpPr>
          <p:spPr>
            <a:xfrm>
              <a:off x="2949967" y="4376071"/>
              <a:ext cx="307403" cy="14393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altLang="zh-CN" sz="1000" dirty="0">
                  <a:solidFill>
                    <a:schemeClr val="tx1"/>
                  </a:solidFill>
                </a:rPr>
                <a:t>VM</a:t>
              </a:r>
              <a:endParaRPr lang="zh-CN" alt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60" name="矩形 159"/>
            <p:cNvSpPr/>
            <p:nvPr/>
          </p:nvSpPr>
          <p:spPr>
            <a:xfrm>
              <a:off x="3332115" y="4376071"/>
              <a:ext cx="305350" cy="143933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altLang="zh-CN" sz="1000" dirty="0">
                  <a:solidFill>
                    <a:schemeClr val="tx1"/>
                  </a:solidFill>
                </a:rPr>
                <a:t>VM</a:t>
              </a:r>
              <a:endParaRPr lang="zh-CN" altLang="en-US" sz="1000" dirty="0">
                <a:solidFill>
                  <a:schemeClr val="tx1"/>
                </a:solidFill>
              </a:endParaRPr>
            </a:p>
          </p:txBody>
        </p:sp>
        <p:sp>
          <p:nvSpPr>
            <p:cNvPr id="161" name="矩形 160"/>
            <p:cNvSpPr/>
            <p:nvPr/>
          </p:nvSpPr>
          <p:spPr>
            <a:xfrm>
              <a:off x="3710672" y="4374746"/>
              <a:ext cx="305350" cy="143933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rtlCol="0" anchor="ctr"/>
            <a:lstStyle/>
            <a:p>
              <a:pPr algn="ctr"/>
              <a:r>
                <a:rPr lang="en-US" altLang="zh-CN" sz="1000" dirty="0">
                  <a:solidFill>
                    <a:schemeClr val="tx1"/>
                  </a:solidFill>
                </a:rPr>
                <a:t>VM</a:t>
              </a:r>
              <a:endParaRPr lang="zh-CN" altLang="en-US" sz="1000" dirty="0">
                <a:solidFill>
                  <a:schemeClr val="tx1"/>
                </a:solidFill>
              </a:endParaRPr>
            </a:p>
          </p:txBody>
        </p:sp>
        <p:cxnSp>
          <p:nvCxnSpPr>
            <p:cNvPr id="162" name="直接连接符 161"/>
            <p:cNvCxnSpPr>
              <a:stCxn id="159" idx="0"/>
            </p:cNvCxnSpPr>
            <p:nvPr/>
          </p:nvCxnSpPr>
          <p:spPr>
            <a:xfrm flipH="1" flipV="1">
              <a:off x="3103668" y="4266007"/>
              <a:ext cx="1" cy="11006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直接连接符 162"/>
            <p:cNvCxnSpPr>
              <a:stCxn id="160" idx="0"/>
              <a:endCxn id="158" idx="2"/>
            </p:cNvCxnSpPr>
            <p:nvPr/>
          </p:nvCxnSpPr>
          <p:spPr>
            <a:xfrm flipH="1" flipV="1">
              <a:off x="3482995" y="4266007"/>
              <a:ext cx="1795" cy="110064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直接连接符 163"/>
            <p:cNvCxnSpPr>
              <a:stCxn id="161" idx="0"/>
            </p:cNvCxnSpPr>
            <p:nvPr/>
          </p:nvCxnSpPr>
          <p:spPr>
            <a:xfrm flipV="1">
              <a:off x="3863347" y="4266007"/>
              <a:ext cx="0" cy="108739"/>
            </a:xfrm>
            <a:prstGeom prst="line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5" name="TextBox 164"/>
            <p:cNvSpPr txBox="1"/>
            <p:nvPr/>
          </p:nvSpPr>
          <p:spPr>
            <a:xfrm>
              <a:off x="3073160" y="4520004"/>
              <a:ext cx="76655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000" dirty="0"/>
                <a:t>ESXi Server</a:t>
              </a:r>
              <a:endParaRPr lang="zh-CN" altLang="en-US" sz="1000" dirty="0"/>
            </a:p>
          </p:txBody>
        </p:sp>
      </p:grpSp>
      <p:cxnSp>
        <p:nvCxnSpPr>
          <p:cNvPr id="168" name="直接连接符 167"/>
          <p:cNvCxnSpPr>
            <a:stCxn id="46" idx="2"/>
            <a:endCxn id="104" idx="0"/>
          </p:cNvCxnSpPr>
          <p:nvPr/>
        </p:nvCxnSpPr>
        <p:spPr>
          <a:xfrm>
            <a:off x="2793347" y="3633387"/>
            <a:ext cx="677875" cy="2831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直接连接符 170"/>
          <p:cNvCxnSpPr>
            <a:stCxn id="47" idx="2"/>
            <a:endCxn id="104" idx="0"/>
          </p:cNvCxnSpPr>
          <p:nvPr/>
        </p:nvCxnSpPr>
        <p:spPr>
          <a:xfrm flipH="1">
            <a:off x="3471222" y="3633387"/>
            <a:ext cx="9154" cy="2831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直接连接符 173"/>
          <p:cNvCxnSpPr>
            <a:stCxn id="48" idx="2"/>
            <a:endCxn id="147" idx="0"/>
          </p:cNvCxnSpPr>
          <p:nvPr/>
        </p:nvCxnSpPr>
        <p:spPr>
          <a:xfrm flipH="1">
            <a:off x="5036790" y="3633387"/>
            <a:ext cx="97215" cy="2831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直接连接符 176"/>
          <p:cNvCxnSpPr>
            <a:stCxn id="49" idx="2"/>
            <a:endCxn id="147" idx="0"/>
          </p:cNvCxnSpPr>
          <p:nvPr/>
        </p:nvCxnSpPr>
        <p:spPr>
          <a:xfrm flipH="1">
            <a:off x="5036790" y="3633387"/>
            <a:ext cx="784244" cy="2831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直接连接符 179"/>
          <p:cNvCxnSpPr>
            <a:stCxn id="48" idx="2"/>
            <a:endCxn id="157" idx="0"/>
          </p:cNvCxnSpPr>
          <p:nvPr/>
        </p:nvCxnSpPr>
        <p:spPr>
          <a:xfrm>
            <a:off x="5134005" y="3633387"/>
            <a:ext cx="1468354" cy="2831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直接连接符 182"/>
          <p:cNvCxnSpPr>
            <a:stCxn id="49" idx="2"/>
            <a:endCxn id="157" idx="0"/>
          </p:cNvCxnSpPr>
          <p:nvPr/>
        </p:nvCxnSpPr>
        <p:spPr>
          <a:xfrm>
            <a:off x="5821034" y="3633387"/>
            <a:ext cx="781325" cy="283157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TextBox 185"/>
          <p:cNvSpPr txBox="1"/>
          <p:nvPr/>
        </p:nvSpPr>
        <p:spPr>
          <a:xfrm>
            <a:off x="1609292" y="2266856"/>
            <a:ext cx="3097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dirty="0"/>
              <a:t>LB</a:t>
            </a:r>
            <a:endParaRPr lang="zh-CN" altLang="en-US" sz="1000" b="1" dirty="0"/>
          </a:p>
        </p:txBody>
      </p:sp>
      <p:sp>
        <p:nvSpPr>
          <p:cNvPr id="187" name="TextBox 186"/>
          <p:cNvSpPr txBox="1"/>
          <p:nvPr/>
        </p:nvSpPr>
        <p:spPr>
          <a:xfrm>
            <a:off x="2068245" y="2295645"/>
            <a:ext cx="3609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dirty="0"/>
              <a:t>FW</a:t>
            </a:r>
            <a:endParaRPr lang="zh-CN" altLang="en-US" sz="1000" b="1" dirty="0"/>
          </a:p>
        </p:txBody>
      </p:sp>
      <p:sp>
        <p:nvSpPr>
          <p:cNvPr id="188" name="TextBox 187"/>
          <p:cNvSpPr txBox="1"/>
          <p:nvPr/>
        </p:nvSpPr>
        <p:spPr>
          <a:xfrm>
            <a:off x="6039037" y="2344966"/>
            <a:ext cx="3609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dirty="0"/>
              <a:t>FW</a:t>
            </a:r>
            <a:endParaRPr lang="zh-CN" altLang="en-US" sz="1000" b="1" dirty="0"/>
          </a:p>
        </p:txBody>
      </p:sp>
      <p:sp>
        <p:nvSpPr>
          <p:cNvPr id="189" name="TextBox 188"/>
          <p:cNvSpPr txBox="1"/>
          <p:nvPr/>
        </p:nvSpPr>
        <p:spPr>
          <a:xfrm>
            <a:off x="6613511" y="2342758"/>
            <a:ext cx="3097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dirty="0"/>
              <a:t>LB</a:t>
            </a:r>
            <a:endParaRPr lang="zh-CN" altLang="en-US" sz="1000" b="1" dirty="0"/>
          </a:p>
        </p:txBody>
      </p:sp>
      <p:sp>
        <p:nvSpPr>
          <p:cNvPr id="190" name="矩形 189"/>
          <p:cNvSpPr/>
          <p:nvPr/>
        </p:nvSpPr>
        <p:spPr>
          <a:xfrm>
            <a:off x="4942873" y="1530423"/>
            <a:ext cx="1167059" cy="38609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b="1" dirty="0"/>
              <a:t>SDN Controller</a:t>
            </a:r>
          </a:p>
          <a:p>
            <a:pPr algn="ctr"/>
            <a:r>
              <a:rPr lang="en-US" altLang="zh-CN" sz="1050" b="1" dirty="0"/>
              <a:t>(Optional)</a:t>
            </a:r>
            <a:endParaRPr lang="zh-CN" altLang="en-US" sz="1050" b="1" dirty="0"/>
          </a:p>
        </p:txBody>
      </p:sp>
      <p:sp>
        <p:nvSpPr>
          <p:cNvPr id="191" name="TextBox 190"/>
          <p:cNvSpPr txBox="1"/>
          <p:nvPr/>
        </p:nvSpPr>
        <p:spPr>
          <a:xfrm>
            <a:off x="3413636" y="661688"/>
            <a:ext cx="13309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b="1" dirty="0"/>
              <a:t>云平台</a:t>
            </a:r>
            <a:r>
              <a:rPr lang="en-US" altLang="zh-CN" sz="1200" b="1" dirty="0"/>
              <a:t>OpenStack</a:t>
            </a:r>
            <a:endParaRPr lang="zh-CN" altLang="en-US" sz="1200" b="1" dirty="0"/>
          </a:p>
        </p:txBody>
      </p:sp>
      <p:sp>
        <p:nvSpPr>
          <p:cNvPr id="193" name="矩形 192"/>
          <p:cNvSpPr/>
          <p:nvPr/>
        </p:nvSpPr>
        <p:spPr>
          <a:xfrm>
            <a:off x="4449354" y="953231"/>
            <a:ext cx="987039" cy="27828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>
                <a:solidFill>
                  <a:schemeClr val="tx1"/>
                </a:solidFill>
              </a:rPr>
              <a:t>SDN Driver</a:t>
            </a:r>
            <a:endParaRPr lang="zh-CN" altLang="en-US" sz="1200" b="1" dirty="0">
              <a:solidFill>
                <a:schemeClr val="tx1"/>
              </a:solidFill>
            </a:endParaRPr>
          </a:p>
        </p:txBody>
      </p:sp>
      <p:sp>
        <p:nvSpPr>
          <p:cNvPr id="195" name="矩形 194"/>
          <p:cNvSpPr/>
          <p:nvPr/>
        </p:nvSpPr>
        <p:spPr>
          <a:xfrm>
            <a:off x="2009468" y="953231"/>
            <a:ext cx="987039" cy="27828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>
                <a:solidFill>
                  <a:schemeClr val="tx1"/>
                </a:solidFill>
              </a:rPr>
              <a:t>Neutron</a:t>
            </a:r>
            <a:endParaRPr lang="zh-CN" altLang="en-US" sz="1200" b="1" dirty="0">
              <a:solidFill>
                <a:schemeClr val="tx1"/>
              </a:solidFill>
            </a:endParaRPr>
          </a:p>
        </p:txBody>
      </p:sp>
      <p:cxnSp>
        <p:nvCxnSpPr>
          <p:cNvPr id="197" name="直接箭头连接符 196"/>
          <p:cNvCxnSpPr>
            <a:stCxn id="195" idx="2"/>
            <a:endCxn id="118" idx="0"/>
          </p:cNvCxnSpPr>
          <p:nvPr/>
        </p:nvCxnSpPr>
        <p:spPr>
          <a:xfrm flipH="1">
            <a:off x="1859227" y="1231517"/>
            <a:ext cx="643761" cy="1236560"/>
          </a:xfrm>
          <a:prstGeom prst="straightConnector1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直接箭头连接符 197"/>
          <p:cNvCxnSpPr>
            <a:stCxn id="195" idx="2"/>
            <a:endCxn id="135" idx="0"/>
          </p:cNvCxnSpPr>
          <p:nvPr/>
        </p:nvCxnSpPr>
        <p:spPr>
          <a:xfrm>
            <a:off x="2502988" y="1231517"/>
            <a:ext cx="4099372" cy="1259931"/>
          </a:xfrm>
          <a:prstGeom prst="straightConnector1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直接箭头连接符 200"/>
          <p:cNvCxnSpPr>
            <a:stCxn id="195" idx="2"/>
            <a:endCxn id="51" idx="0"/>
          </p:cNvCxnSpPr>
          <p:nvPr/>
        </p:nvCxnSpPr>
        <p:spPr>
          <a:xfrm flipH="1">
            <a:off x="1901246" y="1231517"/>
            <a:ext cx="601742" cy="2769697"/>
          </a:xfrm>
          <a:prstGeom prst="straightConnector1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直接箭头连接符 203"/>
          <p:cNvCxnSpPr>
            <a:stCxn id="195" idx="2"/>
            <a:endCxn id="105" idx="0"/>
          </p:cNvCxnSpPr>
          <p:nvPr/>
        </p:nvCxnSpPr>
        <p:spPr>
          <a:xfrm>
            <a:off x="2502988" y="1231517"/>
            <a:ext cx="963826" cy="2769697"/>
          </a:xfrm>
          <a:prstGeom prst="straightConnector1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直接箭头连接符 206"/>
          <p:cNvCxnSpPr>
            <a:stCxn id="195" idx="2"/>
            <a:endCxn id="148" idx="0"/>
          </p:cNvCxnSpPr>
          <p:nvPr/>
        </p:nvCxnSpPr>
        <p:spPr>
          <a:xfrm>
            <a:off x="2502988" y="1231517"/>
            <a:ext cx="2529394" cy="2769697"/>
          </a:xfrm>
          <a:prstGeom prst="straightConnector1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直接箭头连接符 209"/>
          <p:cNvCxnSpPr>
            <a:stCxn id="193" idx="2"/>
            <a:endCxn id="190" idx="0"/>
          </p:cNvCxnSpPr>
          <p:nvPr/>
        </p:nvCxnSpPr>
        <p:spPr>
          <a:xfrm>
            <a:off x="4942874" y="1231517"/>
            <a:ext cx="583529" cy="298906"/>
          </a:xfrm>
          <a:prstGeom prst="straightConnector1">
            <a:avLst/>
          </a:prstGeom>
          <a:ln w="12700">
            <a:solidFill>
              <a:schemeClr val="bg1">
                <a:lumMod val="75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3" name="直接箭头连接符 212"/>
          <p:cNvCxnSpPr>
            <a:stCxn id="190" idx="2"/>
            <a:endCxn id="140" idx="0"/>
          </p:cNvCxnSpPr>
          <p:nvPr/>
        </p:nvCxnSpPr>
        <p:spPr>
          <a:xfrm flipH="1">
            <a:off x="4241247" y="1916517"/>
            <a:ext cx="1285156" cy="314924"/>
          </a:xfrm>
          <a:prstGeom prst="straightConnector1">
            <a:avLst/>
          </a:prstGeom>
          <a:ln w="12700">
            <a:solidFill>
              <a:srgbClr val="00B05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7" name="直接箭头连接符 216"/>
          <p:cNvCxnSpPr>
            <a:stCxn id="190" idx="2"/>
            <a:endCxn id="97" idx="0"/>
          </p:cNvCxnSpPr>
          <p:nvPr/>
        </p:nvCxnSpPr>
        <p:spPr>
          <a:xfrm>
            <a:off x="5526403" y="1916517"/>
            <a:ext cx="239320" cy="1248637"/>
          </a:xfrm>
          <a:prstGeom prst="straightConnector1">
            <a:avLst/>
          </a:prstGeom>
          <a:ln w="12700">
            <a:solidFill>
              <a:srgbClr val="00B05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直接箭头连接符 219"/>
          <p:cNvCxnSpPr>
            <a:stCxn id="190" idx="2"/>
            <a:endCxn id="119" idx="0"/>
          </p:cNvCxnSpPr>
          <p:nvPr/>
        </p:nvCxnSpPr>
        <p:spPr>
          <a:xfrm flipH="1">
            <a:off x="2451759" y="1916517"/>
            <a:ext cx="3074644" cy="413382"/>
          </a:xfrm>
          <a:prstGeom prst="straightConnector1">
            <a:avLst/>
          </a:prstGeom>
          <a:ln w="12700">
            <a:solidFill>
              <a:srgbClr val="00B05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3" name="直接箭头连接符 222"/>
          <p:cNvCxnSpPr>
            <a:stCxn id="190" idx="2"/>
            <a:endCxn id="136" idx="0"/>
          </p:cNvCxnSpPr>
          <p:nvPr/>
        </p:nvCxnSpPr>
        <p:spPr>
          <a:xfrm>
            <a:off x="5526403" y="1916517"/>
            <a:ext cx="479735" cy="412838"/>
          </a:xfrm>
          <a:prstGeom prst="straightConnector1">
            <a:avLst/>
          </a:prstGeom>
          <a:ln w="12700">
            <a:solidFill>
              <a:srgbClr val="00B05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直接箭头连接符 225"/>
          <p:cNvCxnSpPr/>
          <p:nvPr/>
        </p:nvCxnSpPr>
        <p:spPr>
          <a:xfrm>
            <a:off x="7609938" y="2621437"/>
            <a:ext cx="417197" cy="0"/>
          </a:xfrm>
          <a:prstGeom prst="straightConnector1">
            <a:avLst/>
          </a:prstGeom>
          <a:ln w="12700">
            <a:solidFill>
              <a:srgbClr val="00B05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直接箭头连接符 227"/>
          <p:cNvCxnSpPr/>
          <p:nvPr/>
        </p:nvCxnSpPr>
        <p:spPr>
          <a:xfrm flipV="1">
            <a:off x="7609938" y="2832964"/>
            <a:ext cx="417197" cy="14738"/>
          </a:xfrm>
          <a:prstGeom prst="straightConnector1">
            <a:avLst/>
          </a:prstGeom>
          <a:ln w="12700">
            <a:solidFill>
              <a:schemeClr val="accent5">
                <a:lumMod val="60000"/>
                <a:lumOff val="40000"/>
              </a:schemeClr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3" name="TextBox 232"/>
          <p:cNvSpPr txBox="1"/>
          <p:nvPr/>
        </p:nvSpPr>
        <p:spPr>
          <a:xfrm>
            <a:off x="8027135" y="2490001"/>
            <a:ext cx="7916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dirty="0"/>
              <a:t>SDN</a:t>
            </a:r>
            <a:r>
              <a:rPr lang="zh-CN" altLang="en-US" sz="900" b="1" dirty="0"/>
              <a:t>控制流</a:t>
            </a:r>
          </a:p>
        </p:txBody>
      </p:sp>
      <p:sp>
        <p:nvSpPr>
          <p:cNvPr id="234" name="TextBox 233"/>
          <p:cNvSpPr txBox="1"/>
          <p:nvPr/>
        </p:nvSpPr>
        <p:spPr>
          <a:xfrm>
            <a:off x="8027134" y="2717548"/>
            <a:ext cx="97293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b="1" dirty="0"/>
              <a:t>Neutron</a:t>
            </a:r>
            <a:r>
              <a:rPr lang="zh-CN" altLang="en-US" sz="900" b="1" dirty="0"/>
              <a:t>控制流</a:t>
            </a:r>
          </a:p>
        </p:txBody>
      </p:sp>
    </p:spTree>
    <p:extLst>
      <p:ext uri="{BB962C8B-B14F-4D97-AF65-F5344CB8AC3E}">
        <p14:creationId xmlns:p14="http://schemas.microsoft.com/office/powerpoint/2010/main" val="3407956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1F1F0705-19B1-58C9-50F8-EC7C46400C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案例</a:t>
            </a:r>
            <a:endParaRPr lang="zh-CN" altLang="en-US" dirty="0"/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FB547138-9321-A566-0926-AB2707992088}"/>
              </a:ext>
            </a:extLst>
          </p:cNvPr>
          <p:cNvGrpSpPr/>
          <p:nvPr/>
        </p:nvGrpSpPr>
        <p:grpSpPr>
          <a:xfrm>
            <a:off x="6685335" y="53340"/>
            <a:ext cx="1350150" cy="2290446"/>
            <a:chOff x="6327195" y="0"/>
            <a:chExt cx="1350150" cy="2290446"/>
          </a:xfrm>
          <a:solidFill>
            <a:srgbClr val="DCE0B8"/>
          </a:solidFill>
        </p:grpSpPr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C8880984-328A-D828-ABCE-606BAA74D2F1}"/>
                </a:ext>
              </a:extLst>
            </p:cNvPr>
            <p:cNvSpPr/>
            <p:nvPr/>
          </p:nvSpPr>
          <p:spPr bwMode="auto">
            <a:xfrm>
              <a:off x="6975267" y="0"/>
              <a:ext cx="54006" cy="229044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solidFill>
                <a:schemeClr val="bg1"/>
              </a:solidFill>
            </a:ln>
            <a:effectLst>
              <a:outerShdw blurRad="215900" dist="177800" dir="7200000" sx="102000" sy="102000" algn="tl" rotWithShape="0">
                <a:schemeClr val="tx1">
                  <a:lumMod val="95000"/>
                  <a:lumOff val="5000"/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sz="4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6" name="Freeform: Shape 15">
              <a:extLst>
                <a:ext uri="{FF2B5EF4-FFF2-40B4-BE49-F238E27FC236}">
                  <a16:creationId xmlns:a16="http://schemas.microsoft.com/office/drawing/2014/main" id="{02352307-F9F1-7049-8FB7-C3C810A89E12}"/>
                </a:ext>
              </a:extLst>
            </p:cNvPr>
            <p:cNvSpPr/>
            <p:nvPr/>
          </p:nvSpPr>
          <p:spPr bwMode="auto">
            <a:xfrm>
              <a:off x="6327195" y="1453353"/>
              <a:ext cx="1350150" cy="837093"/>
            </a:xfrm>
            <a:custGeom>
              <a:avLst/>
              <a:gdLst>
                <a:gd name="connsiteX0" fmla="*/ 900100 w 1800200"/>
                <a:gd name="connsiteY0" fmla="*/ 0 h 1116124"/>
                <a:gd name="connsiteX1" fmla="*/ 1800200 w 1800200"/>
                <a:gd name="connsiteY1" fmla="*/ 900100 h 1116124"/>
                <a:gd name="connsiteX2" fmla="*/ 1781913 w 1800200"/>
                <a:gd name="connsiteY2" fmla="*/ 1081502 h 1116124"/>
                <a:gd name="connsiteX3" fmla="*/ 1773011 w 1800200"/>
                <a:gd name="connsiteY3" fmla="*/ 1116124 h 1116124"/>
                <a:gd name="connsiteX4" fmla="*/ 27190 w 1800200"/>
                <a:gd name="connsiteY4" fmla="*/ 1116124 h 1116124"/>
                <a:gd name="connsiteX5" fmla="*/ 18287 w 1800200"/>
                <a:gd name="connsiteY5" fmla="*/ 1081502 h 1116124"/>
                <a:gd name="connsiteX6" fmla="*/ 0 w 1800200"/>
                <a:gd name="connsiteY6" fmla="*/ 900100 h 1116124"/>
                <a:gd name="connsiteX7" fmla="*/ 900100 w 1800200"/>
                <a:gd name="connsiteY7" fmla="*/ 0 h 11161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00200" h="1116124">
                  <a:moveTo>
                    <a:pt x="900100" y="0"/>
                  </a:moveTo>
                  <a:cubicBezTo>
                    <a:pt x="1397212" y="0"/>
                    <a:pt x="1800200" y="402988"/>
                    <a:pt x="1800200" y="900100"/>
                  </a:cubicBezTo>
                  <a:cubicBezTo>
                    <a:pt x="1800200" y="962239"/>
                    <a:pt x="1793903" y="1022907"/>
                    <a:pt x="1781913" y="1081502"/>
                  </a:cubicBezTo>
                  <a:lnTo>
                    <a:pt x="1773011" y="1116124"/>
                  </a:lnTo>
                  <a:lnTo>
                    <a:pt x="27190" y="1116124"/>
                  </a:lnTo>
                  <a:lnTo>
                    <a:pt x="18287" y="1081502"/>
                  </a:lnTo>
                  <a:cubicBezTo>
                    <a:pt x="6297" y="1022907"/>
                    <a:pt x="0" y="962239"/>
                    <a:pt x="0" y="900100"/>
                  </a:cubicBezTo>
                  <a:cubicBezTo>
                    <a:pt x="0" y="402988"/>
                    <a:pt x="402988" y="0"/>
                    <a:pt x="90010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solidFill>
                <a:schemeClr val="bg1"/>
              </a:solidFill>
            </a:ln>
            <a:effectLst>
              <a:outerShdw blurRad="215900" dist="177800" dir="7200000" sx="102000" sy="102000" algn="tl" rotWithShape="0">
                <a:schemeClr val="tx1">
                  <a:lumMod val="95000"/>
                  <a:lumOff val="5000"/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sz="4400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3E198C20-8521-9709-9EC9-1A3727C35D96}"/>
              </a:ext>
            </a:extLst>
          </p:cNvPr>
          <p:cNvGrpSpPr/>
          <p:nvPr/>
        </p:nvGrpSpPr>
        <p:grpSpPr>
          <a:xfrm>
            <a:off x="2023470" y="3229951"/>
            <a:ext cx="3322574" cy="468262"/>
            <a:chOff x="1665330" y="3122019"/>
            <a:chExt cx="3322574" cy="468262"/>
          </a:xfrm>
        </p:grpSpPr>
        <p:sp>
          <p:nvSpPr>
            <p:cNvPr id="43" name="Oval 19">
              <a:extLst>
                <a:ext uri="{FF2B5EF4-FFF2-40B4-BE49-F238E27FC236}">
                  <a16:creationId xmlns:a16="http://schemas.microsoft.com/office/drawing/2014/main" id="{C4FD0CDC-F242-A862-634F-468E6410209E}"/>
                </a:ext>
              </a:extLst>
            </p:cNvPr>
            <p:cNvSpPr/>
            <p:nvPr/>
          </p:nvSpPr>
          <p:spPr>
            <a:xfrm>
              <a:off x="1665330" y="3122019"/>
              <a:ext cx="468262" cy="46826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solidFill>
                <a:schemeClr val="bg1"/>
              </a:solidFill>
            </a:ln>
            <a:effectLst>
              <a:outerShdw blurRad="215900" dist="177800" dir="7200000" sx="102000" sy="102000" algn="tl" rotWithShape="0">
                <a:schemeClr val="tx1">
                  <a:lumMod val="95000"/>
                  <a:lumOff val="5000"/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4</a:t>
              </a:r>
            </a:p>
          </p:txBody>
        </p:sp>
        <p:grpSp>
          <p:nvGrpSpPr>
            <p:cNvPr id="44" name="Group 20">
              <a:extLst>
                <a:ext uri="{FF2B5EF4-FFF2-40B4-BE49-F238E27FC236}">
                  <a16:creationId xmlns:a16="http://schemas.microsoft.com/office/drawing/2014/main" id="{C761CFA9-E7F0-3A38-FF0E-44FEA77E3AB6}"/>
                </a:ext>
              </a:extLst>
            </p:cNvPr>
            <p:cNvGrpSpPr/>
            <p:nvPr/>
          </p:nvGrpSpPr>
          <p:grpSpPr>
            <a:xfrm>
              <a:off x="2015974" y="3144938"/>
              <a:ext cx="2971930" cy="422424"/>
              <a:chOff x="6444107" y="1469392"/>
              <a:chExt cx="4232109" cy="563232"/>
            </a:xfrm>
          </p:grpSpPr>
          <p:sp>
            <p:nvSpPr>
              <p:cNvPr id="45" name="TextBox 33">
                <a:extLst>
                  <a:ext uri="{FF2B5EF4-FFF2-40B4-BE49-F238E27FC236}">
                    <a16:creationId xmlns:a16="http://schemas.microsoft.com/office/drawing/2014/main" id="{AC9C8A72-538B-4AA7-3E1B-CBA347BE8732}"/>
                  </a:ext>
                </a:extLst>
              </p:cNvPr>
              <p:cNvSpPr txBox="1"/>
              <p:nvPr/>
            </p:nvSpPr>
            <p:spPr>
              <a:xfrm>
                <a:off x="6444107" y="1469392"/>
                <a:ext cx="4232109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fontScale="32500" lnSpcReduction="20000"/>
              </a:bodyPr>
              <a:lstStyle>
                <a:lvl1pPr>
                  <a:defRPr sz="4400" b="1">
                    <a:solidFill>
                      <a:srgbClr val="1F3783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Times New Roman" panose="02020603050405020304" pitchFamily="18" charset="0"/>
                  </a:defRPr>
                </a:lvl1pPr>
              </a:lstStyle>
              <a:p>
                <a:r>
                  <a:rPr lang="zh-CN" altLang="en-US" dirty="0">
                    <a:sym typeface="+mn-lt"/>
                  </a:rPr>
                  <a:t>光大银行</a:t>
                </a:r>
              </a:p>
            </p:txBody>
          </p:sp>
          <p:sp>
            <p:nvSpPr>
              <p:cNvPr id="46" name="TextBox 34">
                <a:extLst>
                  <a:ext uri="{FF2B5EF4-FFF2-40B4-BE49-F238E27FC236}">
                    <a16:creationId xmlns:a16="http://schemas.microsoft.com/office/drawing/2014/main" id="{FB951A7A-6BB9-8D0E-C6E0-57F92AF0E82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44107" y="1712256"/>
                <a:ext cx="4232109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en-US" altLang="zh-CN" sz="1050" dirty="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5G  VPDN</a:t>
                </a:r>
                <a:r>
                  <a:rPr lang="zh-CN" altLang="en-US" sz="1050" dirty="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移动专网</a:t>
                </a:r>
              </a:p>
            </p:txBody>
          </p:sp>
        </p:grp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23943843-F3DD-0D65-4B0C-F82C615AA625}"/>
              </a:ext>
            </a:extLst>
          </p:cNvPr>
          <p:cNvGrpSpPr/>
          <p:nvPr/>
        </p:nvGrpSpPr>
        <p:grpSpPr>
          <a:xfrm>
            <a:off x="2023470" y="2571019"/>
            <a:ext cx="3322574" cy="468262"/>
            <a:chOff x="1665330" y="2463087"/>
            <a:chExt cx="3322574" cy="468262"/>
          </a:xfrm>
        </p:grpSpPr>
        <p:sp>
          <p:nvSpPr>
            <p:cNvPr id="48" name="Oval 21">
              <a:extLst>
                <a:ext uri="{FF2B5EF4-FFF2-40B4-BE49-F238E27FC236}">
                  <a16:creationId xmlns:a16="http://schemas.microsoft.com/office/drawing/2014/main" id="{3C602D51-F5DB-C833-3E32-4FDA38CBD9F9}"/>
                </a:ext>
              </a:extLst>
            </p:cNvPr>
            <p:cNvSpPr/>
            <p:nvPr/>
          </p:nvSpPr>
          <p:spPr>
            <a:xfrm>
              <a:off x="1665330" y="2463087"/>
              <a:ext cx="468262" cy="46826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solidFill>
                <a:schemeClr val="bg1"/>
              </a:solidFill>
            </a:ln>
            <a:effectLst>
              <a:outerShdw blurRad="215900" dist="177800" dir="7200000" sx="102000" sy="102000" algn="tl" rotWithShape="0">
                <a:schemeClr val="tx1">
                  <a:lumMod val="95000"/>
                  <a:lumOff val="5000"/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3</a:t>
              </a:r>
            </a:p>
          </p:txBody>
        </p:sp>
        <p:grpSp>
          <p:nvGrpSpPr>
            <p:cNvPr id="49" name="Group 22">
              <a:extLst>
                <a:ext uri="{FF2B5EF4-FFF2-40B4-BE49-F238E27FC236}">
                  <a16:creationId xmlns:a16="http://schemas.microsoft.com/office/drawing/2014/main" id="{059FA49B-3CC9-B6EC-551E-B54EA78387A5}"/>
                </a:ext>
              </a:extLst>
            </p:cNvPr>
            <p:cNvGrpSpPr/>
            <p:nvPr/>
          </p:nvGrpSpPr>
          <p:grpSpPr>
            <a:xfrm>
              <a:off x="2015974" y="2486006"/>
              <a:ext cx="2971930" cy="422424"/>
              <a:chOff x="6444107" y="1469392"/>
              <a:chExt cx="4232109" cy="563232"/>
            </a:xfrm>
          </p:grpSpPr>
          <p:sp>
            <p:nvSpPr>
              <p:cNvPr id="50" name="TextBox 31">
                <a:extLst>
                  <a:ext uri="{FF2B5EF4-FFF2-40B4-BE49-F238E27FC236}">
                    <a16:creationId xmlns:a16="http://schemas.microsoft.com/office/drawing/2014/main" id="{30D9D3F6-5447-0078-2199-A8AC5A6EB428}"/>
                  </a:ext>
                </a:extLst>
              </p:cNvPr>
              <p:cNvSpPr txBox="1"/>
              <p:nvPr/>
            </p:nvSpPr>
            <p:spPr>
              <a:xfrm>
                <a:off x="6444107" y="1469392"/>
                <a:ext cx="4232109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fontScale="32500" lnSpcReduction="20000"/>
              </a:bodyPr>
              <a:lstStyle>
                <a:lvl1pPr>
                  <a:defRPr sz="4400" b="1">
                    <a:solidFill>
                      <a:srgbClr val="1F3783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Times New Roman" panose="02020603050405020304" pitchFamily="18" charset="0"/>
                  </a:defRPr>
                </a:lvl1pPr>
              </a:lstStyle>
              <a:p>
                <a:r>
                  <a:rPr lang="zh-CN" altLang="en-US" dirty="0">
                    <a:sym typeface="+mn-lt"/>
                  </a:rPr>
                  <a:t>武汉农村商业银行</a:t>
                </a:r>
              </a:p>
            </p:txBody>
          </p:sp>
          <p:sp>
            <p:nvSpPr>
              <p:cNvPr id="51" name="TextBox 32">
                <a:extLst>
                  <a:ext uri="{FF2B5EF4-FFF2-40B4-BE49-F238E27FC236}">
                    <a16:creationId xmlns:a16="http://schemas.microsoft.com/office/drawing/2014/main" id="{D1ABF7DD-0376-3AF5-DAC7-B56FEF1668D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44107" y="1712256"/>
                <a:ext cx="4232109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 dirty="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提供完整的“两地三中心”数据中心解决方案</a:t>
                </a:r>
              </a:p>
            </p:txBody>
          </p:sp>
        </p:grpSp>
      </p:grp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D44CAEA6-65D0-DEBD-44DC-4ED4CB8FA10A}"/>
              </a:ext>
            </a:extLst>
          </p:cNvPr>
          <p:cNvGrpSpPr/>
          <p:nvPr/>
        </p:nvGrpSpPr>
        <p:grpSpPr>
          <a:xfrm>
            <a:off x="2023470" y="1912087"/>
            <a:ext cx="3322574" cy="468262"/>
            <a:chOff x="1665330" y="1804155"/>
            <a:chExt cx="3322574" cy="468262"/>
          </a:xfrm>
        </p:grpSpPr>
        <p:sp>
          <p:nvSpPr>
            <p:cNvPr id="53" name="Oval 23">
              <a:extLst>
                <a:ext uri="{FF2B5EF4-FFF2-40B4-BE49-F238E27FC236}">
                  <a16:creationId xmlns:a16="http://schemas.microsoft.com/office/drawing/2014/main" id="{68556997-90A4-D2CD-9EB6-ABBCDEC25C73}"/>
                </a:ext>
              </a:extLst>
            </p:cNvPr>
            <p:cNvSpPr/>
            <p:nvPr/>
          </p:nvSpPr>
          <p:spPr>
            <a:xfrm>
              <a:off x="1665330" y="1804155"/>
              <a:ext cx="468262" cy="46826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solidFill>
                <a:schemeClr val="bg1"/>
              </a:solidFill>
            </a:ln>
            <a:effectLst>
              <a:outerShdw blurRad="215900" dist="177800" dir="7200000" sx="102000" sy="102000" algn="tl" rotWithShape="0">
                <a:schemeClr val="tx1">
                  <a:lumMod val="95000"/>
                  <a:lumOff val="5000"/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2</a:t>
              </a:r>
            </a:p>
          </p:txBody>
        </p:sp>
        <p:grpSp>
          <p:nvGrpSpPr>
            <p:cNvPr id="54" name="Group 24">
              <a:extLst>
                <a:ext uri="{FF2B5EF4-FFF2-40B4-BE49-F238E27FC236}">
                  <a16:creationId xmlns:a16="http://schemas.microsoft.com/office/drawing/2014/main" id="{A686C5EC-8F2F-537A-46C2-2019228677BA}"/>
                </a:ext>
              </a:extLst>
            </p:cNvPr>
            <p:cNvGrpSpPr/>
            <p:nvPr/>
          </p:nvGrpSpPr>
          <p:grpSpPr>
            <a:xfrm>
              <a:off x="2015974" y="1827074"/>
              <a:ext cx="2971930" cy="422424"/>
              <a:chOff x="6444107" y="1469392"/>
              <a:chExt cx="4232109" cy="563232"/>
            </a:xfrm>
          </p:grpSpPr>
          <p:sp>
            <p:nvSpPr>
              <p:cNvPr id="55" name="TextBox 29">
                <a:extLst>
                  <a:ext uri="{FF2B5EF4-FFF2-40B4-BE49-F238E27FC236}">
                    <a16:creationId xmlns:a16="http://schemas.microsoft.com/office/drawing/2014/main" id="{C21B7107-A80B-78F4-65D7-D0111D721BD6}"/>
                  </a:ext>
                </a:extLst>
              </p:cNvPr>
              <p:cNvSpPr txBox="1"/>
              <p:nvPr/>
            </p:nvSpPr>
            <p:spPr>
              <a:xfrm>
                <a:off x="6444107" y="1469392"/>
                <a:ext cx="4232109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fontScale="32500" lnSpcReduction="20000"/>
              </a:bodyPr>
              <a:lstStyle/>
              <a:p>
                <a:r>
                  <a:rPr lang="zh-CN" altLang="en-US" sz="4400" b="1" dirty="0">
                    <a:solidFill>
                      <a:srgbClr val="1F3783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Times New Roman" panose="02020603050405020304" pitchFamily="18" charset="0"/>
                  </a:rPr>
                  <a:t>中邮证券</a:t>
                </a:r>
              </a:p>
            </p:txBody>
          </p:sp>
          <p:sp>
            <p:nvSpPr>
              <p:cNvPr id="56" name="TextBox 30">
                <a:extLst>
                  <a:ext uri="{FF2B5EF4-FFF2-40B4-BE49-F238E27FC236}">
                    <a16:creationId xmlns:a16="http://schemas.microsoft.com/office/drawing/2014/main" id="{95C6051D-E6CD-0002-73EE-CE6422E7824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44107" y="1712256"/>
                <a:ext cx="4232109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 dirty="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通过虚拟化技术，实现高速冗余传输</a:t>
                </a:r>
              </a:p>
            </p:txBody>
          </p:sp>
        </p:grp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9E6F25C6-1F9D-481B-149D-7A4F9981CEAF}"/>
              </a:ext>
            </a:extLst>
          </p:cNvPr>
          <p:cNvGrpSpPr/>
          <p:nvPr/>
        </p:nvGrpSpPr>
        <p:grpSpPr>
          <a:xfrm>
            <a:off x="2023472" y="1253155"/>
            <a:ext cx="3322572" cy="468262"/>
            <a:chOff x="1665332" y="1145223"/>
            <a:chExt cx="3322572" cy="468262"/>
          </a:xfrm>
        </p:grpSpPr>
        <p:sp>
          <p:nvSpPr>
            <p:cNvPr id="58" name="Oval 25">
              <a:extLst>
                <a:ext uri="{FF2B5EF4-FFF2-40B4-BE49-F238E27FC236}">
                  <a16:creationId xmlns:a16="http://schemas.microsoft.com/office/drawing/2014/main" id="{E3D73C40-3EE9-7D08-DDEF-00FCA043759D}"/>
                </a:ext>
              </a:extLst>
            </p:cNvPr>
            <p:cNvSpPr/>
            <p:nvPr/>
          </p:nvSpPr>
          <p:spPr>
            <a:xfrm>
              <a:off x="1665332" y="1145223"/>
              <a:ext cx="468262" cy="468262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bg1">
                    <a:shade val="100000"/>
                    <a:satMod val="115000"/>
                  </a:schemeClr>
                </a:gs>
              </a:gsLst>
              <a:lin ang="8100000" scaled="1"/>
              <a:tileRect/>
            </a:gradFill>
            <a:ln>
              <a:solidFill>
                <a:schemeClr val="bg1"/>
              </a:solidFill>
            </a:ln>
            <a:effectLst>
              <a:outerShdw blurRad="215900" dist="177800" dir="7200000" sx="102000" sy="102000" algn="tl" rotWithShape="0">
                <a:schemeClr val="tx1">
                  <a:lumMod val="95000"/>
                  <a:lumOff val="5000"/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+mn-ea"/>
                  <a:sym typeface="+mn-lt"/>
                </a:rPr>
                <a:t>1</a:t>
              </a:r>
            </a:p>
          </p:txBody>
        </p:sp>
        <p:grpSp>
          <p:nvGrpSpPr>
            <p:cNvPr id="59" name="Group 26">
              <a:extLst>
                <a:ext uri="{FF2B5EF4-FFF2-40B4-BE49-F238E27FC236}">
                  <a16:creationId xmlns:a16="http://schemas.microsoft.com/office/drawing/2014/main" id="{3C495A7E-BF60-12B8-904E-69D0CBE8BA5D}"/>
                </a:ext>
              </a:extLst>
            </p:cNvPr>
            <p:cNvGrpSpPr/>
            <p:nvPr/>
          </p:nvGrpSpPr>
          <p:grpSpPr>
            <a:xfrm>
              <a:off x="2015974" y="1168142"/>
              <a:ext cx="2971930" cy="422424"/>
              <a:chOff x="6444107" y="1469392"/>
              <a:chExt cx="4232109" cy="563232"/>
            </a:xfrm>
          </p:grpSpPr>
          <p:sp>
            <p:nvSpPr>
              <p:cNvPr id="60" name="TextBox 27">
                <a:extLst>
                  <a:ext uri="{FF2B5EF4-FFF2-40B4-BE49-F238E27FC236}">
                    <a16:creationId xmlns:a16="http://schemas.microsoft.com/office/drawing/2014/main" id="{38C15A5E-0EB5-1ADF-90A8-60DAE86C1437}"/>
                  </a:ext>
                </a:extLst>
              </p:cNvPr>
              <p:cNvSpPr txBox="1"/>
              <p:nvPr/>
            </p:nvSpPr>
            <p:spPr>
              <a:xfrm>
                <a:off x="6444107" y="1469392"/>
                <a:ext cx="4232109" cy="242864"/>
              </a:xfrm>
              <a:prstGeom prst="rect">
                <a:avLst/>
              </a:prstGeom>
              <a:noFill/>
            </p:spPr>
            <p:txBody>
              <a:bodyPr wrap="none" lIns="360000" tIns="0" rIns="0" bIns="0" anchor="b" anchorCtr="0">
                <a:normAutofit fontScale="32500" lnSpcReduction="20000"/>
              </a:bodyPr>
              <a:lstStyle>
                <a:lvl1pPr>
                  <a:defRPr sz="4400" b="1">
                    <a:solidFill>
                      <a:srgbClr val="1F3783"/>
                    </a:solidFill>
                    <a:latin typeface="等线" panose="02010600030101010101" pitchFamily="2" charset="-122"/>
                    <a:ea typeface="等线" panose="02010600030101010101" pitchFamily="2" charset="-122"/>
                    <a:cs typeface="Times New Roman" panose="02020603050405020304" pitchFamily="18" charset="0"/>
                  </a:defRPr>
                </a:lvl1pPr>
              </a:lstStyle>
              <a:p>
                <a:r>
                  <a:rPr lang="zh-CN" altLang="en-US" dirty="0">
                    <a:sym typeface="+mn-lt"/>
                  </a:rPr>
                  <a:t>中国银行</a:t>
                </a:r>
              </a:p>
            </p:txBody>
          </p:sp>
          <p:sp>
            <p:nvSpPr>
              <p:cNvPr id="61" name="TextBox 28">
                <a:extLst>
                  <a:ext uri="{FF2B5EF4-FFF2-40B4-BE49-F238E27FC236}">
                    <a16:creationId xmlns:a16="http://schemas.microsoft.com/office/drawing/2014/main" id="{793A5082-5BF1-CD5B-7175-65671194AE5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444107" y="1712256"/>
                <a:ext cx="4232109" cy="320368"/>
              </a:xfrm>
              <a:prstGeom prst="rect">
                <a:avLst/>
              </a:prstGeom>
            </p:spPr>
            <p:txBody>
              <a:bodyPr vert="horz" wrap="square" lIns="360000" tIns="0" rIns="0" bIns="0" anchor="ctr" anchorCtr="0">
                <a:normAutofit/>
              </a:bodyPr>
              <a:lstStyle/>
              <a:p>
                <a:pPr algn="l">
                  <a:lnSpc>
                    <a:spcPct val="120000"/>
                  </a:lnSpc>
                </a:pPr>
                <a:r>
                  <a:rPr lang="zh-CN" altLang="en-US" sz="1050" dirty="0">
                    <a:solidFill>
                      <a:schemeClr val="dk1">
                        <a:lumMod val="100000"/>
                      </a:schemeClr>
                    </a:solidFill>
                    <a:cs typeface="+mn-ea"/>
                    <a:sym typeface="+mn-lt"/>
                  </a:rPr>
                  <a:t>实现全网集中和一体化管理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3257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云网业务模型映射</a:t>
            </a:r>
          </a:p>
        </p:txBody>
      </p:sp>
      <p:grpSp>
        <p:nvGrpSpPr>
          <p:cNvPr id="101" name="组合 100"/>
          <p:cNvGrpSpPr/>
          <p:nvPr/>
        </p:nvGrpSpPr>
        <p:grpSpPr>
          <a:xfrm>
            <a:off x="1144886" y="1535031"/>
            <a:ext cx="3238500" cy="2401415"/>
            <a:chOff x="1409700" y="1326680"/>
            <a:chExt cx="3238500" cy="2401415"/>
          </a:xfrm>
        </p:grpSpPr>
        <p:sp>
          <p:nvSpPr>
            <p:cNvPr id="4" name="矩形 3"/>
            <p:cNvSpPr/>
            <p:nvPr/>
          </p:nvSpPr>
          <p:spPr>
            <a:xfrm>
              <a:off x="1409700" y="1326680"/>
              <a:ext cx="3238500" cy="2401415"/>
            </a:xfrm>
            <a:prstGeom prst="rect">
              <a:avLst/>
            </a:prstGeom>
            <a:solidFill>
              <a:schemeClr val="bg1">
                <a:lumMod val="85000"/>
                <a:alpha val="1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矩形 58"/>
            <p:cNvSpPr/>
            <p:nvPr/>
          </p:nvSpPr>
          <p:spPr>
            <a:xfrm>
              <a:off x="1952626" y="3293867"/>
              <a:ext cx="457200" cy="2571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900" b="1" dirty="0"/>
                <a:t>VM</a:t>
              </a:r>
              <a:endParaRPr lang="zh-CN" altLang="en-US" sz="900" b="1" dirty="0"/>
            </a:p>
          </p:txBody>
        </p:sp>
        <p:sp>
          <p:nvSpPr>
            <p:cNvPr id="60" name="矩形 59"/>
            <p:cNvSpPr/>
            <p:nvPr/>
          </p:nvSpPr>
          <p:spPr>
            <a:xfrm>
              <a:off x="2683671" y="3293868"/>
              <a:ext cx="457200" cy="2571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900" b="1" dirty="0"/>
                <a:t>VM</a:t>
              </a:r>
              <a:endParaRPr lang="zh-CN" altLang="en-US" sz="900" b="1" dirty="0"/>
            </a:p>
          </p:txBody>
        </p:sp>
        <p:sp>
          <p:nvSpPr>
            <p:cNvPr id="61" name="矩形 60"/>
            <p:cNvSpPr/>
            <p:nvPr/>
          </p:nvSpPr>
          <p:spPr>
            <a:xfrm>
              <a:off x="3721895" y="3293868"/>
              <a:ext cx="457200" cy="25717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900" b="1" dirty="0"/>
                <a:t>VM</a:t>
              </a:r>
              <a:endParaRPr lang="zh-CN" altLang="en-US" sz="900" b="1" dirty="0"/>
            </a:p>
          </p:txBody>
        </p:sp>
        <p:sp>
          <p:nvSpPr>
            <p:cNvPr id="62" name="矩形 61"/>
            <p:cNvSpPr/>
            <p:nvPr/>
          </p:nvSpPr>
          <p:spPr>
            <a:xfrm>
              <a:off x="1721646" y="2532283"/>
              <a:ext cx="1609725" cy="587387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000" b="1" dirty="0"/>
            </a:p>
            <a:p>
              <a:pPr algn="ctr"/>
              <a:endParaRPr lang="en-US" altLang="zh-CN" sz="1000" b="1" dirty="0"/>
            </a:p>
            <a:p>
              <a:pPr algn="ctr"/>
              <a:r>
                <a:rPr lang="en-US" altLang="zh-CN" sz="1000" b="1" dirty="0"/>
                <a:t>Network</a:t>
              </a:r>
              <a:endParaRPr lang="zh-CN" altLang="en-US" sz="1000" b="1" dirty="0"/>
            </a:p>
          </p:txBody>
        </p:sp>
        <p:sp>
          <p:nvSpPr>
            <p:cNvPr id="63" name="矩形 62"/>
            <p:cNvSpPr/>
            <p:nvPr/>
          </p:nvSpPr>
          <p:spPr>
            <a:xfrm>
              <a:off x="3583783" y="2548935"/>
              <a:ext cx="733425" cy="54769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000" b="1" dirty="0"/>
            </a:p>
            <a:p>
              <a:pPr algn="ctr"/>
              <a:endParaRPr lang="en-US" altLang="zh-CN" sz="1000" b="1" dirty="0"/>
            </a:p>
            <a:p>
              <a:pPr algn="ctr"/>
              <a:r>
                <a:rPr lang="en-US" altLang="zh-CN" sz="1000" b="1" dirty="0"/>
                <a:t>Network</a:t>
              </a:r>
              <a:endParaRPr lang="zh-CN" altLang="en-US" sz="1000" b="1" dirty="0"/>
            </a:p>
          </p:txBody>
        </p:sp>
        <p:sp>
          <p:nvSpPr>
            <p:cNvPr id="64" name="矩形 63"/>
            <p:cNvSpPr/>
            <p:nvPr/>
          </p:nvSpPr>
          <p:spPr>
            <a:xfrm>
              <a:off x="1878806" y="2589026"/>
              <a:ext cx="604840" cy="27384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 b="1" dirty="0"/>
                <a:t>Subnet</a:t>
              </a:r>
              <a:endParaRPr lang="zh-CN" altLang="en-US" sz="1000" b="1" dirty="0"/>
            </a:p>
          </p:txBody>
        </p:sp>
        <p:sp>
          <p:nvSpPr>
            <p:cNvPr id="65" name="矩形 64"/>
            <p:cNvSpPr/>
            <p:nvPr/>
          </p:nvSpPr>
          <p:spPr>
            <a:xfrm>
              <a:off x="2609851" y="2589026"/>
              <a:ext cx="604840" cy="27384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 b="1" dirty="0"/>
                <a:t>Subnet</a:t>
              </a:r>
              <a:endParaRPr lang="zh-CN" altLang="en-US" sz="1000" b="1" dirty="0"/>
            </a:p>
          </p:txBody>
        </p:sp>
        <p:sp>
          <p:nvSpPr>
            <p:cNvPr id="67" name="矩形 66"/>
            <p:cNvSpPr/>
            <p:nvPr/>
          </p:nvSpPr>
          <p:spPr>
            <a:xfrm>
              <a:off x="3648075" y="2589026"/>
              <a:ext cx="604840" cy="273846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 b="1" dirty="0"/>
                <a:t>Subnet</a:t>
              </a:r>
              <a:endParaRPr lang="zh-CN" altLang="en-US" sz="1000" b="1" dirty="0"/>
            </a:p>
          </p:txBody>
        </p:sp>
        <p:sp>
          <p:nvSpPr>
            <p:cNvPr id="77" name="矩形 76"/>
            <p:cNvSpPr/>
            <p:nvPr/>
          </p:nvSpPr>
          <p:spPr>
            <a:xfrm>
              <a:off x="2670768" y="2036465"/>
              <a:ext cx="767755" cy="273846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 b="1" dirty="0"/>
                <a:t>vRouter</a:t>
              </a:r>
              <a:endParaRPr lang="zh-CN" altLang="en-US" sz="1000" b="1" dirty="0"/>
            </a:p>
          </p:txBody>
        </p:sp>
        <p:sp>
          <p:nvSpPr>
            <p:cNvPr id="79" name="云形 78"/>
            <p:cNvSpPr/>
            <p:nvPr/>
          </p:nvSpPr>
          <p:spPr>
            <a:xfrm>
              <a:off x="2519243" y="1431454"/>
              <a:ext cx="1070804" cy="399255"/>
            </a:xfrm>
            <a:prstGeom prst="cloud">
              <a:avLst/>
            </a:prstGeom>
            <a:solidFill>
              <a:schemeClr val="tx2">
                <a:lumMod val="60000"/>
                <a:lumOff val="40000"/>
              </a:schemeClr>
            </a:solidFill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 b="1" dirty="0"/>
                <a:t>External</a:t>
              </a:r>
            </a:p>
            <a:p>
              <a:pPr algn="ctr"/>
              <a:r>
                <a:rPr lang="en-US" altLang="zh-CN" sz="1000" b="1" dirty="0"/>
                <a:t>Network</a:t>
              </a:r>
              <a:endParaRPr lang="zh-CN" altLang="en-US" sz="1000" b="1" dirty="0"/>
            </a:p>
          </p:txBody>
        </p:sp>
        <p:sp>
          <p:nvSpPr>
            <p:cNvPr id="80" name="矩形 79"/>
            <p:cNvSpPr/>
            <p:nvPr/>
          </p:nvSpPr>
          <p:spPr>
            <a:xfrm>
              <a:off x="1804986" y="2036465"/>
              <a:ext cx="604840" cy="27384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 b="1" dirty="0"/>
                <a:t>vFW</a:t>
              </a:r>
              <a:endParaRPr lang="zh-CN" altLang="en-US" sz="1000" b="1" dirty="0"/>
            </a:p>
          </p:txBody>
        </p:sp>
        <p:sp>
          <p:nvSpPr>
            <p:cNvPr id="81" name="矩形 80"/>
            <p:cNvSpPr/>
            <p:nvPr/>
          </p:nvSpPr>
          <p:spPr>
            <a:xfrm>
              <a:off x="3651220" y="2036465"/>
              <a:ext cx="604840" cy="273846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 b="1" dirty="0"/>
                <a:t>vLB</a:t>
              </a:r>
              <a:endParaRPr lang="zh-CN" altLang="en-US" sz="1000" b="1" dirty="0"/>
            </a:p>
          </p:txBody>
        </p:sp>
        <p:cxnSp>
          <p:nvCxnSpPr>
            <p:cNvPr id="82" name="直接连接符 81"/>
            <p:cNvCxnSpPr>
              <a:stCxn id="77" idx="2"/>
              <a:endCxn id="64" idx="0"/>
            </p:cNvCxnSpPr>
            <p:nvPr/>
          </p:nvCxnSpPr>
          <p:spPr>
            <a:xfrm flipH="1">
              <a:off x="2181226" y="2310311"/>
              <a:ext cx="873420" cy="278715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>
              <a:stCxn id="77" idx="2"/>
              <a:endCxn id="65" idx="0"/>
            </p:cNvCxnSpPr>
            <p:nvPr/>
          </p:nvCxnSpPr>
          <p:spPr>
            <a:xfrm flipH="1">
              <a:off x="2912271" y="2310311"/>
              <a:ext cx="142375" cy="278715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>
              <a:stCxn id="77" idx="2"/>
              <a:endCxn id="67" idx="0"/>
            </p:cNvCxnSpPr>
            <p:nvPr/>
          </p:nvCxnSpPr>
          <p:spPr>
            <a:xfrm>
              <a:off x="3054646" y="2310311"/>
              <a:ext cx="895849" cy="278715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>
              <a:stCxn id="80" idx="3"/>
              <a:endCxn id="77" idx="1"/>
            </p:cNvCxnSpPr>
            <p:nvPr/>
          </p:nvCxnSpPr>
          <p:spPr>
            <a:xfrm>
              <a:off x="2409826" y="2173388"/>
              <a:ext cx="260942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>
              <a:stCxn id="77" idx="3"/>
              <a:endCxn id="81" idx="1"/>
            </p:cNvCxnSpPr>
            <p:nvPr/>
          </p:nvCxnSpPr>
          <p:spPr>
            <a:xfrm>
              <a:off x="3438523" y="2173388"/>
              <a:ext cx="212697" cy="0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>
              <a:stCxn id="79" idx="1"/>
              <a:endCxn id="77" idx="0"/>
            </p:cNvCxnSpPr>
            <p:nvPr/>
          </p:nvCxnSpPr>
          <p:spPr>
            <a:xfrm>
              <a:off x="3054645" y="1830284"/>
              <a:ext cx="1" cy="206181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>
              <a:stCxn id="64" idx="2"/>
              <a:endCxn id="59" idx="0"/>
            </p:cNvCxnSpPr>
            <p:nvPr/>
          </p:nvCxnSpPr>
          <p:spPr>
            <a:xfrm>
              <a:off x="2181226" y="2862872"/>
              <a:ext cx="0" cy="430995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>
              <a:stCxn id="65" idx="2"/>
              <a:endCxn id="60" idx="0"/>
            </p:cNvCxnSpPr>
            <p:nvPr/>
          </p:nvCxnSpPr>
          <p:spPr>
            <a:xfrm>
              <a:off x="2912271" y="2862872"/>
              <a:ext cx="0" cy="430996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>
              <a:stCxn id="67" idx="2"/>
              <a:endCxn id="61" idx="0"/>
            </p:cNvCxnSpPr>
            <p:nvPr/>
          </p:nvCxnSpPr>
          <p:spPr>
            <a:xfrm>
              <a:off x="3950495" y="2862872"/>
              <a:ext cx="0" cy="430996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矩形 102"/>
          <p:cNvSpPr/>
          <p:nvPr/>
        </p:nvSpPr>
        <p:spPr>
          <a:xfrm>
            <a:off x="4973936" y="1539926"/>
            <a:ext cx="3238500" cy="2401415"/>
          </a:xfrm>
          <a:prstGeom prst="rect">
            <a:avLst/>
          </a:prstGeom>
          <a:solidFill>
            <a:schemeClr val="bg1">
              <a:lumMod val="85000"/>
              <a:alpha val="1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4" name="直接连接符 103"/>
          <p:cNvCxnSpPr>
            <a:endCxn id="107" idx="0"/>
          </p:cNvCxnSpPr>
          <p:nvPr/>
        </p:nvCxnSpPr>
        <p:spPr>
          <a:xfrm>
            <a:off x="5745462" y="3076118"/>
            <a:ext cx="0" cy="43099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接连接符 104"/>
          <p:cNvCxnSpPr>
            <a:endCxn id="108" idx="0"/>
          </p:cNvCxnSpPr>
          <p:nvPr/>
        </p:nvCxnSpPr>
        <p:spPr>
          <a:xfrm>
            <a:off x="6476507" y="3076118"/>
            <a:ext cx="0" cy="430996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接连接符 105"/>
          <p:cNvCxnSpPr>
            <a:endCxn id="109" idx="0"/>
          </p:cNvCxnSpPr>
          <p:nvPr/>
        </p:nvCxnSpPr>
        <p:spPr>
          <a:xfrm>
            <a:off x="7514731" y="3076118"/>
            <a:ext cx="0" cy="430996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矩形 106"/>
          <p:cNvSpPr/>
          <p:nvPr/>
        </p:nvSpPr>
        <p:spPr>
          <a:xfrm>
            <a:off x="5516862" y="3507113"/>
            <a:ext cx="457200" cy="257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00" b="1" dirty="0"/>
              <a:t>Port</a:t>
            </a:r>
            <a:endParaRPr lang="zh-CN" altLang="en-US" sz="900" b="1" dirty="0"/>
          </a:p>
        </p:txBody>
      </p:sp>
      <p:sp>
        <p:nvSpPr>
          <p:cNvPr id="108" name="矩形 107"/>
          <p:cNvSpPr/>
          <p:nvPr/>
        </p:nvSpPr>
        <p:spPr>
          <a:xfrm>
            <a:off x="6247907" y="3507114"/>
            <a:ext cx="457200" cy="257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00" b="1" dirty="0"/>
              <a:t>Port</a:t>
            </a:r>
            <a:endParaRPr lang="zh-CN" altLang="en-US" sz="900" b="1" dirty="0"/>
          </a:p>
        </p:txBody>
      </p:sp>
      <p:sp>
        <p:nvSpPr>
          <p:cNvPr id="109" name="矩形 108"/>
          <p:cNvSpPr/>
          <p:nvPr/>
        </p:nvSpPr>
        <p:spPr>
          <a:xfrm>
            <a:off x="7286131" y="3507114"/>
            <a:ext cx="457200" cy="2571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900" b="1" dirty="0"/>
              <a:t>Port</a:t>
            </a:r>
            <a:endParaRPr lang="zh-CN" altLang="en-US" sz="900" b="1" dirty="0"/>
          </a:p>
        </p:txBody>
      </p:sp>
      <p:sp>
        <p:nvSpPr>
          <p:cNvPr id="115" name="矩形 114"/>
          <p:cNvSpPr/>
          <p:nvPr/>
        </p:nvSpPr>
        <p:spPr>
          <a:xfrm>
            <a:off x="6235004" y="2249711"/>
            <a:ext cx="767755" cy="27384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b="1" dirty="0"/>
              <a:t>vRouter</a:t>
            </a:r>
            <a:endParaRPr lang="zh-CN" altLang="en-US" sz="1000" b="1" dirty="0"/>
          </a:p>
        </p:txBody>
      </p:sp>
      <p:sp>
        <p:nvSpPr>
          <p:cNvPr id="116" name="云形 115"/>
          <p:cNvSpPr/>
          <p:nvPr/>
        </p:nvSpPr>
        <p:spPr>
          <a:xfrm>
            <a:off x="6083479" y="1644700"/>
            <a:ext cx="1070804" cy="399255"/>
          </a:xfrm>
          <a:prstGeom prst="cloud">
            <a:avLst/>
          </a:prstGeom>
          <a:solidFill>
            <a:schemeClr val="tx2">
              <a:lumMod val="60000"/>
              <a:lumOff val="40000"/>
            </a:schemeClr>
          </a:solidFill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b="1" dirty="0"/>
              <a:t>External</a:t>
            </a:r>
          </a:p>
          <a:p>
            <a:pPr algn="ctr"/>
            <a:r>
              <a:rPr lang="en-US" altLang="zh-CN" sz="1000" b="1" dirty="0"/>
              <a:t>Network</a:t>
            </a:r>
            <a:endParaRPr lang="zh-CN" altLang="en-US" sz="1000" b="1" dirty="0"/>
          </a:p>
        </p:txBody>
      </p:sp>
      <p:sp>
        <p:nvSpPr>
          <p:cNvPr id="117" name="矩形 116"/>
          <p:cNvSpPr/>
          <p:nvPr/>
        </p:nvSpPr>
        <p:spPr>
          <a:xfrm>
            <a:off x="5369222" y="2249711"/>
            <a:ext cx="604840" cy="27384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b="1" dirty="0"/>
              <a:t>vFW</a:t>
            </a:r>
            <a:endParaRPr lang="zh-CN" altLang="en-US" sz="1000" b="1" dirty="0"/>
          </a:p>
        </p:txBody>
      </p:sp>
      <p:sp>
        <p:nvSpPr>
          <p:cNvPr id="118" name="矩形 117"/>
          <p:cNvSpPr/>
          <p:nvPr/>
        </p:nvSpPr>
        <p:spPr>
          <a:xfrm>
            <a:off x="7215456" y="2249711"/>
            <a:ext cx="604840" cy="27384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00" b="1" dirty="0"/>
              <a:t>vLB</a:t>
            </a:r>
            <a:endParaRPr lang="zh-CN" altLang="en-US" sz="1000" b="1" dirty="0"/>
          </a:p>
        </p:txBody>
      </p:sp>
      <p:cxnSp>
        <p:nvCxnSpPr>
          <p:cNvPr id="119" name="直接连接符 118"/>
          <p:cNvCxnSpPr>
            <a:stCxn id="115" idx="2"/>
          </p:cNvCxnSpPr>
          <p:nvPr/>
        </p:nvCxnSpPr>
        <p:spPr>
          <a:xfrm flipH="1">
            <a:off x="5745462" y="2523557"/>
            <a:ext cx="873420" cy="27871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直接连接符 119"/>
          <p:cNvCxnSpPr>
            <a:stCxn id="115" idx="2"/>
          </p:cNvCxnSpPr>
          <p:nvPr/>
        </p:nvCxnSpPr>
        <p:spPr>
          <a:xfrm flipH="1">
            <a:off x="6476507" y="2523557"/>
            <a:ext cx="142375" cy="27871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直接连接符 120"/>
          <p:cNvCxnSpPr>
            <a:stCxn id="115" idx="2"/>
          </p:cNvCxnSpPr>
          <p:nvPr/>
        </p:nvCxnSpPr>
        <p:spPr>
          <a:xfrm>
            <a:off x="6618882" y="2523557"/>
            <a:ext cx="895849" cy="27871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直接连接符 121"/>
          <p:cNvCxnSpPr>
            <a:stCxn id="117" idx="3"/>
            <a:endCxn id="115" idx="1"/>
          </p:cNvCxnSpPr>
          <p:nvPr/>
        </p:nvCxnSpPr>
        <p:spPr>
          <a:xfrm>
            <a:off x="5974062" y="2386634"/>
            <a:ext cx="260942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直接连接符 122"/>
          <p:cNvCxnSpPr>
            <a:stCxn id="115" idx="3"/>
            <a:endCxn id="118" idx="1"/>
          </p:cNvCxnSpPr>
          <p:nvPr/>
        </p:nvCxnSpPr>
        <p:spPr>
          <a:xfrm>
            <a:off x="7002759" y="2386634"/>
            <a:ext cx="212697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接连接符 123"/>
          <p:cNvCxnSpPr>
            <a:stCxn id="116" idx="1"/>
            <a:endCxn id="115" idx="0"/>
          </p:cNvCxnSpPr>
          <p:nvPr/>
        </p:nvCxnSpPr>
        <p:spPr>
          <a:xfrm>
            <a:off x="6618881" y="2043530"/>
            <a:ext cx="1" cy="206181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矩形 109"/>
          <p:cNvSpPr/>
          <p:nvPr/>
        </p:nvSpPr>
        <p:spPr>
          <a:xfrm>
            <a:off x="5285882" y="2745529"/>
            <a:ext cx="1609725" cy="58738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/>
              <a:t>vSwitch</a:t>
            </a:r>
            <a:endParaRPr lang="zh-CN" altLang="en-US" sz="1200" b="1" dirty="0"/>
          </a:p>
        </p:txBody>
      </p:sp>
      <p:sp>
        <p:nvSpPr>
          <p:cNvPr id="111" name="矩形 110"/>
          <p:cNvSpPr/>
          <p:nvPr/>
        </p:nvSpPr>
        <p:spPr>
          <a:xfrm>
            <a:off x="7148019" y="2762181"/>
            <a:ext cx="733425" cy="547693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/>
              <a:t>vSwitch</a:t>
            </a:r>
            <a:endParaRPr lang="zh-CN" altLang="en-US" sz="1000" b="1" dirty="0"/>
          </a:p>
        </p:txBody>
      </p:sp>
      <p:sp>
        <p:nvSpPr>
          <p:cNvPr id="126" name="TextBox 125"/>
          <p:cNvSpPr txBox="1"/>
          <p:nvPr/>
        </p:nvSpPr>
        <p:spPr>
          <a:xfrm>
            <a:off x="2178015" y="1086559"/>
            <a:ext cx="1081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Openstack</a:t>
            </a:r>
            <a:endParaRPr lang="zh-CN" altLang="en-US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6066761" y="1103400"/>
            <a:ext cx="1162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SDN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控制器</a:t>
            </a:r>
          </a:p>
        </p:txBody>
      </p:sp>
    </p:spTree>
    <p:extLst>
      <p:ext uri="{BB962C8B-B14F-4D97-AF65-F5344CB8AC3E}">
        <p14:creationId xmlns:p14="http://schemas.microsoft.com/office/powerpoint/2010/main" val="1666801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矩形 201"/>
          <p:cNvSpPr/>
          <p:nvPr/>
        </p:nvSpPr>
        <p:spPr>
          <a:xfrm>
            <a:off x="6396597" y="1398630"/>
            <a:ext cx="1984159" cy="1339603"/>
          </a:xfrm>
          <a:prstGeom prst="rect">
            <a:avLst/>
          </a:prstGeom>
          <a:solidFill>
            <a:schemeClr val="bg1">
              <a:lumMod val="85000"/>
              <a:alpha val="1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5" name="矩形 224"/>
          <p:cNvSpPr/>
          <p:nvPr/>
        </p:nvSpPr>
        <p:spPr>
          <a:xfrm>
            <a:off x="6396597" y="1403028"/>
            <a:ext cx="1447392" cy="471594"/>
          </a:xfrm>
          <a:prstGeom prst="rect">
            <a:avLst/>
          </a:prstGeom>
          <a:solidFill>
            <a:srgbClr val="FFCC99">
              <a:alpha val="74902"/>
            </a:srgb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>
            <a:off x="479289" y="1110079"/>
            <a:ext cx="2695721" cy="3257550"/>
          </a:xfrm>
          <a:prstGeom prst="rect">
            <a:avLst/>
          </a:prstGeom>
          <a:solidFill>
            <a:schemeClr val="bg1">
              <a:lumMod val="85000"/>
              <a:alpha val="1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3" name="矩形 222"/>
          <p:cNvSpPr/>
          <p:nvPr/>
        </p:nvSpPr>
        <p:spPr>
          <a:xfrm>
            <a:off x="6396597" y="1928564"/>
            <a:ext cx="1447392" cy="471594"/>
          </a:xfrm>
          <a:prstGeom prst="rect">
            <a:avLst/>
          </a:prstGeom>
          <a:solidFill>
            <a:srgbClr val="00B0F0">
              <a:alpha val="75000"/>
            </a:srgb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网络模型映射：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VXLAN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集中式网关</a:t>
            </a:r>
          </a:p>
        </p:txBody>
      </p:sp>
      <p:pic>
        <p:nvPicPr>
          <p:cNvPr id="50" name="Picture 12" descr="G:\设计工作\8-9月\2017.8.8 公司图标\图标\自主可控产品图标\三层万兆交换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9990" y="3404283"/>
            <a:ext cx="286538" cy="212250"/>
          </a:xfrm>
          <a:prstGeom prst="rect">
            <a:avLst/>
          </a:prstGeom>
          <a:noFill/>
        </p:spPr>
      </p:pic>
      <p:pic>
        <p:nvPicPr>
          <p:cNvPr id="51" name="Picture 6" descr="G:\设计工作\8-9月\2017.8.8 公司图标\图标\自主可控产品图标\高端交换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3437" y="2725427"/>
            <a:ext cx="292111" cy="276353"/>
          </a:xfrm>
          <a:prstGeom prst="rect">
            <a:avLst/>
          </a:prstGeom>
          <a:noFill/>
        </p:spPr>
      </p:pic>
      <p:pic>
        <p:nvPicPr>
          <p:cNvPr id="52" name="Picture 10" descr="G:\设计工作\8-9月\2017.8.8 公司图标\图标\服务器\服务器群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2420" y="3834953"/>
            <a:ext cx="338162" cy="287314"/>
          </a:xfrm>
          <a:prstGeom prst="rect">
            <a:avLst/>
          </a:prstGeom>
          <a:noFill/>
        </p:spPr>
      </p:pic>
      <p:pic>
        <p:nvPicPr>
          <p:cNvPr id="53" name="Picture 12" descr="G:\设计工作\8-9月\2017.8.8 公司图标\图标\自主可控产品图标\三层万兆交换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7718" y="3404283"/>
            <a:ext cx="286538" cy="212250"/>
          </a:xfrm>
          <a:prstGeom prst="rect">
            <a:avLst/>
          </a:prstGeom>
          <a:noFill/>
        </p:spPr>
      </p:pic>
      <p:cxnSp>
        <p:nvCxnSpPr>
          <p:cNvPr id="54" name="直接连接符 53"/>
          <p:cNvCxnSpPr/>
          <p:nvPr/>
        </p:nvCxnSpPr>
        <p:spPr>
          <a:xfrm>
            <a:off x="1385590" y="3498874"/>
            <a:ext cx="10119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/>
        </p:nvCxnSpPr>
        <p:spPr>
          <a:xfrm>
            <a:off x="1385590" y="3525067"/>
            <a:ext cx="10119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椭圆 55"/>
          <p:cNvSpPr/>
          <p:nvPr/>
        </p:nvSpPr>
        <p:spPr>
          <a:xfrm>
            <a:off x="1415484" y="3465309"/>
            <a:ext cx="45719" cy="92982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00"/>
          </a:p>
        </p:txBody>
      </p:sp>
      <p:pic>
        <p:nvPicPr>
          <p:cNvPr id="57" name="Picture 6" descr="G:\设计工作\8-9月\2017.8.8 公司图标\图标\自主可控产品图标\高端交换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7948" y="2725426"/>
            <a:ext cx="292111" cy="276353"/>
          </a:xfrm>
          <a:prstGeom prst="rect">
            <a:avLst/>
          </a:prstGeom>
          <a:noFill/>
        </p:spPr>
      </p:pic>
      <p:pic>
        <p:nvPicPr>
          <p:cNvPr id="58" name="Picture 12" descr="G:\设计工作\8-9月\2017.8.8 公司图标\图标\自主可控产品图标\三层万兆交换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338" y="3404283"/>
            <a:ext cx="286538" cy="212250"/>
          </a:xfrm>
          <a:prstGeom prst="rect">
            <a:avLst/>
          </a:prstGeom>
          <a:noFill/>
        </p:spPr>
      </p:pic>
      <p:pic>
        <p:nvPicPr>
          <p:cNvPr id="66" name="Picture 12" descr="G:\设计工作\8-9月\2017.8.8 公司图标\图标\自主可控产品图标\三层万兆交换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5066" y="3404283"/>
            <a:ext cx="286538" cy="212250"/>
          </a:xfrm>
          <a:prstGeom prst="rect">
            <a:avLst/>
          </a:prstGeom>
          <a:noFill/>
        </p:spPr>
      </p:pic>
      <p:cxnSp>
        <p:nvCxnSpPr>
          <p:cNvPr id="68" name="直接连接符 67"/>
          <p:cNvCxnSpPr/>
          <p:nvPr/>
        </p:nvCxnSpPr>
        <p:spPr>
          <a:xfrm>
            <a:off x="2342938" y="3498874"/>
            <a:ext cx="10119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连接符 70"/>
          <p:cNvCxnSpPr/>
          <p:nvPr/>
        </p:nvCxnSpPr>
        <p:spPr>
          <a:xfrm>
            <a:off x="2342938" y="3525067"/>
            <a:ext cx="10119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椭圆 71"/>
          <p:cNvSpPr/>
          <p:nvPr/>
        </p:nvSpPr>
        <p:spPr>
          <a:xfrm>
            <a:off x="2372832" y="3465309"/>
            <a:ext cx="45719" cy="92982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00"/>
          </a:p>
        </p:txBody>
      </p:sp>
      <p:pic>
        <p:nvPicPr>
          <p:cNvPr id="78" name="Picture 12" descr="G:\设计工作\8-9月\2017.8.8 公司图标\图标\自主可控产品图标\三层万兆交换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7271" y="2160318"/>
            <a:ext cx="286538" cy="212250"/>
          </a:xfrm>
          <a:prstGeom prst="rect">
            <a:avLst/>
          </a:prstGeom>
          <a:noFill/>
        </p:spPr>
      </p:pic>
      <p:pic>
        <p:nvPicPr>
          <p:cNvPr id="83" name="Picture 12" descr="G:\设计工作\8-9月\2017.8.8 公司图标\图标\自主可控产品图标\三层万兆交换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4999" y="2160318"/>
            <a:ext cx="286538" cy="212250"/>
          </a:xfrm>
          <a:prstGeom prst="rect">
            <a:avLst/>
          </a:prstGeom>
          <a:noFill/>
        </p:spPr>
      </p:pic>
      <p:cxnSp>
        <p:nvCxnSpPr>
          <p:cNvPr id="84" name="直接连接符 83"/>
          <p:cNvCxnSpPr/>
          <p:nvPr/>
        </p:nvCxnSpPr>
        <p:spPr>
          <a:xfrm>
            <a:off x="1892871" y="2254909"/>
            <a:ext cx="10119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直接连接符 85"/>
          <p:cNvCxnSpPr/>
          <p:nvPr/>
        </p:nvCxnSpPr>
        <p:spPr>
          <a:xfrm>
            <a:off x="1892871" y="2281102"/>
            <a:ext cx="10119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椭圆 86"/>
          <p:cNvSpPr/>
          <p:nvPr/>
        </p:nvSpPr>
        <p:spPr>
          <a:xfrm>
            <a:off x="1922765" y="2221344"/>
            <a:ext cx="45719" cy="92982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00"/>
          </a:p>
        </p:txBody>
      </p:sp>
      <p:cxnSp>
        <p:nvCxnSpPr>
          <p:cNvPr id="89" name="直接连接符 88"/>
          <p:cNvCxnSpPr>
            <a:endCxn id="50" idx="2"/>
          </p:cNvCxnSpPr>
          <p:nvPr/>
        </p:nvCxnSpPr>
        <p:spPr>
          <a:xfrm flipH="1" flipV="1">
            <a:off x="1243259" y="3616533"/>
            <a:ext cx="200722" cy="24364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连接符 89"/>
          <p:cNvCxnSpPr>
            <a:endCxn id="53" idx="2"/>
          </p:cNvCxnSpPr>
          <p:nvPr/>
        </p:nvCxnSpPr>
        <p:spPr>
          <a:xfrm flipV="1">
            <a:off x="1443981" y="3616533"/>
            <a:ext cx="187006" cy="24364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连接符 91"/>
          <p:cNvCxnSpPr>
            <a:stCxn id="52" idx="0"/>
            <a:endCxn id="58" idx="2"/>
          </p:cNvCxnSpPr>
          <p:nvPr/>
        </p:nvCxnSpPr>
        <p:spPr>
          <a:xfrm flipH="1" flipV="1">
            <a:off x="2200607" y="3616533"/>
            <a:ext cx="190894" cy="21842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连接符 92"/>
          <p:cNvCxnSpPr>
            <a:stCxn id="52" idx="0"/>
            <a:endCxn id="66" idx="2"/>
          </p:cNvCxnSpPr>
          <p:nvPr/>
        </p:nvCxnSpPr>
        <p:spPr>
          <a:xfrm flipV="1">
            <a:off x="2391501" y="3616533"/>
            <a:ext cx="196834" cy="21842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连接符 94"/>
          <p:cNvCxnSpPr>
            <a:stCxn id="58" idx="0"/>
            <a:endCxn id="51" idx="2"/>
          </p:cNvCxnSpPr>
          <p:nvPr/>
        </p:nvCxnSpPr>
        <p:spPr>
          <a:xfrm flipH="1" flipV="1">
            <a:off x="1729493" y="3001780"/>
            <a:ext cx="471114" cy="40250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直接连接符 95"/>
          <p:cNvCxnSpPr>
            <a:stCxn id="53" idx="0"/>
            <a:endCxn id="57" idx="2"/>
          </p:cNvCxnSpPr>
          <p:nvPr/>
        </p:nvCxnSpPr>
        <p:spPr>
          <a:xfrm flipV="1">
            <a:off x="1630987" y="3001779"/>
            <a:ext cx="543017" cy="4025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接连接符 97"/>
          <p:cNvCxnSpPr>
            <a:stCxn id="66" idx="0"/>
            <a:endCxn id="57" idx="2"/>
          </p:cNvCxnSpPr>
          <p:nvPr/>
        </p:nvCxnSpPr>
        <p:spPr>
          <a:xfrm flipH="1" flipV="1">
            <a:off x="2174004" y="3001779"/>
            <a:ext cx="414331" cy="4025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接连接符 98"/>
          <p:cNvCxnSpPr>
            <a:stCxn id="58" idx="0"/>
            <a:endCxn id="57" idx="2"/>
          </p:cNvCxnSpPr>
          <p:nvPr/>
        </p:nvCxnSpPr>
        <p:spPr>
          <a:xfrm flipH="1" flipV="1">
            <a:off x="2174004" y="3001779"/>
            <a:ext cx="26603" cy="4025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直接连接符 99"/>
          <p:cNvCxnSpPr>
            <a:stCxn id="66" idx="0"/>
            <a:endCxn id="51" idx="2"/>
          </p:cNvCxnSpPr>
          <p:nvPr/>
        </p:nvCxnSpPr>
        <p:spPr>
          <a:xfrm flipH="1" flipV="1">
            <a:off x="1729493" y="3001780"/>
            <a:ext cx="858842" cy="40250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直接连接符 101"/>
          <p:cNvCxnSpPr>
            <a:stCxn id="53" idx="0"/>
            <a:endCxn id="51" idx="2"/>
          </p:cNvCxnSpPr>
          <p:nvPr/>
        </p:nvCxnSpPr>
        <p:spPr>
          <a:xfrm flipV="1">
            <a:off x="1630987" y="3001780"/>
            <a:ext cx="98506" cy="40250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接连接符 111"/>
          <p:cNvCxnSpPr>
            <a:stCxn id="50" idx="0"/>
            <a:endCxn id="51" idx="2"/>
          </p:cNvCxnSpPr>
          <p:nvPr/>
        </p:nvCxnSpPr>
        <p:spPr>
          <a:xfrm flipV="1">
            <a:off x="1243259" y="3001780"/>
            <a:ext cx="486234" cy="40250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接连接符 112"/>
          <p:cNvCxnSpPr>
            <a:stCxn id="50" idx="0"/>
            <a:endCxn id="57" idx="2"/>
          </p:cNvCxnSpPr>
          <p:nvPr/>
        </p:nvCxnSpPr>
        <p:spPr>
          <a:xfrm flipV="1">
            <a:off x="1243259" y="3001779"/>
            <a:ext cx="930745" cy="4025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接连接符 113"/>
          <p:cNvCxnSpPr>
            <a:stCxn id="51" idx="0"/>
            <a:endCxn id="78" idx="2"/>
          </p:cNvCxnSpPr>
          <p:nvPr/>
        </p:nvCxnSpPr>
        <p:spPr>
          <a:xfrm flipV="1">
            <a:off x="1729493" y="2372568"/>
            <a:ext cx="21047" cy="35285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接连接符 127"/>
          <p:cNvCxnSpPr>
            <a:stCxn id="57" idx="0"/>
            <a:endCxn id="83" idx="2"/>
          </p:cNvCxnSpPr>
          <p:nvPr/>
        </p:nvCxnSpPr>
        <p:spPr>
          <a:xfrm flipH="1" flipV="1">
            <a:off x="2138268" y="2372568"/>
            <a:ext cx="35736" cy="35285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直接连接符 128"/>
          <p:cNvCxnSpPr>
            <a:stCxn id="57" idx="0"/>
            <a:endCxn id="78" idx="2"/>
          </p:cNvCxnSpPr>
          <p:nvPr/>
        </p:nvCxnSpPr>
        <p:spPr>
          <a:xfrm flipH="1" flipV="1">
            <a:off x="1750540" y="2372568"/>
            <a:ext cx="423464" cy="35285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直接连接符 129"/>
          <p:cNvCxnSpPr>
            <a:stCxn id="51" idx="0"/>
            <a:endCxn id="83" idx="2"/>
          </p:cNvCxnSpPr>
          <p:nvPr/>
        </p:nvCxnSpPr>
        <p:spPr>
          <a:xfrm flipV="1">
            <a:off x="1729493" y="2372568"/>
            <a:ext cx="408775" cy="35285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1" name="组合 130"/>
          <p:cNvGrpSpPr/>
          <p:nvPr/>
        </p:nvGrpSpPr>
        <p:grpSpPr>
          <a:xfrm>
            <a:off x="1518030" y="1280609"/>
            <a:ext cx="851724" cy="327463"/>
            <a:chOff x="1636224" y="1558388"/>
            <a:chExt cx="851724" cy="327463"/>
          </a:xfrm>
        </p:grpSpPr>
        <p:sp>
          <p:nvSpPr>
            <p:cNvPr id="132" name="云形 131"/>
            <p:cNvSpPr/>
            <p:nvPr/>
          </p:nvSpPr>
          <p:spPr>
            <a:xfrm>
              <a:off x="1636224" y="1558388"/>
              <a:ext cx="851724" cy="327463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1804537" y="1623085"/>
              <a:ext cx="59503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800" b="1" dirty="0"/>
                <a:t>外部网络</a:t>
              </a:r>
            </a:p>
          </p:txBody>
        </p:sp>
      </p:grpSp>
      <p:cxnSp>
        <p:nvCxnSpPr>
          <p:cNvPr id="134" name="直接连接符 133"/>
          <p:cNvCxnSpPr>
            <a:stCxn id="78" idx="0"/>
            <a:endCxn id="132" idx="1"/>
          </p:cNvCxnSpPr>
          <p:nvPr/>
        </p:nvCxnSpPr>
        <p:spPr>
          <a:xfrm flipV="1">
            <a:off x="1750540" y="1607723"/>
            <a:ext cx="193352" cy="55259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接连接符 134"/>
          <p:cNvCxnSpPr>
            <a:stCxn id="83" idx="0"/>
            <a:endCxn id="132" idx="1"/>
          </p:cNvCxnSpPr>
          <p:nvPr/>
        </p:nvCxnSpPr>
        <p:spPr>
          <a:xfrm flipH="1" flipV="1">
            <a:off x="1943892" y="1607723"/>
            <a:ext cx="194376" cy="55259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/>
          <p:cNvSpPr txBox="1"/>
          <p:nvPr/>
        </p:nvSpPr>
        <p:spPr>
          <a:xfrm>
            <a:off x="538600" y="3418564"/>
            <a:ext cx="59984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00" b="1" dirty="0"/>
              <a:t>Server Leaf</a:t>
            </a:r>
            <a:endParaRPr lang="zh-CN" altLang="en-US" sz="700" b="1" dirty="0">
              <a:solidFill>
                <a:srgbClr val="FF0000"/>
              </a:solidFill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1106792" y="2754094"/>
            <a:ext cx="38985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00" b="1" dirty="0"/>
              <a:t>Spine</a:t>
            </a:r>
            <a:endParaRPr lang="zh-CN" altLang="en-US" sz="700" b="1" dirty="0"/>
          </a:p>
        </p:txBody>
      </p:sp>
      <p:sp>
        <p:nvSpPr>
          <p:cNvPr id="138" name="TextBox 137"/>
          <p:cNvSpPr txBox="1"/>
          <p:nvPr/>
        </p:nvSpPr>
        <p:spPr>
          <a:xfrm>
            <a:off x="1216992" y="4112493"/>
            <a:ext cx="45397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700" b="1" dirty="0"/>
              <a:t>虚拟机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2140698" y="4103760"/>
            <a:ext cx="45397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700" b="1" dirty="0"/>
              <a:t>虚拟机</a:t>
            </a:r>
          </a:p>
        </p:txBody>
      </p:sp>
      <p:pic>
        <p:nvPicPr>
          <p:cNvPr id="142" name="Picture 10" descr="G:\设计工作\8-9月\2017.8.8 公司图标\图标\服务器\服务器群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5243" y="3812222"/>
            <a:ext cx="338162" cy="287314"/>
          </a:xfrm>
          <a:prstGeom prst="rect">
            <a:avLst/>
          </a:prstGeom>
          <a:noFill/>
        </p:spPr>
      </p:pic>
      <p:sp>
        <p:nvSpPr>
          <p:cNvPr id="143" name="TextBox 142"/>
          <p:cNvSpPr txBox="1"/>
          <p:nvPr/>
        </p:nvSpPr>
        <p:spPr>
          <a:xfrm>
            <a:off x="857140" y="2316441"/>
            <a:ext cx="61747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00" b="1" dirty="0"/>
              <a:t>Border Leaf</a:t>
            </a:r>
            <a:endParaRPr lang="zh-CN" altLang="en-US" sz="700" b="1" dirty="0">
              <a:solidFill>
                <a:srgbClr val="FF0000"/>
              </a:solidFill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1630998" y="2316441"/>
            <a:ext cx="683199" cy="200055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700" b="1" dirty="0">
                <a:solidFill>
                  <a:schemeClr val="bg1">
                    <a:lumMod val="95000"/>
                  </a:schemeClr>
                </a:solidFill>
              </a:rPr>
              <a:t>VXLAN L3GW</a:t>
            </a:r>
            <a:endParaRPr lang="zh-CN" altLang="en-US" sz="7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1099669" y="3234477"/>
            <a:ext cx="683199" cy="200055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700" b="1" dirty="0">
                <a:solidFill>
                  <a:schemeClr val="bg1">
                    <a:lumMod val="95000"/>
                  </a:schemeClr>
                </a:solidFill>
              </a:rPr>
              <a:t>VXLAN L2GW</a:t>
            </a:r>
            <a:endParaRPr lang="zh-CN" altLang="en-US" sz="7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2062991" y="3234477"/>
            <a:ext cx="683199" cy="200055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700" b="1" dirty="0">
                <a:solidFill>
                  <a:schemeClr val="bg1">
                    <a:lumMod val="95000"/>
                  </a:schemeClr>
                </a:solidFill>
              </a:rPr>
              <a:t>VXLAN L2GW</a:t>
            </a:r>
            <a:endParaRPr lang="zh-CN" altLang="en-US" sz="7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48" name="Picture 12" descr="G:\设计工作\8-9月\2017.8.8 公司图标\图标\安全产品\防火墙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5971" y="1789650"/>
            <a:ext cx="142434" cy="341226"/>
          </a:xfrm>
          <a:prstGeom prst="rect">
            <a:avLst/>
          </a:prstGeom>
          <a:noFill/>
        </p:spPr>
      </p:pic>
      <p:cxnSp>
        <p:nvCxnSpPr>
          <p:cNvPr id="149" name="直接连接符 148"/>
          <p:cNvCxnSpPr>
            <a:stCxn id="78" idx="0"/>
            <a:endCxn id="148" idx="3"/>
          </p:cNvCxnSpPr>
          <p:nvPr/>
        </p:nvCxnSpPr>
        <p:spPr>
          <a:xfrm flipH="1" flipV="1">
            <a:off x="1318405" y="1960263"/>
            <a:ext cx="432135" cy="20005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直接连接符 149"/>
          <p:cNvCxnSpPr>
            <a:stCxn id="83" idx="0"/>
            <a:endCxn id="148" idx="3"/>
          </p:cNvCxnSpPr>
          <p:nvPr/>
        </p:nvCxnSpPr>
        <p:spPr>
          <a:xfrm flipH="1" flipV="1">
            <a:off x="1318405" y="1960263"/>
            <a:ext cx="819863" cy="20005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TextBox 153"/>
          <p:cNvSpPr txBox="1"/>
          <p:nvPr/>
        </p:nvSpPr>
        <p:spPr>
          <a:xfrm>
            <a:off x="824253" y="1844847"/>
            <a:ext cx="30809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00" b="1" dirty="0"/>
              <a:t>FW</a:t>
            </a:r>
            <a:endParaRPr lang="zh-CN" altLang="en-US" sz="700" b="1" dirty="0">
              <a:solidFill>
                <a:srgbClr val="FF0000"/>
              </a:solidFill>
            </a:endParaRPr>
          </a:p>
        </p:txBody>
      </p:sp>
      <p:pic>
        <p:nvPicPr>
          <p:cNvPr id="156" name="Picture 12" descr="G:\设计工作\8-9月\2017.8.8 公司图标\图标\安全产品\防火墙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8386" y="1788534"/>
            <a:ext cx="142434" cy="341226"/>
          </a:xfrm>
          <a:prstGeom prst="rect">
            <a:avLst/>
          </a:prstGeom>
          <a:noFill/>
        </p:spPr>
      </p:pic>
      <p:sp>
        <p:nvSpPr>
          <p:cNvPr id="158" name="TextBox 157"/>
          <p:cNvSpPr txBox="1"/>
          <p:nvPr/>
        </p:nvSpPr>
        <p:spPr>
          <a:xfrm>
            <a:off x="2738736" y="1809254"/>
            <a:ext cx="30809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00" b="1" dirty="0"/>
              <a:t>FW</a:t>
            </a:r>
            <a:endParaRPr lang="zh-CN" altLang="en-US" sz="700" b="1" dirty="0">
              <a:solidFill>
                <a:srgbClr val="FF0000"/>
              </a:solidFill>
            </a:endParaRPr>
          </a:p>
        </p:txBody>
      </p:sp>
      <p:cxnSp>
        <p:nvCxnSpPr>
          <p:cNvPr id="159" name="直接连接符 158"/>
          <p:cNvCxnSpPr>
            <a:stCxn id="156" idx="1"/>
            <a:endCxn id="78" idx="0"/>
          </p:cNvCxnSpPr>
          <p:nvPr/>
        </p:nvCxnSpPr>
        <p:spPr>
          <a:xfrm flipH="1">
            <a:off x="1750540" y="1959147"/>
            <a:ext cx="807846" cy="20117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直接连接符 159"/>
          <p:cNvCxnSpPr>
            <a:stCxn id="156" idx="1"/>
            <a:endCxn id="83" idx="0"/>
          </p:cNvCxnSpPr>
          <p:nvPr/>
        </p:nvCxnSpPr>
        <p:spPr>
          <a:xfrm flipH="1">
            <a:off x="2138268" y="1959147"/>
            <a:ext cx="420118" cy="20117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直接连接符 162"/>
          <p:cNvCxnSpPr>
            <a:stCxn id="181" idx="2"/>
            <a:endCxn id="166" idx="0"/>
          </p:cNvCxnSpPr>
          <p:nvPr/>
        </p:nvCxnSpPr>
        <p:spPr>
          <a:xfrm>
            <a:off x="4274974" y="3637096"/>
            <a:ext cx="0" cy="33076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6" name="矩形 165"/>
          <p:cNvSpPr/>
          <p:nvPr/>
        </p:nvSpPr>
        <p:spPr>
          <a:xfrm>
            <a:off x="4046374" y="3967864"/>
            <a:ext cx="457200" cy="26055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00" b="1" dirty="0"/>
              <a:t>VM</a:t>
            </a:r>
            <a:endParaRPr lang="zh-CN" altLang="en-US" sz="700" b="1" dirty="0"/>
          </a:p>
        </p:txBody>
      </p:sp>
      <p:sp>
        <p:nvSpPr>
          <p:cNvPr id="181" name="矩形 180"/>
          <p:cNvSpPr/>
          <p:nvPr/>
        </p:nvSpPr>
        <p:spPr>
          <a:xfrm>
            <a:off x="3967156" y="3410230"/>
            <a:ext cx="615635" cy="22686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00" b="1" dirty="0"/>
              <a:t>vSwitch</a:t>
            </a:r>
            <a:endParaRPr lang="zh-CN" altLang="en-US" sz="700" b="1" dirty="0"/>
          </a:p>
        </p:txBody>
      </p:sp>
      <p:sp>
        <p:nvSpPr>
          <p:cNvPr id="183" name="矩形 182"/>
          <p:cNvSpPr/>
          <p:nvPr/>
        </p:nvSpPr>
        <p:spPr>
          <a:xfrm>
            <a:off x="3967156" y="2495716"/>
            <a:ext cx="615635" cy="23294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00" b="1" dirty="0"/>
              <a:t>vRouter</a:t>
            </a:r>
            <a:endParaRPr lang="zh-CN" altLang="en-US" sz="700" b="1" dirty="0"/>
          </a:p>
        </p:txBody>
      </p:sp>
      <p:cxnSp>
        <p:nvCxnSpPr>
          <p:cNvPr id="184" name="直接连接符 183"/>
          <p:cNvCxnSpPr>
            <a:stCxn id="183" idx="2"/>
            <a:endCxn id="181" idx="0"/>
          </p:cNvCxnSpPr>
          <p:nvPr/>
        </p:nvCxnSpPr>
        <p:spPr>
          <a:xfrm>
            <a:off x="4274974" y="2728663"/>
            <a:ext cx="0" cy="681567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5" name="矩形 184"/>
          <p:cNvSpPr/>
          <p:nvPr/>
        </p:nvSpPr>
        <p:spPr>
          <a:xfrm>
            <a:off x="3585731" y="2165781"/>
            <a:ext cx="460643" cy="22845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00" b="1" dirty="0"/>
              <a:t>vFW</a:t>
            </a:r>
            <a:endParaRPr lang="zh-CN" altLang="en-US" sz="700" b="1" dirty="0"/>
          </a:p>
        </p:txBody>
      </p:sp>
      <p:cxnSp>
        <p:nvCxnSpPr>
          <p:cNvPr id="186" name="直接连接符 185"/>
          <p:cNvCxnSpPr>
            <a:stCxn id="185" idx="2"/>
            <a:endCxn id="183" idx="1"/>
          </p:cNvCxnSpPr>
          <p:nvPr/>
        </p:nvCxnSpPr>
        <p:spPr>
          <a:xfrm rot="16200000" flipH="1">
            <a:off x="3782625" y="2427659"/>
            <a:ext cx="217958" cy="151103"/>
          </a:xfrm>
          <a:prstGeom prst="bentConnector2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7" name="矩形 186"/>
          <p:cNvSpPr/>
          <p:nvPr/>
        </p:nvSpPr>
        <p:spPr>
          <a:xfrm>
            <a:off x="3967155" y="1808652"/>
            <a:ext cx="615635" cy="232947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00" b="1" dirty="0"/>
              <a:t>vRouter</a:t>
            </a:r>
            <a:endParaRPr lang="zh-CN" altLang="en-US" sz="700" b="1" dirty="0"/>
          </a:p>
        </p:txBody>
      </p:sp>
      <p:cxnSp>
        <p:nvCxnSpPr>
          <p:cNvPr id="188" name="直接连接符 185"/>
          <p:cNvCxnSpPr>
            <a:stCxn id="187" idx="1"/>
            <a:endCxn id="185" idx="0"/>
          </p:cNvCxnSpPr>
          <p:nvPr/>
        </p:nvCxnSpPr>
        <p:spPr>
          <a:xfrm rot="10800000" flipV="1">
            <a:off x="3816053" y="1925125"/>
            <a:ext cx="151102" cy="240655"/>
          </a:xfrm>
          <a:prstGeom prst="bentConnector2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9" name="组合 188"/>
          <p:cNvGrpSpPr/>
          <p:nvPr/>
        </p:nvGrpSpPr>
        <p:grpSpPr>
          <a:xfrm>
            <a:off x="3849112" y="1129939"/>
            <a:ext cx="851724" cy="327463"/>
            <a:chOff x="1636224" y="1558388"/>
            <a:chExt cx="851724" cy="327463"/>
          </a:xfrm>
        </p:grpSpPr>
        <p:sp>
          <p:nvSpPr>
            <p:cNvPr id="190" name="云形 189"/>
            <p:cNvSpPr/>
            <p:nvPr/>
          </p:nvSpPr>
          <p:spPr>
            <a:xfrm>
              <a:off x="1636224" y="1558388"/>
              <a:ext cx="851724" cy="327463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1804537" y="1623085"/>
              <a:ext cx="59503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800" b="1" dirty="0"/>
                <a:t>外部网络</a:t>
              </a:r>
            </a:p>
          </p:txBody>
        </p:sp>
      </p:grpSp>
      <p:cxnSp>
        <p:nvCxnSpPr>
          <p:cNvPr id="192" name="直接连接符 191"/>
          <p:cNvCxnSpPr>
            <a:stCxn id="190" idx="1"/>
            <a:endCxn id="187" idx="0"/>
          </p:cNvCxnSpPr>
          <p:nvPr/>
        </p:nvCxnSpPr>
        <p:spPr>
          <a:xfrm flipH="1">
            <a:off x="4274973" y="1457053"/>
            <a:ext cx="1" cy="35159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矩形 40"/>
          <p:cNvSpPr/>
          <p:nvPr/>
        </p:nvSpPr>
        <p:spPr>
          <a:xfrm>
            <a:off x="3508586" y="1741078"/>
            <a:ext cx="1271555" cy="108738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3" name="矩形 192"/>
          <p:cNvSpPr/>
          <p:nvPr/>
        </p:nvSpPr>
        <p:spPr>
          <a:xfrm>
            <a:off x="5335913" y="3086758"/>
            <a:ext cx="1347293" cy="715670"/>
          </a:xfrm>
          <a:prstGeom prst="rect">
            <a:avLst/>
          </a:prstGeom>
          <a:solidFill>
            <a:schemeClr val="bg1">
              <a:lumMod val="85000"/>
              <a:alpha val="1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5" name="矩形 194"/>
          <p:cNvSpPr/>
          <p:nvPr/>
        </p:nvSpPr>
        <p:spPr>
          <a:xfrm>
            <a:off x="5793404" y="3515756"/>
            <a:ext cx="528225" cy="22686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00" b="1" dirty="0"/>
              <a:t>VXLAN1</a:t>
            </a:r>
            <a:endParaRPr lang="zh-CN" altLang="en-US" sz="700" b="1" dirty="0"/>
          </a:p>
        </p:txBody>
      </p:sp>
      <p:sp>
        <p:nvSpPr>
          <p:cNvPr id="197" name="TextBox 196"/>
          <p:cNvSpPr txBox="1"/>
          <p:nvPr/>
        </p:nvSpPr>
        <p:spPr>
          <a:xfrm>
            <a:off x="5713399" y="3087466"/>
            <a:ext cx="683199" cy="200055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700" b="1" dirty="0">
                <a:solidFill>
                  <a:schemeClr val="bg1">
                    <a:lumMod val="95000"/>
                  </a:schemeClr>
                </a:solidFill>
              </a:rPr>
              <a:t>VXLAN L2GW</a:t>
            </a:r>
            <a:endParaRPr lang="zh-CN" altLang="en-US" sz="7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335913" y="3321508"/>
            <a:ext cx="63511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b="1" dirty="0"/>
              <a:t>ServerLeaf</a:t>
            </a:r>
            <a:endParaRPr lang="zh-CN" altLang="en-US" sz="800" b="1" dirty="0"/>
          </a:p>
        </p:txBody>
      </p:sp>
      <p:sp>
        <p:nvSpPr>
          <p:cNvPr id="198" name="矩形 197"/>
          <p:cNvSpPr/>
          <p:nvPr/>
        </p:nvSpPr>
        <p:spPr>
          <a:xfrm>
            <a:off x="7211906" y="3086758"/>
            <a:ext cx="1333500" cy="715670"/>
          </a:xfrm>
          <a:prstGeom prst="rect">
            <a:avLst/>
          </a:prstGeom>
          <a:solidFill>
            <a:schemeClr val="bg1">
              <a:lumMod val="85000"/>
              <a:alpha val="1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9" name="矩形 198"/>
          <p:cNvSpPr/>
          <p:nvPr/>
        </p:nvSpPr>
        <p:spPr>
          <a:xfrm>
            <a:off x="7580955" y="3504262"/>
            <a:ext cx="526070" cy="21988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00" b="1" dirty="0"/>
              <a:t>VXLAN1</a:t>
            </a:r>
            <a:endParaRPr lang="zh-CN" altLang="en-US" sz="700" b="1" dirty="0"/>
          </a:p>
        </p:txBody>
      </p:sp>
      <p:sp>
        <p:nvSpPr>
          <p:cNvPr id="200" name="TextBox 199"/>
          <p:cNvSpPr txBox="1"/>
          <p:nvPr/>
        </p:nvSpPr>
        <p:spPr>
          <a:xfrm>
            <a:off x="7502391" y="3087466"/>
            <a:ext cx="683199" cy="200055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700" b="1" dirty="0">
                <a:solidFill>
                  <a:schemeClr val="bg1">
                    <a:lumMod val="95000"/>
                  </a:schemeClr>
                </a:solidFill>
              </a:rPr>
              <a:t>VXLAN L2GW</a:t>
            </a:r>
            <a:endParaRPr lang="zh-CN" altLang="en-US" sz="7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1" name="TextBox 200"/>
          <p:cNvSpPr txBox="1"/>
          <p:nvPr/>
        </p:nvSpPr>
        <p:spPr>
          <a:xfrm>
            <a:off x="7910296" y="3307290"/>
            <a:ext cx="63511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b="1" dirty="0"/>
              <a:t>ServerLeaf</a:t>
            </a:r>
            <a:endParaRPr lang="zh-CN" altLang="en-US" sz="800" b="1" dirty="0"/>
          </a:p>
        </p:txBody>
      </p:sp>
      <p:sp>
        <p:nvSpPr>
          <p:cNvPr id="203" name="矩形 202"/>
          <p:cNvSpPr/>
          <p:nvPr/>
        </p:nvSpPr>
        <p:spPr>
          <a:xfrm>
            <a:off x="6396597" y="2004429"/>
            <a:ext cx="484760" cy="22686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00" b="1" dirty="0"/>
              <a:t>VXLAN2</a:t>
            </a:r>
            <a:endParaRPr lang="zh-CN" altLang="en-US" sz="700" b="1" dirty="0"/>
          </a:p>
        </p:txBody>
      </p:sp>
      <p:sp>
        <p:nvSpPr>
          <p:cNvPr id="204" name="TextBox 203"/>
          <p:cNvSpPr txBox="1"/>
          <p:nvPr/>
        </p:nvSpPr>
        <p:spPr>
          <a:xfrm>
            <a:off x="7120364" y="2530261"/>
            <a:ext cx="683199" cy="200055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700" b="1" dirty="0">
                <a:solidFill>
                  <a:schemeClr val="bg1">
                    <a:lumMod val="95000"/>
                  </a:schemeClr>
                </a:solidFill>
              </a:rPr>
              <a:t>VXLAN L3GW</a:t>
            </a:r>
            <a:endParaRPr lang="zh-CN" altLang="en-US" sz="7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6418181" y="2494411"/>
            <a:ext cx="6543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b="1" dirty="0"/>
              <a:t>BorderLeaf</a:t>
            </a:r>
            <a:endParaRPr lang="zh-CN" altLang="en-US" sz="800" b="1" dirty="0"/>
          </a:p>
        </p:txBody>
      </p:sp>
      <p:sp>
        <p:nvSpPr>
          <p:cNvPr id="206" name="矩形 205"/>
          <p:cNvSpPr/>
          <p:nvPr/>
        </p:nvSpPr>
        <p:spPr>
          <a:xfrm>
            <a:off x="7206947" y="2004429"/>
            <a:ext cx="484760" cy="22686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00" b="1" dirty="0"/>
              <a:t>VXLAN1</a:t>
            </a:r>
            <a:endParaRPr lang="zh-CN" altLang="en-US" sz="700" b="1" dirty="0"/>
          </a:p>
        </p:txBody>
      </p:sp>
      <p:sp>
        <p:nvSpPr>
          <p:cNvPr id="207" name="矩形 206"/>
          <p:cNvSpPr/>
          <p:nvPr/>
        </p:nvSpPr>
        <p:spPr>
          <a:xfrm>
            <a:off x="7182254" y="1403028"/>
            <a:ext cx="484760" cy="22686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00" b="1" dirty="0"/>
              <a:t>VXLAN4</a:t>
            </a:r>
            <a:endParaRPr lang="zh-CN" altLang="en-US" sz="700" b="1" dirty="0"/>
          </a:p>
        </p:txBody>
      </p:sp>
      <p:sp>
        <p:nvSpPr>
          <p:cNvPr id="208" name="矩形 207"/>
          <p:cNvSpPr/>
          <p:nvPr/>
        </p:nvSpPr>
        <p:spPr>
          <a:xfrm>
            <a:off x="6396597" y="1591507"/>
            <a:ext cx="484760" cy="22686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00" b="1" dirty="0"/>
              <a:t>VXLAN3</a:t>
            </a:r>
            <a:endParaRPr lang="zh-CN" altLang="en-US" sz="700" b="1" dirty="0"/>
          </a:p>
        </p:txBody>
      </p:sp>
      <p:sp>
        <p:nvSpPr>
          <p:cNvPr id="209" name="矩形 208"/>
          <p:cNvSpPr/>
          <p:nvPr/>
        </p:nvSpPr>
        <p:spPr>
          <a:xfrm>
            <a:off x="5262982" y="1398631"/>
            <a:ext cx="746576" cy="1151174"/>
          </a:xfrm>
          <a:prstGeom prst="rect">
            <a:avLst/>
          </a:prstGeom>
          <a:solidFill>
            <a:schemeClr val="bg1">
              <a:lumMod val="85000"/>
              <a:alpha val="1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1" name="矩形 210"/>
          <p:cNvSpPr/>
          <p:nvPr/>
        </p:nvSpPr>
        <p:spPr>
          <a:xfrm>
            <a:off x="5407340" y="1610763"/>
            <a:ext cx="460643" cy="6799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00" b="1" dirty="0"/>
              <a:t>vFW</a:t>
            </a:r>
            <a:endParaRPr lang="zh-CN" altLang="en-US" sz="700" b="1" dirty="0"/>
          </a:p>
        </p:txBody>
      </p:sp>
      <p:sp>
        <p:nvSpPr>
          <p:cNvPr id="212" name="TextBox 211"/>
          <p:cNvSpPr txBox="1"/>
          <p:nvPr/>
        </p:nvSpPr>
        <p:spPr>
          <a:xfrm>
            <a:off x="5437532" y="1403028"/>
            <a:ext cx="3241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b="1" dirty="0"/>
              <a:t>FW</a:t>
            </a:r>
            <a:endParaRPr lang="zh-CN" altLang="en-US" sz="800" b="1" dirty="0"/>
          </a:p>
        </p:txBody>
      </p:sp>
      <p:cxnSp>
        <p:nvCxnSpPr>
          <p:cNvPr id="213" name="直接连接符 212"/>
          <p:cNvCxnSpPr>
            <a:stCxn id="203" idx="1"/>
          </p:cNvCxnSpPr>
          <p:nvPr/>
        </p:nvCxnSpPr>
        <p:spPr>
          <a:xfrm flipH="1">
            <a:off x="5867983" y="2117862"/>
            <a:ext cx="528614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6" name="直接连接符 215"/>
          <p:cNvCxnSpPr>
            <a:stCxn id="208" idx="1"/>
          </p:cNvCxnSpPr>
          <p:nvPr/>
        </p:nvCxnSpPr>
        <p:spPr>
          <a:xfrm flipH="1">
            <a:off x="5867983" y="1704940"/>
            <a:ext cx="528614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0" name="组合 219"/>
          <p:cNvGrpSpPr/>
          <p:nvPr/>
        </p:nvGrpSpPr>
        <p:grpSpPr>
          <a:xfrm>
            <a:off x="6933679" y="778864"/>
            <a:ext cx="981910" cy="327463"/>
            <a:chOff x="1636224" y="1558388"/>
            <a:chExt cx="851724" cy="327463"/>
          </a:xfrm>
        </p:grpSpPr>
        <p:sp>
          <p:nvSpPr>
            <p:cNvPr id="221" name="云形 220"/>
            <p:cNvSpPr/>
            <p:nvPr/>
          </p:nvSpPr>
          <p:spPr>
            <a:xfrm>
              <a:off x="1636224" y="1558388"/>
              <a:ext cx="851724" cy="327463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2" name="TextBox 221"/>
            <p:cNvSpPr txBox="1"/>
            <p:nvPr/>
          </p:nvSpPr>
          <p:spPr>
            <a:xfrm>
              <a:off x="1804537" y="1623085"/>
              <a:ext cx="5161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800" b="1" dirty="0"/>
                <a:t>外部网络</a:t>
              </a:r>
            </a:p>
          </p:txBody>
        </p:sp>
      </p:grpSp>
      <p:sp>
        <p:nvSpPr>
          <p:cNvPr id="224" name="TextBox 223"/>
          <p:cNvSpPr txBox="1"/>
          <p:nvPr/>
        </p:nvSpPr>
        <p:spPr>
          <a:xfrm>
            <a:off x="6860770" y="2193181"/>
            <a:ext cx="42351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b="1" dirty="0">
                <a:solidFill>
                  <a:schemeClr val="bg1"/>
                </a:solidFill>
              </a:rPr>
              <a:t>VRF 1</a:t>
            </a:r>
            <a:endParaRPr lang="zh-CN" altLang="en-US" sz="800" b="1" dirty="0">
              <a:solidFill>
                <a:schemeClr val="bg1"/>
              </a:solidFill>
            </a:endParaRPr>
          </a:p>
        </p:txBody>
      </p:sp>
      <p:sp>
        <p:nvSpPr>
          <p:cNvPr id="226" name="TextBox 225"/>
          <p:cNvSpPr txBox="1"/>
          <p:nvPr/>
        </p:nvSpPr>
        <p:spPr>
          <a:xfrm>
            <a:off x="7130573" y="1652263"/>
            <a:ext cx="6495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b="1" dirty="0">
                <a:solidFill>
                  <a:schemeClr val="bg1"/>
                </a:solidFill>
              </a:rPr>
              <a:t>VRF Global</a:t>
            </a:r>
            <a:endParaRPr lang="zh-CN" altLang="en-US" sz="800" b="1" dirty="0">
              <a:solidFill>
                <a:schemeClr val="bg1"/>
              </a:solidFill>
            </a:endParaRPr>
          </a:p>
        </p:txBody>
      </p:sp>
      <p:cxnSp>
        <p:nvCxnSpPr>
          <p:cNvPr id="227" name="直接连接符 226"/>
          <p:cNvCxnSpPr>
            <a:stCxn id="207" idx="0"/>
            <a:endCxn id="221" idx="1"/>
          </p:cNvCxnSpPr>
          <p:nvPr/>
        </p:nvCxnSpPr>
        <p:spPr>
          <a:xfrm flipV="1">
            <a:off x="7424634" y="1105978"/>
            <a:ext cx="0" cy="29705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0" name="矩形 229"/>
          <p:cNvSpPr/>
          <p:nvPr/>
        </p:nvSpPr>
        <p:spPr>
          <a:xfrm>
            <a:off x="5828916" y="3950930"/>
            <a:ext cx="457200" cy="26055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00" b="1" dirty="0"/>
              <a:t>VM</a:t>
            </a:r>
            <a:endParaRPr lang="zh-CN" altLang="en-US" sz="700" b="1" dirty="0"/>
          </a:p>
        </p:txBody>
      </p:sp>
      <p:sp>
        <p:nvSpPr>
          <p:cNvPr id="231" name="矩形 230"/>
          <p:cNvSpPr/>
          <p:nvPr/>
        </p:nvSpPr>
        <p:spPr>
          <a:xfrm>
            <a:off x="7615390" y="3950930"/>
            <a:ext cx="457200" cy="26055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00" b="1" dirty="0"/>
              <a:t>VM</a:t>
            </a:r>
            <a:endParaRPr lang="zh-CN" altLang="en-US" sz="700" b="1" dirty="0"/>
          </a:p>
        </p:txBody>
      </p:sp>
      <p:cxnSp>
        <p:nvCxnSpPr>
          <p:cNvPr id="232" name="直接连接符 231"/>
          <p:cNvCxnSpPr>
            <a:stCxn id="195" idx="2"/>
            <a:endCxn id="230" idx="0"/>
          </p:cNvCxnSpPr>
          <p:nvPr/>
        </p:nvCxnSpPr>
        <p:spPr>
          <a:xfrm flipH="1">
            <a:off x="6057516" y="3742622"/>
            <a:ext cx="1" cy="20830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直接连接符 234"/>
          <p:cNvCxnSpPr>
            <a:stCxn id="199" idx="2"/>
            <a:endCxn id="231" idx="0"/>
          </p:cNvCxnSpPr>
          <p:nvPr/>
        </p:nvCxnSpPr>
        <p:spPr>
          <a:xfrm>
            <a:off x="7843990" y="3724150"/>
            <a:ext cx="0" cy="22678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直接连接符 237"/>
          <p:cNvCxnSpPr>
            <a:stCxn id="204" idx="2"/>
            <a:endCxn id="193" idx="0"/>
          </p:cNvCxnSpPr>
          <p:nvPr/>
        </p:nvCxnSpPr>
        <p:spPr>
          <a:xfrm flipH="1">
            <a:off x="6009560" y="2730316"/>
            <a:ext cx="1452404" cy="356442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1" name="直接连接符 240"/>
          <p:cNvCxnSpPr>
            <a:stCxn id="204" idx="2"/>
            <a:endCxn id="200" idx="0"/>
          </p:cNvCxnSpPr>
          <p:nvPr/>
        </p:nvCxnSpPr>
        <p:spPr>
          <a:xfrm>
            <a:off x="7461964" y="2730316"/>
            <a:ext cx="382027" cy="35715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6" name="TextBox 245"/>
          <p:cNvSpPr txBox="1"/>
          <p:nvPr/>
        </p:nvSpPr>
        <p:spPr>
          <a:xfrm>
            <a:off x="1235005" y="4422718"/>
            <a:ext cx="6463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b="1" dirty="0"/>
              <a:t>物理组网</a:t>
            </a:r>
          </a:p>
        </p:txBody>
      </p:sp>
      <p:sp>
        <p:nvSpPr>
          <p:cNvPr id="247" name="TextBox 246"/>
          <p:cNvSpPr txBox="1"/>
          <p:nvPr/>
        </p:nvSpPr>
        <p:spPr>
          <a:xfrm>
            <a:off x="3852527" y="4422718"/>
            <a:ext cx="8483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/>
              <a:t>SDN</a:t>
            </a:r>
            <a:r>
              <a:rPr lang="zh-CN" altLang="en-US" sz="900" b="1" dirty="0"/>
              <a:t>逻辑模型</a:t>
            </a:r>
          </a:p>
        </p:txBody>
      </p:sp>
      <p:sp>
        <p:nvSpPr>
          <p:cNvPr id="248" name="TextBox 247"/>
          <p:cNvSpPr txBox="1"/>
          <p:nvPr/>
        </p:nvSpPr>
        <p:spPr>
          <a:xfrm>
            <a:off x="6540367" y="4422718"/>
            <a:ext cx="6463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b="1" dirty="0"/>
              <a:t>物理模型</a:t>
            </a:r>
          </a:p>
        </p:txBody>
      </p:sp>
      <p:cxnSp>
        <p:nvCxnSpPr>
          <p:cNvPr id="249" name="直接连接符 248"/>
          <p:cNvCxnSpPr>
            <a:stCxn id="197" idx="2"/>
            <a:endCxn id="195" idx="0"/>
          </p:cNvCxnSpPr>
          <p:nvPr/>
        </p:nvCxnSpPr>
        <p:spPr>
          <a:xfrm>
            <a:off x="6054999" y="3287521"/>
            <a:ext cx="2518" cy="22823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2" name="直接连接符 251"/>
          <p:cNvCxnSpPr>
            <a:stCxn id="200" idx="2"/>
            <a:endCxn id="199" idx="0"/>
          </p:cNvCxnSpPr>
          <p:nvPr/>
        </p:nvCxnSpPr>
        <p:spPr>
          <a:xfrm flipH="1">
            <a:off x="7843990" y="3287521"/>
            <a:ext cx="1" cy="216741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5" name="直接连接符 254"/>
          <p:cNvCxnSpPr>
            <a:stCxn id="225" idx="3"/>
            <a:endCxn id="204" idx="3"/>
          </p:cNvCxnSpPr>
          <p:nvPr/>
        </p:nvCxnSpPr>
        <p:spPr>
          <a:xfrm flipH="1">
            <a:off x="7803563" y="1638825"/>
            <a:ext cx="40426" cy="991464"/>
          </a:xfrm>
          <a:prstGeom prst="bentConnector3">
            <a:avLst>
              <a:gd name="adj1" fmla="val -565478"/>
            </a:avLst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8" name="直接连接符 257"/>
          <p:cNvCxnSpPr>
            <a:stCxn id="223" idx="2"/>
            <a:endCxn id="204" idx="0"/>
          </p:cNvCxnSpPr>
          <p:nvPr/>
        </p:nvCxnSpPr>
        <p:spPr>
          <a:xfrm>
            <a:off x="7120293" y="2400158"/>
            <a:ext cx="341671" cy="13010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5" name="TextBox 264"/>
          <p:cNvSpPr txBox="1"/>
          <p:nvPr/>
        </p:nvSpPr>
        <p:spPr>
          <a:xfrm>
            <a:off x="6224190" y="3801806"/>
            <a:ext cx="12378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b="1" dirty="0"/>
              <a:t>VLAN</a:t>
            </a:r>
            <a:r>
              <a:rPr lang="zh-CN" altLang="en-US" sz="800" b="1" dirty="0"/>
              <a:t>与</a:t>
            </a:r>
            <a:r>
              <a:rPr lang="en-US" altLang="zh-CN" sz="800" b="1" dirty="0"/>
              <a:t>VNI</a:t>
            </a:r>
            <a:r>
              <a:rPr lang="zh-CN" altLang="en-US" sz="800" b="1" dirty="0"/>
              <a:t>映射接入</a:t>
            </a:r>
            <a:r>
              <a:rPr lang="en-US" altLang="zh-CN" sz="800" b="1" dirty="0"/>
              <a:t>VM</a:t>
            </a:r>
            <a:endParaRPr lang="zh-CN" altLang="en-US" sz="800" b="1" dirty="0"/>
          </a:p>
        </p:txBody>
      </p:sp>
      <p:cxnSp>
        <p:nvCxnSpPr>
          <p:cNvPr id="267" name="直接连接符 266"/>
          <p:cNvCxnSpPr/>
          <p:nvPr/>
        </p:nvCxnSpPr>
        <p:spPr>
          <a:xfrm>
            <a:off x="5079999" y="843561"/>
            <a:ext cx="0" cy="3872372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0" name="直接连接符 269"/>
          <p:cNvCxnSpPr/>
          <p:nvPr/>
        </p:nvCxnSpPr>
        <p:spPr>
          <a:xfrm>
            <a:off x="3386666" y="843561"/>
            <a:ext cx="0" cy="3872372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59278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网络模型映射：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VXLAN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分布式网关</a:t>
            </a:r>
          </a:p>
        </p:txBody>
      </p:sp>
      <p:sp>
        <p:nvSpPr>
          <p:cNvPr id="3" name="矩形 2"/>
          <p:cNvSpPr/>
          <p:nvPr/>
        </p:nvSpPr>
        <p:spPr>
          <a:xfrm>
            <a:off x="6396597" y="1195422"/>
            <a:ext cx="1984159" cy="1339603"/>
          </a:xfrm>
          <a:prstGeom prst="rect">
            <a:avLst/>
          </a:prstGeom>
          <a:solidFill>
            <a:schemeClr val="bg1">
              <a:lumMod val="85000"/>
              <a:alpha val="1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6396597" y="1199820"/>
            <a:ext cx="1447392" cy="471594"/>
          </a:xfrm>
          <a:prstGeom prst="rect">
            <a:avLst/>
          </a:prstGeom>
          <a:solidFill>
            <a:srgbClr val="FFCC99">
              <a:alpha val="74902"/>
            </a:srgb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79289" y="1110079"/>
            <a:ext cx="2695721" cy="3257550"/>
          </a:xfrm>
          <a:prstGeom prst="rect">
            <a:avLst/>
          </a:prstGeom>
          <a:solidFill>
            <a:schemeClr val="bg1">
              <a:lumMod val="85000"/>
              <a:alpha val="1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396597" y="1725356"/>
            <a:ext cx="1447392" cy="471594"/>
          </a:xfrm>
          <a:prstGeom prst="rect">
            <a:avLst/>
          </a:prstGeom>
          <a:solidFill>
            <a:schemeClr val="accent3">
              <a:lumMod val="60000"/>
              <a:lumOff val="40000"/>
              <a:alpha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12" descr="G:\设计工作\8-9月\2017.8.8 公司图标\图标\自主可控产品图标\三层万兆交换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99990" y="3404283"/>
            <a:ext cx="286538" cy="212250"/>
          </a:xfrm>
          <a:prstGeom prst="rect">
            <a:avLst/>
          </a:prstGeom>
          <a:noFill/>
        </p:spPr>
      </p:pic>
      <p:pic>
        <p:nvPicPr>
          <p:cNvPr id="8" name="Picture 6" descr="G:\设计工作\8-9月\2017.8.8 公司图标\图标\自主可控产品图标\高端交换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3437" y="2725427"/>
            <a:ext cx="292111" cy="276353"/>
          </a:xfrm>
          <a:prstGeom prst="rect">
            <a:avLst/>
          </a:prstGeom>
          <a:noFill/>
        </p:spPr>
      </p:pic>
      <p:pic>
        <p:nvPicPr>
          <p:cNvPr id="9" name="Picture 10" descr="G:\设计工作\8-9月\2017.8.8 公司图标\图标\服务器\服务器群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22420" y="3834953"/>
            <a:ext cx="338162" cy="287314"/>
          </a:xfrm>
          <a:prstGeom prst="rect">
            <a:avLst/>
          </a:prstGeom>
          <a:noFill/>
        </p:spPr>
      </p:pic>
      <p:pic>
        <p:nvPicPr>
          <p:cNvPr id="10" name="Picture 12" descr="G:\设计工作\8-9月\2017.8.8 公司图标\图标\自主可控产品图标\三层万兆交换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7718" y="3404283"/>
            <a:ext cx="286538" cy="212250"/>
          </a:xfrm>
          <a:prstGeom prst="rect">
            <a:avLst/>
          </a:prstGeom>
          <a:noFill/>
        </p:spPr>
      </p:pic>
      <p:cxnSp>
        <p:nvCxnSpPr>
          <p:cNvPr id="11" name="直接连接符 10"/>
          <p:cNvCxnSpPr/>
          <p:nvPr/>
        </p:nvCxnSpPr>
        <p:spPr>
          <a:xfrm>
            <a:off x="1385590" y="3498874"/>
            <a:ext cx="10119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385590" y="3525067"/>
            <a:ext cx="10119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/>
          <p:cNvSpPr/>
          <p:nvPr/>
        </p:nvSpPr>
        <p:spPr>
          <a:xfrm>
            <a:off x="1415484" y="3465309"/>
            <a:ext cx="45719" cy="92982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00"/>
          </a:p>
        </p:txBody>
      </p:sp>
      <p:pic>
        <p:nvPicPr>
          <p:cNvPr id="14" name="Picture 6" descr="G:\设计工作\8-9月\2017.8.8 公司图标\图标\自主可控产品图标\高端交换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27948" y="2725426"/>
            <a:ext cx="292111" cy="276353"/>
          </a:xfrm>
          <a:prstGeom prst="rect">
            <a:avLst/>
          </a:prstGeom>
          <a:noFill/>
        </p:spPr>
      </p:pic>
      <p:pic>
        <p:nvPicPr>
          <p:cNvPr id="15" name="Picture 12" descr="G:\设计工作\8-9月\2017.8.8 公司图标\图标\自主可控产品图标\三层万兆交换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338" y="3404283"/>
            <a:ext cx="286538" cy="212250"/>
          </a:xfrm>
          <a:prstGeom prst="rect">
            <a:avLst/>
          </a:prstGeom>
          <a:noFill/>
        </p:spPr>
      </p:pic>
      <p:pic>
        <p:nvPicPr>
          <p:cNvPr id="16" name="Picture 12" descr="G:\设计工作\8-9月\2017.8.8 公司图标\图标\自主可控产品图标\三层万兆交换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5066" y="3404283"/>
            <a:ext cx="286538" cy="212250"/>
          </a:xfrm>
          <a:prstGeom prst="rect">
            <a:avLst/>
          </a:prstGeom>
          <a:noFill/>
        </p:spPr>
      </p:pic>
      <p:cxnSp>
        <p:nvCxnSpPr>
          <p:cNvPr id="17" name="直接连接符 16"/>
          <p:cNvCxnSpPr/>
          <p:nvPr/>
        </p:nvCxnSpPr>
        <p:spPr>
          <a:xfrm>
            <a:off x="2342938" y="3498874"/>
            <a:ext cx="10119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2342938" y="3525067"/>
            <a:ext cx="10119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椭圆 18"/>
          <p:cNvSpPr/>
          <p:nvPr/>
        </p:nvSpPr>
        <p:spPr>
          <a:xfrm>
            <a:off x="2372832" y="3465309"/>
            <a:ext cx="45719" cy="92982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00"/>
          </a:p>
        </p:txBody>
      </p:sp>
      <p:pic>
        <p:nvPicPr>
          <p:cNvPr id="20" name="Picture 12" descr="G:\设计工作\8-9月\2017.8.8 公司图标\图标\自主可控产品图标\三层万兆交换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7271" y="2160318"/>
            <a:ext cx="286538" cy="212250"/>
          </a:xfrm>
          <a:prstGeom prst="rect">
            <a:avLst/>
          </a:prstGeom>
          <a:noFill/>
        </p:spPr>
      </p:pic>
      <p:pic>
        <p:nvPicPr>
          <p:cNvPr id="21" name="Picture 12" descr="G:\设计工作\8-9月\2017.8.8 公司图标\图标\自主可控产品图标\三层万兆交换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4999" y="2160318"/>
            <a:ext cx="286538" cy="212250"/>
          </a:xfrm>
          <a:prstGeom prst="rect">
            <a:avLst/>
          </a:prstGeom>
          <a:noFill/>
        </p:spPr>
      </p:pic>
      <p:cxnSp>
        <p:nvCxnSpPr>
          <p:cNvPr id="22" name="直接连接符 21"/>
          <p:cNvCxnSpPr/>
          <p:nvPr/>
        </p:nvCxnSpPr>
        <p:spPr>
          <a:xfrm>
            <a:off x="1892871" y="2254909"/>
            <a:ext cx="10119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1892871" y="2281102"/>
            <a:ext cx="101190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椭圆 23"/>
          <p:cNvSpPr/>
          <p:nvPr/>
        </p:nvSpPr>
        <p:spPr>
          <a:xfrm>
            <a:off x="1922765" y="2221344"/>
            <a:ext cx="45719" cy="92982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700"/>
          </a:p>
        </p:txBody>
      </p:sp>
      <p:cxnSp>
        <p:nvCxnSpPr>
          <p:cNvPr id="25" name="直接连接符 24"/>
          <p:cNvCxnSpPr>
            <a:endCxn id="7" idx="2"/>
          </p:cNvCxnSpPr>
          <p:nvPr/>
        </p:nvCxnSpPr>
        <p:spPr>
          <a:xfrm flipH="1" flipV="1">
            <a:off x="1243259" y="3616533"/>
            <a:ext cx="200722" cy="24364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>
            <a:endCxn id="10" idx="2"/>
          </p:cNvCxnSpPr>
          <p:nvPr/>
        </p:nvCxnSpPr>
        <p:spPr>
          <a:xfrm flipV="1">
            <a:off x="1443981" y="3616533"/>
            <a:ext cx="187006" cy="24364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>
            <a:stCxn id="9" idx="0"/>
            <a:endCxn id="15" idx="2"/>
          </p:cNvCxnSpPr>
          <p:nvPr/>
        </p:nvCxnSpPr>
        <p:spPr>
          <a:xfrm flipH="1" flipV="1">
            <a:off x="2200607" y="3616533"/>
            <a:ext cx="190894" cy="21842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>
            <a:stCxn id="9" idx="0"/>
            <a:endCxn id="16" idx="2"/>
          </p:cNvCxnSpPr>
          <p:nvPr/>
        </p:nvCxnSpPr>
        <p:spPr>
          <a:xfrm flipV="1">
            <a:off x="2391501" y="3616533"/>
            <a:ext cx="196834" cy="21842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>
            <a:stCxn id="15" idx="0"/>
            <a:endCxn id="8" idx="2"/>
          </p:cNvCxnSpPr>
          <p:nvPr/>
        </p:nvCxnSpPr>
        <p:spPr>
          <a:xfrm flipH="1" flipV="1">
            <a:off x="1729493" y="3001780"/>
            <a:ext cx="471114" cy="40250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>
            <a:stCxn id="10" idx="0"/>
            <a:endCxn id="14" idx="2"/>
          </p:cNvCxnSpPr>
          <p:nvPr/>
        </p:nvCxnSpPr>
        <p:spPr>
          <a:xfrm flipV="1">
            <a:off x="1630987" y="3001779"/>
            <a:ext cx="543017" cy="4025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>
            <a:stCxn id="16" idx="0"/>
            <a:endCxn id="14" idx="2"/>
          </p:cNvCxnSpPr>
          <p:nvPr/>
        </p:nvCxnSpPr>
        <p:spPr>
          <a:xfrm flipH="1" flipV="1">
            <a:off x="2174004" y="3001779"/>
            <a:ext cx="414331" cy="4025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>
            <a:stCxn id="15" idx="0"/>
            <a:endCxn id="14" idx="2"/>
          </p:cNvCxnSpPr>
          <p:nvPr/>
        </p:nvCxnSpPr>
        <p:spPr>
          <a:xfrm flipH="1" flipV="1">
            <a:off x="2174004" y="3001779"/>
            <a:ext cx="26603" cy="4025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>
            <a:stCxn id="16" idx="0"/>
            <a:endCxn id="8" idx="2"/>
          </p:cNvCxnSpPr>
          <p:nvPr/>
        </p:nvCxnSpPr>
        <p:spPr>
          <a:xfrm flipH="1" flipV="1">
            <a:off x="1729493" y="3001780"/>
            <a:ext cx="858842" cy="40250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>
            <a:stCxn id="10" idx="0"/>
            <a:endCxn id="8" idx="2"/>
          </p:cNvCxnSpPr>
          <p:nvPr/>
        </p:nvCxnSpPr>
        <p:spPr>
          <a:xfrm flipV="1">
            <a:off x="1630987" y="3001780"/>
            <a:ext cx="98506" cy="40250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>
            <a:stCxn id="7" idx="0"/>
            <a:endCxn id="8" idx="2"/>
          </p:cNvCxnSpPr>
          <p:nvPr/>
        </p:nvCxnSpPr>
        <p:spPr>
          <a:xfrm flipV="1">
            <a:off x="1243259" y="3001780"/>
            <a:ext cx="486234" cy="402503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>
            <a:stCxn id="7" idx="0"/>
            <a:endCxn id="14" idx="2"/>
          </p:cNvCxnSpPr>
          <p:nvPr/>
        </p:nvCxnSpPr>
        <p:spPr>
          <a:xfrm flipV="1">
            <a:off x="1243259" y="3001779"/>
            <a:ext cx="930745" cy="40250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>
            <a:stCxn id="8" idx="0"/>
            <a:endCxn id="20" idx="2"/>
          </p:cNvCxnSpPr>
          <p:nvPr/>
        </p:nvCxnSpPr>
        <p:spPr>
          <a:xfrm flipV="1">
            <a:off x="1729493" y="2372568"/>
            <a:ext cx="21047" cy="35285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>
            <a:stCxn id="14" idx="0"/>
            <a:endCxn id="21" idx="2"/>
          </p:cNvCxnSpPr>
          <p:nvPr/>
        </p:nvCxnSpPr>
        <p:spPr>
          <a:xfrm flipH="1" flipV="1">
            <a:off x="2138268" y="2372568"/>
            <a:ext cx="35736" cy="35285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>
            <a:stCxn id="14" idx="0"/>
            <a:endCxn id="20" idx="2"/>
          </p:cNvCxnSpPr>
          <p:nvPr/>
        </p:nvCxnSpPr>
        <p:spPr>
          <a:xfrm flipH="1" flipV="1">
            <a:off x="1750540" y="2372568"/>
            <a:ext cx="423464" cy="352858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>
            <a:stCxn id="8" idx="0"/>
            <a:endCxn id="21" idx="2"/>
          </p:cNvCxnSpPr>
          <p:nvPr/>
        </p:nvCxnSpPr>
        <p:spPr>
          <a:xfrm flipV="1">
            <a:off x="1729493" y="2372568"/>
            <a:ext cx="408775" cy="35285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组合 40"/>
          <p:cNvGrpSpPr/>
          <p:nvPr/>
        </p:nvGrpSpPr>
        <p:grpSpPr>
          <a:xfrm>
            <a:off x="1518030" y="1280609"/>
            <a:ext cx="851724" cy="327463"/>
            <a:chOff x="1636224" y="1558388"/>
            <a:chExt cx="851724" cy="327463"/>
          </a:xfrm>
        </p:grpSpPr>
        <p:sp>
          <p:nvSpPr>
            <p:cNvPr id="42" name="云形 41"/>
            <p:cNvSpPr/>
            <p:nvPr/>
          </p:nvSpPr>
          <p:spPr>
            <a:xfrm>
              <a:off x="1636224" y="1558388"/>
              <a:ext cx="851724" cy="327463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804537" y="1623085"/>
              <a:ext cx="59503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800" b="1" dirty="0"/>
                <a:t>外部网络</a:t>
              </a:r>
            </a:p>
          </p:txBody>
        </p:sp>
      </p:grpSp>
      <p:cxnSp>
        <p:nvCxnSpPr>
          <p:cNvPr id="44" name="直接连接符 43"/>
          <p:cNvCxnSpPr>
            <a:stCxn id="20" idx="0"/>
            <a:endCxn id="42" idx="1"/>
          </p:cNvCxnSpPr>
          <p:nvPr/>
        </p:nvCxnSpPr>
        <p:spPr>
          <a:xfrm flipV="1">
            <a:off x="1750540" y="1607723"/>
            <a:ext cx="193352" cy="55259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/>
          <p:cNvCxnSpPr>
            <a:stCxn id="21" idx="0"/>
            <a:endCxn id="42" idx="1"/>
          </p:cNvCxnSpPr>
          <p:nvPr/>
        </p:nvCxnSpPr>
        <p:spPr>
          <a:xfrm flipH="1" flipV="1">
            <a:off x="1943892" y="1607723"/>
            <a:ext cx="194376" cy="55259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538600" y="3418564"/>
            <a:ext cx="59984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00" b="1" dirty="0"/>
              <a:t>Server Leaf</a:t>
            </a:r>
            <a:endParaRPr lang="zh-CN" altLang="en-US" sz="700" b="1" dirty="0">
              <a:solidFill>
                <a:srgbClr val="FF0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106792" y="2754094"/>
            <a:ext cx="38985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00" b="1" dirty="0"/>
              <a:t>Spine</a:t>
            </a:r>
            <a:endParaRPr lang="zh-CN" altLang="en-US" sz="7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1216992" y="4112493"/>
            <a:ext cx="45397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700" b="1" dirty="0"/>
              <a:t>虚拟机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140698" y="4103760"/>
            <a:ext cx="453970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700" b="1" dirty="0"/>
              <a:t>虚拟机</a:t>
            </a:r>
          </a:p>
        </p:txBody>
      </p:sp>
      <p:pic>
        <p:nvPicPr>
          <p:cNvPr id="50" name="Picture 10" descr="G:\设计工作\8-9月\2017.8.8 公司图标\图标\服务器\服务器群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5243" y="3812222"/>
            <a:ext cx="338162" cy="287314"/>
          </a:xfrm>
          <a:prstGeom prst="rect">
            <a:avLst/>
          </a:prstGeom>
          <a:noFill/>
        </p:spPr>
      </p:pic>
      <p:sp>
        <p:nvSpPr>
          <p:cNvPr id="51" name="TextBox 50"/>
          <p:cNvSpPr txBox="1"/>
          <p:nvPr/>
        </p:nvSpPr>
        <p:spPr>
          <a:xfrm>
            <a:off x="857140" y="2316441"/>
            <a:ext cx="61747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00" b="1" dirty="0"/>
              <a:t>Border Leaf</a:t>
            </a:r>
            <a:endParaRPr lang="zh-CN" altLang="en-US" sz="700" b="1" dirty="0">
              <a:solidFill>
                <a:srgbClr val="FF0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630998" y="2316441"/>
            <a:ext cx="683199" cy="200055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700" b="1" dirty="0">
                <a:solidFill>
                  <a:schemeClr val="bg1">
                    <a:lumMod val="95000"/>
                  </a:schemeClr>
                </a:solidFill>
              </a:rPr>
              <a:t>VXLAN L3GW</a:t>
            </a:r>
            <a:endParaRPr lang="zh-CN" altLang="en-US" sz="7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099668" y="3234477"/>
            <a:ext cx="683200" cy="200055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700" b="1" dirty="0">
                <a:solidFill>
                  <a:schemeClr val="bg1">
                    <a:lumMod val="95000"/>
                  </a:schemeClr>
                </a:solidFill>
              </a:rPr>
              <a:t>VXLAN L3GW</a:t>
            </a:r>
            <a:endParaRPr lang="zh-CN" altLang="en-US" sz="7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62990" y="3234477"/>
            <a:ext cx="683200" cy="200055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700" b="1" dirty="0">
                <a:solidFill>
                  <a:schemeClr val="bg1">
                    <a:lumMod val="95000"/>
                  </a:schemeClr>
                </a:solidFill>
              </a:rPr>
              <a:t>VXLAN L3GW</a:t>
            </a:r>
            <a:endParaRPr lang="zh-CN" altLang="en-US" sz="700" b="1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5" name="Picture 12" descr="G:\设计工作\8-9月\2017.8.8 公司图标\图标\安全产品\防火墙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75971" y="1789650"/>
            <a:ext cx="142434" cy="341226"/>
          </a:xfrm>
          <a:prstGeom prst="rect">
            <a:avLst/>
          </a:prstGeom>
          <a:noFill/>
        </p:spPr>
      </p:pic>
      <p:cxnSp>
        <p:nvCxnSpPr>
          <p:cNvPr id="56" name="直接连接符 55"/>
          <p:cNvCxnSpPr>
            <a:stCxn id="20" idx="0"/>
            <a:endCxn id="55" idx="3"/>
          </p:cNvCxnSpPr>
          <p:nvPr/>
        </p:nvCxnSpPr>
        <p:spPr>
          <a:xfrm flipH="1" flipV="1">
            <a:off x="1318405" y="1960263"/>
            <a:ext cx="432135" cy="20005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>
            <a:stCxn id="21" idx="0"/>
            <a:endCxn id="55" idx="3"/>
          </p:cNvCxnSpPr>
          <p:nvPr/>
        </p:nvCxnSpPr>
        <p:spPr>
          <a:xfrm flipH="1" flipV="1">
            <a:off x="1318405" y="1960263"/>
            <a:ext cx="819863" cy="200055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824253" y="1844847"/>
            <a:ext cx="30809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00" b="1" dirty="0"/>
              <a:t>FW</a:t>
            </a:r>
            <a:endParaRPr lang="zh-CN" altLang="en-US" sz="700" b="1" dirty="0">
              <a:solidFill>
                <a:srgbClr val="FF0000"/>
              </a:solidFill>
            </a:endParaRPr>
          </a:p>
        </p:txBody>
      </p:sp>
      <p:pic>
        <p:nvPicPr>
          <p:cNvPr id="59" name="Picture 12" descr="G:\设计工作\8-9月\2017.8.8 公司图标\图标\安全产品\防火墙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8386" y="1788534"/>
            <a:ext cx="142434" cy="341226"/>
          </a:xfrm>
          <a:prstGeom prst="rect">
            <a:avLst/>
          </a:prstGeom>
          <a:noFill/>
        </p:spPr>
      </p:pic>
      <p:sp>
        <p:nvSpPr>
          <p:cNvPr id="60" name="TextBox 59"/>
          <p:cNvSpPr txBox="1"/>
          <p:nvPr/>
        </p:nvSpPr>
        <p:spPr>
          <a:xfrm>
            <a:off x="2738736" y="1809254"/>
            <a:ext cx="30809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700" b="1" dirty="0"/>
              <a:t>FW</a:t>
            </a:r>
            <a:endParaRPr lang="zh-CN" altLang="en-US" sz="700" b="1" dirty="0">
              <a:solidFill>
                <a:srgbClr val="FF0000"/>
              </a:solidFill>
            </a:endParaRPr>
          </a:p>
        </p:txBody>
      </p:sp>
      <p:cxnSp>
        <p:nvCxnSpPr>
          <p:cNvPr id="61" name="直接连接符 60"/>
          <p:cNvCxnSpPr>
            <a:stCxn id="59" idx="1"/>
            <a:endCxn id="20" idx="0"/>
          </p:cNvCxnSpPr>
          <p:nvPr/>
        </p:nvCxnSpPr>
        <p:spPr>
          <a:xfrm flipH="1">
            <a:off x="1750540" y="1959147"/>
            <a:ext cx="807846" cy="20117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>
            <a:stCxn id="59" idx="1"/>
            <a:endCxn id="21" idx="0"/>
          </p:cNvCxnSpPr>
          <p:nvPr/>
        </p:nvCxnSpPr>
        <p:spPr>
          <a:xfrm flipH="1">
            <a:off x="2138268" y="1959147"/>
            <a:ext cx="420118" cy="201171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/>
          <p:cNvCxnSpPr>
            <a:stCxn id="65" idx="2"/>
            <a:endCxn id="64" idx="0"/>
          </p:cNvCxnSpPr>
          <p:nvPr/>
        </p:nvCxnSpPr>
        <p:spPr>
          <a:xfrm>
            <a:off x="4274974" y="3637096"/>
            <a:ext cx="0" cy="33076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矩形 63"/>
          <p:cNvSpPr/>
          <p:nvPr/>
        </p:nvSpPr>
        <p:spPr>
          <a:xfrm>
            <a:off x="4046374" y="3967864"/>
            <a:ext cx="457200" cy="26055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00" b="1" dirty="0"/>
              <a:t>VM</a:t>
            </a:r>
            <a:endParaRPr lang="zh-CN" altLang="en-US" sz="700" b="1" dirty="0"/>
          </a:p>
        </p:txBody>
      </p:sp>
      <p:sp>
        <p:nvSpPr>
          <p:cNvPr id="65" name="矩形 64"/>
          <p:cNvSpPr/>
          <p:nvPr/>
        </p:nvSpPr>
        <p:spPr>
          <a:xfrm>
            <a:off x="3967156" y="3410230"/>
            <a:ext cx="615635" cy="22686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00" b="1" dirty="0"/>
              <a:t>vSwitch</a:t>
            </a:r>
            <a:endParaRPr lang="zh-CN" altLang="en-US" sz="700" b="1" dirty="0"/>
          </a:p>
        </p:txBody>
      </p:sp>
      <p:sp>
        <p:nvSpPr>
          <p:cNvPr id="66" name="矩形 65"/>
          <p:cNvSpPr/>
          <p:nvPr/>
        </p:nvSpPr>
        <p:spPr>
          <a:xfrm>
            <a:off x="3967156" y="2495716"/>
            <a:ext cx="615635" cy="23294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00" b="1" dirty="0"/>
              <a:t>vRouter</a:t>
            </a:r>
            <a:endParaRPr lang="zh-CN" altLang="en-US" sz="700" b="1" dirty="0"/>
          </a:p>
        </p:txBody>
      </p:sp>
      <p:cxnSp>
        <p:nvCxnSpPr>
          <p:cNvPr id="67" name="直接连接符 66"/>
          <p:cNvCxnSpPr>
            <a:stCxn id="66" idx="2"/>
            <a:endCxn id="65" idx="0"/>
          </p:cNvCxnSpPr>
          <p:nvPr/>
        </p:nvCxnSpPr>
        <p:spPr>
          <a:xfrm>
            <a:off x="4274974" y="2728663"/>
            <a:ext cx="0" cy="681567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矩形 67"/>
          <p:cNvSpPr/>
          <p:nvPr/>
        </p:nvSpPr>
        <p:spPr>
          <a:xfrm>
            <a:off x="3585731" y="2165781"/>
            <a:ext cx="460643" cy="22845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00" b="1" dirty="0"/>
              <a:t>vFW</a:t>
            </a:r>
            <a:endParaRPr lang="zh-CN" altLang="en-US" sz="700" b="1" dirty="0"/>
          </a:p>
        </p:txBody>
      </p:sp>
      <p:cxnSp>
        <p:nvCxnSpPr>
          <p:cNvPr id="69" name="直接连接符 185"/>
          <p:cNvCxnSpPr>
            <a:stCxn id="68" idx="2"/>
            <a:endCxn id="66" idx="1"/>
          </p:cNvCxnSpPr>
          <p:nvPr/>
        </p:nvCxnSpPr>
        <p:spPr>
          <a:xfrm rot="16200000" flipH="1">
            <a:off x="3782625" y="2427659"/>
            <a:ext cx="217958" cy="151103"/>
          </a:xfrm>
          <a:prstGeom prst="bentConnector2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矩形 69"/>
          <p:cNvSpPr/>
          <p:nvPr/>
        </p:nvSpPr>
        <p:spPr>
          <a:xfrm>
            <a:off x="3967155" y="1808652"/>
            <a:ext cx="615635" cy="232947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00" b="1" dirty="0"/>
              <a:t>vRouter</a:t>
            </a:r>
            <a:endParaRPr lang="zh-CN" altLang="en-US" sz="700" b="1" dirty="0"/>
          </a:p>
        </p:txBody>
      </p:sp>
      <p:cxnSp>
        <p:nvCxnSpPr>
          <p:cNvPr id="71" name="直接连接符 185"/>
          <p:cNvCxnSpPr>
            <a:stCxn id="70" idx="1"/>
            <a:endCxn id="68" idx="0"/>
          </p:cNvCxnSpPr>
          <p:nvPr/>
        </p:nvCxnSpPr>
        <p:spPr>
          <a:xfrm rot="10800000" flipV="1">
            <a:off x="3816053" y="1925125"/>
            <a:ext cx="151102" cy="240655"/>
          </a:xfrm>
          <a:prstGeom prst="bentConnector2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组合 71"/>
          <p:cNvGrpSpPr/>
          <p:nvPr/>
        </p:nvGrpSpPr>
        <p:grpSpPr>
          <a:xfrm>
            <a:off x="3849112" y="1129939"/>
            <a:ext cx="851724" cy="327463"/>
            <a:chOff x="1636224" y="1558388"/>
            <a:chExt cx="851724" cy="327463"/>
          </a:xfrm>
        </p:grpSpPr>
        <p:sp>
          <p:nvSpPr>
            <p:cNvPr id="73" name="云形 72"/>
            <p:cNvSpPr/>
            <p:nvPr/>
          </p:nvSpPr>
          <p:spPr>
            <a:xfrm>
              <a:off x="1636224" y="1558388"/>
              <a:ext cx="851724" cy="327463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804537" y="1623085"/>
              <a:ext cx="59503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800" b="1" dirty="0"/>
                <a:t>外部网络</a:t>
              </a:r>
            </a:p>
          </p:txBody>
        </p:sp>
      </p:grpSp>
      <p:cxnSp>
        <p:nvCxnSpPr>
          <p:cNvPr id="75" name="直接连接符 74"/>
          <p:cNvCxnSpPr>
            <a:stCxn id="73" idx="1"/>
            <a:endCxn id="70" idx="0"/>
          </p:cNvCxnSpPr>
          <p:nvPr/>
        </p:nvCxnSpPr>
        <p:spPr>
          <a:xfrm flipH="1">
            <a:off x="4274973" y="1457053"/>
            <a:ext cx="1" cy="35159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矩形 75"/>
          <p:cNvSpPr/>
          <p:nvPr/>
        </p:nvSpPr>
        <p:spPr>
          <a:xfrm>
            <a:off x="3508586" y="1741078"/>
            <a:ext cx="1271555" cy="1087381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矩形 76"/>
          <p:cNvSpPr/>
          <p:nvPr/>
        </p:nvSpPr>
        <p:spPr>
          <a:xfrm>
            <a:off x="5335913" y="2954149"/>
            <a:ext cx="1597766" cy="848279"/>
          </a:xfrm>
          <a:prstGeom prst="rect">
            <a:avLst/>
          </a:prstGeom>
          <a:solidFill>
            <a:schemeClr val="bg1">
              <a:lumMod val="85000"/>
              <a:alpha val="1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矩形 77"/>
          <p:cNvSpPr/>
          <p:nvPr/>
        </p:nvSpPr>
        <p:spPr>
          <a:xfrm>
            <a:off x="5793404" y="3515756"/>
            <a:ext cx="528225" cy="22686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00" b="1" dirty="0"/>
              <a:t>VXLAN1</a:t>
            </a:r>
            <a:endParaRPr lang="zh-CN" altLang="en-US" sz="700" b="1" dirty="0"/>
          </a:p>
        </p:txBody>
      </p:sp>
      <p:sp>
        <p:nvSpPr>
          <p:cNvPr id="79" name="TextBox 78"/>
          <p:cNvSpPr txBox="1"/>
          <p:nvPr/>
        </p:nvSpPr>
        <p:spPr>
          <a:xfrm>
            <a:off x="5713398" y="2951994"/>
            <a:ext cx="683200" cy="200055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700" b="1" dirty="0">
                <a:solidFill>
                  <a:schemeClr val="bg1">
                    <a:lumMod val="95000"/>
                  </a:schemeClr>
                </a:solidFill>
              </a:rPr>
              <a:t>VXLAN L3GW</a:t>
            </a:r>
            <a:endParaRPr lang="zh-CN" altLang="en-US" sz="7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318715" y="3270566"/>
            <a:ext cx="63511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b="1" dirty="0"/>
              <a:t>ServerLeaf</a:t>
            </a:r>
            <a:endParaRPr lang="zh-CN" altLang="en-US" sz="800" b="1" dirty="0"/>
          </a:p>
        </p:txBody>
      </p:sp>
      <p:sp>
        <p:nvSpPr>
          <p:cNvPr id="81" name="矩形 80"/>
          <p:cNvSpPr/>
          <p:nvPr/>
        </p:nvSpPr>
        <p:spPr>
          <a:xfrm>
            <a:off x="7211906" y="2954149"/>
            <a:ext cx="1593427" cy="848279"/>
          </a:xfrm>
          <a:prstGeom prst="rect">
            <a:avLst/>
          </a:prstGeom>
          <a:solidFill>
            <a:schemeClr val="bg1">
              <a:lumMod val="85000"/>
              <a:alpha val="1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矩形 81"/>
          <p:cNvSpPr/>
          <p:nvPr/>
        </p:nvSpPr>
        <p:spPr>
          <a:xfrm>
            <a:off x="7580955" y="3504262"/>
            <a:ext cx="526070" cy="21988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00" b="1" dirty="0"/>
              <a:t>VXLAN1</a:t>
            </a:r>
            <a:endParaRPr lang="zh-CN" altLang="en-US" sz="700" b="1" dirty="0"/>
          </a:p>
        </p:txBody>
      </p:sp>
      <p:sp>
        <p:nvSpPr>
          <p:cNvPr id="83" name="TextBox 82"/>
          <p:cNvSpPr txBox="1"/>
          <p:nvPr/>
        </p:nvSpPr>
        <p:spPr>
          <a:xfrm>
            <a:off x="7502390" y="2951994"/>
            <a:ext cx="683200" cy="200055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700" b="1" dirty="0">
                <a:solidFill>
                  <a:schemeClr val="bg1">
                    <a:lumMod val="95000"/>
                  </a:schemeClr>
                </a:solidFill>
              </a:rPr>
              <a:t>VXLAN L3GW</a:t>
            </a:r>
            <a:endParaRPr lang="zh-CN" altLang="en-US" sz="7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7206947" y="3249865"/>
            <a:ext cx="63511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b="1" dirty="0"/>
              <a:t>ServerLeaf</a:t>
            </a:r>
            <a:endParaRPr lang="zh-CN" altLang="en-US" sz="800" b="1" dirty="0"/>
          </a:p>
        </p:txBody>
      </p:sp>
      <p:sp>
        <p:nvSpPr>
          <p:cNvPr id="85" name="矩形 84"/>
          <p:cNvSpPr/>
          <p:nvPr/>
        </p:nvSpPr>
        <p:spPr>
          <a:xfrm>
            <a:off x="6396597" y="1801221"/>
            <a:ext cx="484760" cy="22686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00" b="1" dirty="0"/>
              <a:t>VXLAN2</a:t>
            </a:r>
            <a:endParaRPr lang="zh-CN" altLang="en-US" sz="700" b="1" dirty="0"/>
          </a:p>
        </p:txBody>
      </p:sp>
      <p:sp>
        <p:nvSpPr>
          <p:cNvPr id="86" name="TextBox 85"/>
          <p:cNvSpPr txBox="1"/>
          <p:nvPr/>
        </p:nvSpPr>
        <p:spPr>
          <a:xfrm>
            <a:off x="7120364" y="2327053"/>
            <a:ext cx="683199" cy="200055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altLang="zh-CN" sz="700" b="1" dirty="0">
                <a:solidFill>
                  <a:schemeClr val="bg1">
                    <a:lumMod val="95000"/>
                  </a:schemeClr>
                </a:solidFill>
              </a:rPr>
              <a:t>VXLAN L3GW</a:t>
            </a:r>
            <a:endParaRPr lang="zh-CN" altLang="en-US" sz="7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418181" y="2291203"/>
            <a:ext cx="6543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b="1" dirty="0"/>
              <a:t>BorderLeaf</a:t>
            </a:r>
            <a:endParaRPr lang="zh-CN" altLang="en-US" sz="800" b="1" dirty="0"/>
          </a:p>
        </p:txBody>
      </p:sp>
      <p:sp>
        <p:nvSpPr>
          <p:cNvPr id="88" name="矩形 87"/>
          <p:cNvSpPr/>
          <p:nvPr/>
        </p:nvSpPr>
        <p:spPr>
          <a:xfrm>
            <a:off x="7206947" y="1801221"/>
            <a:ext cx="484760" cy="22686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00" b="1" dirty="0"/>
              <a:t>VXLAN1</a:t>
            </a:r>
            <a:endParaRPr lang="zh-CN" altLang="en-US" sz="700" b="1" dirty="0"/>
          </a:p>
        </p:txBody>
      </p:sp>
      <p:sp>
        <p:nvSpPr>
          <p:cNvPr id="89" name="矩形 88"/>
          <p:cNvSpPr/>
          <p:nvPr/>
        </p:nvSpPr>
        <p:spPr>
          <a:xfrm>
            <a:off x="7182254" y="1199820"/>
            <a:ext cx="484760" cy="22686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00" b="1" dirty="0"/>
              <a:t>VXLAN4</a:t>
            </a:r>
            <a:endParaRPr lang="zh-CN" altLang="en-US" sz="700" b="1" dirty="0"/>
          </a:p>
        </p:txBody>
      </p:sp>
      <p:sp>
        <p:nvSpPr>
          <p:cNvPr id="90" name="矩形 89"/>
          <p:cNvSpPr/>
          <p:nvPr/>
        </p:nvSpPr>
        <p:spPr>
          <a:xfrm>
            <a:off x="6396597" y="1388299"/>
            <a:ext cx="484760" cy="22686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00" b="1" dirty="0"/>
              <a:t>VXLAN3</a:t>
            </a:r>
            <a:endParaRPr lang="zh-CN" altLang="en-US" sz="700" b="1" dirty="0"/>
          </a:p>
        </p:txBody>
      </p:sp>
      <p:sp>
        <p:nvSpPr>
          <p:cNvPr id="91" name="矩形 90"/>
          <p:cNvSpPr/>
          <p:nvPr/>
        </p:nvSpPr>
        <p:spPr>
          <a:xfrm>
            <a:off x="5262982" y="1195423"/>
            <a:ext cx="746576" cy="1151174"/>
          </a:xfrm>
          <a:prstGeom prst="rect">
            <a:avLst/>
          </a:prstGeom>
          <a:solidFill>
            <a:schemeClr val="bg1">
              <a:lumMod val="85000"/>
              <a:alpha val="1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2" name="矩形 91"/>
          <p:cNvSpPr/>
          <p:nvPr/>
        </p:nvSpPr>
        <p:spPr>
          <a:xfrm>
            <a:off x="5407340" y="1407555"/>
            <a:ext cx="460643" cy="6799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00" b="1" dirty="0"/>
              <a:t>vFW</a:t>
            </a:r>
            <a:endParaRPr lang="zh-CN" altLang="en-US" sz="700" b="1" dirty="0"/>
          </a:p>
        </p:txBody>
      </p:sp>
      <p:sp>
        <p:nvSpPr>
          <p:cNvPr id="93" name="TextBox 92"/>
          <p:cNvSpPr txBox="1"/>
          <p:nvPr/>
        </p:nvSpPr>
        <p:spPr>
          <a:xfrm>
            <a:off x="5437532" y="1199820"/>
            <a:ext cx="3241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b="1" dirty="0"/>
              <a:t>FW</a:t>
            </a:r>
            <a:endParaRPr lang="zh-CN" altLang="en-US" sz="800" b="1" dirty="0"/>
          </a:p>
        </p:txBody>
      </p:sp>
      <p:cxnSp>
        <p:nvCxnSpPr>
          <p:cNvPr id="94" name="直接连接符 93"/>
          <p:cNvCxnSpPr>
            <a:stCxn id="85" idx="1"/>
          </p:cNvCxnSpPr>
          <p:nvPr/>
        </p:nvCxnSpPr>
        <p:spPr>
          <a:xfrm flipH="1">
            <a:off x="5867983" y="1914654"/>
            <a:ext cx="528614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接连接符 94"/>
          <p:cNvCxnSpPr>
            <a:stCxn id="90" idx="1"/>
          </p:cNvCxnSpPr>
          <p:nvPr/>
        </p:nvCxnSpPr>
        <p:spPr>
          <a:xfrm flipH="1">
            <a:off x="5867983" y="1501732"/>
            <a:ext cx="528614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6" name="组合 95"/>
          <p:cNvGrpSpPr/>
          <p:nvPr/>
        </p:nvGrpSpPr>
        <p:grpSpPr>
          <a:xfrm>
            <a:off x="6933679" y="592590"/>
            <a:ext cx="981910" cy="327463"/>
            <a:chOff x="1636224" y="1558388"/>
            <a:chExt cx="851724" cy="327463"/>
          </a:xfrm>
        </p:grpSpPr>
        <p:sp>
          <p:nvSpPr>
            <p:cNvPr id="97" name="云形 96"/>
            <p:cNvSpPr/>
            <p:nvPr/>
          </p:nvSpPr>
          <p:spPr>
            <a:xfrm>
              <a:off x="1636224" y="1558388"/>
              <a:ext cx="851724" cy="327463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  <a:ln w="635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1804537" y="1623085"/>
              <a:ext cx="5161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800" b="1" dirty="0"/>
                <a:t>外部网络</a:t>
              </a:r>
            </a:p>
          </p:txBody>
        </p:sp>
      </p:grpSp>
      <p:sp>
        <p:nvSpPr>
          <p:cNvPr id="99" name="TextBox 98"/>
          <p:cNvSpPr txBox="1"/>
          <p:nvPr/>
        </p:nvSpPr>
        <p:spPr>
          <a:xfrm>
            <a:off x="6869237" y="1884187"/>
            <a:ext cx="4235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b="1" dirty="0">
                <a:solidFill>
                  <a:schemeClr val="bg1"/>
                </a:solidFill>
              </a:rPr>
              <a:t>DVR</a:t>
            </a:r>
          </a:p>
          <a:p>
            <a:r>
              <a:rPr lang="en-US" altLang="zh-CN" sz="800" b="1" dirty="0">
                <a:solidFill>
                  <a:schemeClr val="bg1"/>
                </a:solidFill>
              </a:rPr>
              <a:t>VRF 1</a:t>
            </a:r>
            <a:endParaRPr lang="zh-CN" altLang="en-US" sz="800" b="1" dirty="0">
              <a:solidFill>
                <a:schemeClr val="bg1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130573" y="1449055"/>
            <a:ext cx="64953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b="1" dirty="0">
                <a:solidFill>
                  <a:schemeClr val="bg1"/>
                </a:solidFill>
              </a:rPr>
              <a:t>VRF Global</a:t>
            </a:r>
            <a:endParaRPr lang="zh-CN" altLang="en-US" sz="800" b="1" dirty="0">
              <a:solidFill>
                <a:schemeClr val="bg1"/>
              </a:solidFill>
            </a:endParaRPr>
          </a:p>
        </p:txBody>
      </p:sp>
      <p:cxnSp>
        <p:nvCxnSpPr>
          <p:cNvPr id="101" name="直接连接符 100"/>
          <p:cNvCxnSpPr>
            <a:stCxn id="89" idx="0"/>
            <a:endCxn id="97" idx="1"/>
          </p:cNvCxnSpPr>
          <p:nvPr/>
        </p:nvCxnSpPr>
        <p:spPr>
          <a:xfrm flipV="1">
            <a:off x="7424634" y="919704"/>
            <a:ext cx="0" cy="280116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矩形 101"/>
          <p:cNvSpPr/>
          <p:nvPr/>
        </p:nvSpPr>
        <p:spPr>
          <a:xfrm>
            <a:off x="5828916" y="3950930"/>
            <a:ext cx="457200" cy="26055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00" b="1" dirty="0"/>
              <a:t>VM</a:t>
            </a:r>
            <a:endParaRPr lang="zh-CN" altLang="en-US" sz="700" b="1" dirty="0"/>
          </a:p>
        </p:txBody>
      </p:sp>
      <p:sp>
        <p:nvSpPr>
          <p:cNvPr id="103" name="矩形 102"/>
          <p:cNvSpPr/>
          <p:nvPr/>
        </p:nvSpPr>
        <p:spPr>
          <a:xfrm>
            <a:off x="7615390" y="3950930"/>
            <a:ext cx="457200" cy="26055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00" b="1" dirty="0"/>
              <a:t>VM</a:t>
            </a:r>
            <a:endParaRPr lang="zh-CN" altLang="en-US" sz="700" b="1" dirty="0"/>
          </a:p>
        </p:txBody>
      </p:sp>
      <p:cxnSp>
        <p:nvCxnSpPr>
          <p:cNvPr id="104" name="直接连接符 103"/>
          <p:cNvCxnSpPr>
            <a:stCxn id="78" idx="2"/>
            <a:endCxn id="102" idx="0"/>
          </p:cNvCxnSpPr>
          <p:nvPr/>
        </p:nvCxnSpPr>
        <p:spPr>
          <a:xfrm flipH="1">
            <a:off x="6057516" y="3742622"/>
            <a:ext cx="1" cy="208308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直接连接符 104"/>
          <p:cNvCxnSpPr>
            <a:stCxn id="82" idx="2"/>
            <a:endCxn id="103" idx="0"/>
          </p:cNvCxnSpPr>
          <p:nvPr/>
        </p:nvCxnSpPr>
        <p:spPr>
          <a:xfrm>
            <a:off x="7843990" y="3724150"/>
            <a:ext cx="0" cy="22678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接连接符 105"/>
          <p:cNvCxnSpPr>
            <a:stCxn id="86" idx="2"/>
            <a:endCxn id="77" idx="0"/>
          </p:cNvCxnSpPr>
          <p:nvPr/>
        </p:nvCxnSpPr>
        <p:spPr>
          <a:xfrm flipH="1">
            <a:off x="6134796" y="2527108"/>
            <a:ext cx="1327168" cy="427041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直接连接符 106"/>
          <p:cNvCxnSpPr>
            <a:stCxn id="86" idx="2"/>
            <a:endCxn id="83" idx="0"/>
          </p:cNvCxnSpPr>
          <p:nvPr/>
        </p:nvCxnSpPr>
        <p:spPr>
          <a:xfrm>
            <a:off x="7461964" y="2527108"/>
            <a:ext cx="382026" cy="424886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TextBox 107"/>
          <p:cNvSpPr txBox="1"/>
          <p:nvPr/>
        </p:nvSpPr>
        <p:spPr>
          <a:xfrm>
            <a:off x="1235005" y="4422718"/>
            <a:ext cx="6463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b="1" dirty="0"/>
              <a:t>物理组网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3852527" y="4422718"/>
            <a:ext cx="8483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900" b="1" dirty="0"/>
              <a:t>SDN</a:t>
            </a:r>
            <a:r>
              <a:rPr lang="zh-CN" altLang="en-US" sz="900" b="1" dirty="0"/>
              <a:t>逻辑模型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6540367" y="4422718"/>
            <a:ext cx="6463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00" b="1" dirty="0"/>
              <a:t>物理模型</a:t>
            </a:r>
          </a:p>
        </p:txBody>
      </p:sp>
      <p:cxnSp>
        <p:nvCxnSpPr>
          <p:cNvPr id="111" name="直接连接符 110"/>
          <p:cNvCxnSpPr>
            <a:stCxn id="79" idx="2"/>
            <a:endCxn id="78" idx="0"/>
          </p:cNvCxnSpPr>
          <p:nvPr/>
        </p:nvCxnSpPr>
        <p:spPr>
          <a:xfrm>
            <a:off x="6054998" y="3152049"/>
            <a:ext cx="2519" cy="363707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接连接符 111"/>
          <p:cNvCxnSpPr>
            <a:stCxn id="83" idx="2"/>
            <a:endCxn id="82" idx="0"/>
          </p:cNvCxnSpPr>
          <p:nvPr/>
        </p:nvCxnSpPr>
        <p:spPr>
          <a:xfrm>
            <a:off x="7843990" y="3152049"/>
            <a:ext cx="0" cy="35221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直接连接符 254"/>
          <p:cNvCxnSpPr>
            <a:stCxn id="4" idx="3"/>
            <a:endCxn id="86" idx="3"/>
          </p:cNvCxnSpPr>
          <p:nvPr/>
        </p:nvCxnSpPr>
        <p:spPr>
          <a:xfrm flipH="1">
            <a:off x="7803563" y="1435617"/>
            <a:ext cx="40426" cy="991464"/>
          </a:xfrm>
          <a:prstGeom prst="bentConnector3">
            <a:avLst>
              <a:gd name="adj1" fmla="val -565478"/>
            </a:avLst>
          </a:prstGeom>
          <a:ln w="19050">
            <a:solidFill>
              <a:srgbClr val="FF9999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接连接符 113"/>
          <p:cNvCxnSpPr>
            <a:stCxn id="6" idx="2"/>
            <a:endCxn id="86" idx="0"/>
          </p:cNvCxnSpPr>
          <p:nvPr/>
        </p:nvCxnSpPr>
        <p:spPr>
          <a:xfrm>
            <a:off x="7120293" y="2196950"/>
            <a:ext cx="341671" cy="130103"/>
          </a:xfrm>
          <a:prstGeom prst="line">
            <a:avLst/>
          </a:prstGeom>
          <a:ln w="19050">
            <a:solidFill>
              <a:srgbClr val="FF9999"/>
            </a:solidFill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/>
          <p:cNvSpPr txBox="1"/>
          <p:nvPr/>
        </p:nvSpPr>
        <p:spPr>
          <a:xfrm>
            <a:off x="6224190" y="3801806"/>
            <a:ext cx="12378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" b="1" dirty="0"/>
              <a:t>VLAN</a:t>
            </a:r>
            <a:r>
              <a:rPr lang="zh-CN" altLang="en-US" sz="800" b="1" dirty="0"/>
              <a:t>与</a:t>
            </a:r>
            <a:r>
              <a:rPr lang="en-US" altLang="zh-CN" sz="800" b="1" dirty="0"/>
              <a:t>VNI</a:t>
            </a:r>
            <a:r>
              <a:rPr lang="zh-CN" altLang="en-US" sz="800" b="1" dirty="0"/>
              <a:t>映射接入</a:t>
            </a:r>
            <a:r>
              <a:rPr lang="en-US" altLang="zh-CN" sz="800" b="1" dirty="0"/>
              <a:t>VM</a:t>
            </a:r>
            <a:endParaRPr lang="zh-CN" altLang="en-US" sz="800" b="1" dirty="0"/>
          </a:p>
        </p:txBody>
      </p:sp>
      <p:cxnSp>
        <p:nvCxnSpPr>
          <p:cNvPr id="116" name="直接连接符 115"/>
          <p:cNvCxnSpPr/>
          <p:nvPr/>
        </p:nvCxnSpPr>
        <p:spPr>
          <a:xfrm>
            <a:off x="5079999" y="843561"/>
            <a:ext cx="0" cy="3872372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直接连接符 116"/>
          <p:cNvCxnSpPr/>
          <p:nvPr/>
        </p:nvCxnSpPr>
        <p:spPr>
          <a:xfrm>
            <a:off x="3386666" y="843561"/>
            <a:ext cx="0" cy="3872372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矩形 117"/>
          <p:cNvSpPr/>
          <p:nvPr/>
        </p:nvSpPr>
        <p:spPr>
          <a:xfrm>
            <a:off x="6335307" y="3234564"/>
            <a:ext cx="528225" cy="22686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00" b="1" dirty="0"/>
              <a:t>DVR</a:t>
            </a:r>
          </a:p>
          <a:p>
            <a:pPr algn="ctr"/>
            <a:r>
              <a:rPr lang="en-US" altLang="zh-CN" sz="700" b="1" dirty="0"/>
              <a:t>VRF1</a:t>
            </a:r>
            <a:endParaRPr lang="zh-CN" altLang="en-US" sz="700" b="1" dirty="0"/>
          </a:p>
        </p:txBody>
      </p:sp>
      <p:sp>
        <p:nvSpPr>
          <p:cNvPr id="119" name="矩形 118"/>
          <p:cNvSpPr/>
          <p:nvPr/>
        </p:nvSpPr>
        <p:spPr>
          <a:xfrm>
            <a:off x="8185590" y="3261088"/>
            <a:ext cx="528225" cy="22686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700" b="1" dirty="0"/>
              <a:t>DVR</a:t>
            </a:r>
          </a:p>
          <a:p>
            <a:pPr algn="ctr"/>
            <a:r>
              <a:rPr lang="en-US" altLang="zh-CN" sz="700" b="1" dirty="0"/>
              <a:t>VRF1</a:t>
            </a:r>
            <a:endParaRPr lang="zh-CN" altLang="en-US" sz="700" b="1" dirty="0"/>
          </a:p>
        </p:txBody>
      </p:sp>
      <p:cxnSp>
        <p:nvCxnSpPr>
          <p:cNvPr id="122" name="直接连接符 121"/>
          <p:cNvCxnSpPr>
            <a:stCxn id="118" idx="2"/>
            <a:endCxn id="78" idx="3"/>
          </p:cNvCxnSpPr>
          <p:nvPr/>
        </p:nvCxnSpPr>
        <p:spPr>
          <a:xfrm flipH="1">
            <a:off x="6321629" y="3461430"/>
            <a:ext cx="277791" cy="16775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直接连接符 124"/>
          <p:cNvCxnSpPr>
            <a:stCxn id="118" idx="0"/>
            <a:endCxn id="79" idx="2"/>
          </p:cNvCxnSpPr>
          <p:nvPr/>
        </p:nvCxnSpPr>
        <p:spPr>
          <a:xfrm flipH="1" flipV="1">
            <a:off x="6054998" y="3152049"/>
            <a:ext cx="544422" cy="8251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直接连接符 127"/>
          <p:cNvCxnSpPr>
            <a:stCxn id="119" idx="0"/>
            <a:endCxn id="83" idx="2"/>
          </p:cNvCxnSpPr>
          <p:nvPr/>
        </p:nvCxnSpPr>
        <p:spPr>
          <a:xfrm flipH="1" flipV="1">
            <a:off x="7843990" y="3152049"/>
            <a:ext cx="605713" cy="109039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接连接符 132"/>
          <p:cNvCxnSpPr>
            <a:stCxn id="119" idx="2"/>
            <a:endCxn id="82" idx="3"/>
          </p:cNvCxnSpPr>
          <p:nvPr/>
        </p:nvCxnSpPr>
        <p:spPr>
          <a:xfrm flipH="1">
            <a:off x="8107025" y="3487954"/>
            <a:ext cx="342678" cy="126252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570555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1"/>
          <p:cNvSpPr>
            <a:spLocks noGrp="1"/>
          </p:cNvSpPr>
          <p:nvPr>
            <p:ph type="body" sz="quarter" idx="14"/>
          </p:nvPr>
        </p:nvSpPr>
        <p:spPr>
          <a:xfrm>
            <a:off x="287524" y="123478"/>
            <a:ext cx="5472014" cy="504056"/>
          </a:xfrm>
        </p:spPr>
        <p:txBody>
          <a:bodyPr>
            <a:normAutofit/>
          </a:bodyPr>
          <a:lstStyle/>
          <a:p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业务发放</a:t>
            </a:r>
          </a:p>
        </p:txBody>
      </p:sp>
      <p:grpSp>
        <p:nvGrpSpPr>
          <p:cNvPr id="180" name="组合 179"/>
          <p:cNvGrpSpPr/>
          <p:nvPr/>
        </p:nvGrpSpPr>
        <p:grpSpPr>
          <a:xfrm>
            <a:off x="482497" y="848287"/>
            <a:ext cx="3928846" cy="3149586"/>
            <a:chOff x="482497" y="1158718"/>
            <a:chExt cx="3928846" cy="3149586"/>
          </a:xfrm>
        </p:grpSpPr>
        <p:sp>
          <p:nvSpPr>
            <p:cNvPr id="4" name="矩形 3"/>
            <p:cNvSpPr/>
            <p:nvPr/>
          </p:nvSpPr>
          <p:spPr>
            <a:xfrm>
              <a:off x="519457" y="1158718"/>
              <a:ext cx="3766375" cy="62653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82497" y="1180107"/>
              <a:ext cx="86927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/>
                <a:t>OpenStack</a:t>
              </a:r>
              <a:endParaRPr lang="zh-CN" altLang="en-US" sz="1200" b="1" dirty="0"/>
            </a:p>
          </p:txBody>
        </p:sp>
        <p:sp>
          <p:nvSpPr>
            <p:cNvPr id="6" name="矩形 5"/>
            <p:cNvSpPr/>
            <p:nvPr/>
          </p:nvSpPr>
          <p:spPr>
            <a:xfrm>
              <a:off x="1387415" y="1471984"/>
              <a:ext cx="987039" cy="27828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solidFill>
                    <a:schemeClr val="tx1"/>
                  </a:solidFill>
                </a:rPr>
                <a:t>Nova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2867596" y="1471984"/>
              <a:ext cx="987039" cy="27828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solidFill>
                    <a:schemeClr val="tx1"/>
                  </a:solidFill>
                </a:rPr>
                <a:t>Neutron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78" name="组合 177"/>
            <p:cNvGrpSpPr/>
            <p:nvPr/>
          </p:nvGrpSpPr>
          <p:grpSpPr>
            <a:xfrm>
              <a:off x="2779729" y="2988807"/>
              <a:ext cx="1631614" cy="1267439"/>
              <a:chOff x="2779729" y="2988807"/>
              <a:chExt cx="1631614" cy="1267439"/>
            </a:xfrm>
          </p:grpSpPr>
          <p:pic>
            <p:nvPicPr>
              <p:cNvPr id="13" name="Picture 12" descr="G:\设计工作\8-9月\2017.8.8 公司图标\图标\自主可控产品图标\三层万兆交换机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779729" y="3399267"/>
                <a:ext cx="286538" cy="212250"/>
              </a:xfrm>
              <a:prstGeom prst="rect">
                <a:avLst/>
              </a:prstGeom>
              <a:noFill/>
            </p:spPr>
          </p:pic>
          <p:pic>
            <p:nvPicPr>
              <p:cNvPr id="14" name="Picture 6" descr="G:\设计工作\8-9月\2017.8.8 公司图标\图标\自主可控产品图标\高端交换机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229308" y="2988808"/>
                <a:ext cx="292111" cy="276353"/>
              </a:xfrm>
              <a:prstGeom prst="rect">
                <a:avLst/>
              </a:prstGeom>
              <a:noFill/>
            </p:spPr>
          </p:pic>
          <p:pic>
            <p:nvPicPr>
              <p:cNvPr id="15" name="Picture 10" descr="G:\设计工作\8-9月\2017.8.8 公司图标\图标\服务器\服务器群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854534" y="3763262"/>
                <a:ext cx="338162" cy="287314"/>
              </a:xfrm>
              <a:prstGeom prst="rect">
                <a:avLst/>
              </a:prstGeom>
              <a:noFill/>
            </p:spPr>
          </p:pic>
          <p:pic>
            <p:nvPicPr>
              <p:cNvPr id="16" name="Picture 12" descr="G:\设计工作\8-9月\2017.8.8 公司图标\图标\自主可控产品图标\三层万兆交换机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167457" y="3399267"/>
                <a:ext cx="286538" cy="212250"/>
              </a:xfrm>
              <a:prstGeom prst="rect">
                <a:avLst/>
              </a:prstGeom>
              <a:noFill/>
            </p:spPr>
          </p:pic>
          <p:cxnSp>
            <p:nvCxnSpPr>
              <p:cNvPr id="17" name="直接连接符 16"/>
              <p:cNvCxnSpPr/>
              <p:nvPr/>
            </p:nvCxnSpPr>
            <p:spPr>
              <a:xfrm>
                <a:off x="3065329" y="3493858"/>
                <a:ext cx="10119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>
                <a:off x="3065329" y="3520051"/>
                <a:ext cx="10119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椭圆 18"/>
              <p:cNvSpPr/>
              <p:nvPr/>
            </p:nvSpPr>
            <p:spPr>
              <a:xfrm>
                <a:off x="3095223" y="3460293"/>
                <a:ext cx="45719" cy="92982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0" name="Picture 6" descr="G:\设计工作\8-9月\2017.8.8 公司图标\图标\自主可控产品图标\高端交换机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673819" y="2988807"/>
                <a:ext cx="292111" cy="276353"/>
              </a:xfrm>
              <a:prstGeom prst="rect">
                <a:avLst/>
              </a:prstGeom>
              <a:noFill/>
            </p:spPr>
          </p:pic>
          <p:pic>
            <p:nvPicPr>
              <p:cNvPr id="21" name="Picture 12" descr="G:\设计工作\8-9月\2017.8.8 公司图标\图标\自主可控产品图标\三层万兆交换机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737077" y="3399267"/>
                <a:ext cx="286538" cy="212250"/>
              </a:xfrm>
              <a:prstGeom prst="rect">
                <a:avLst/>
              </a:prstGeom>
              <a:noFill/>
            </p:spPr>
          </p:pic>
          <p:pic>
            <p:nvPicPr>
              <p:cNvPr id="22" name="Picture 12" descr="G:\设计工作\8-9月\2017.8.8 公司图标\图标\自主可控产品图标\三层万兆交换机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124805" y="3399267"/>
                <a:ext cx="286538" cy="212250"/>
              </a:xfrm>
              <a:prstGeom prst="rect">
                <a:avLst/>
              </a:prstGeom>
              <a:noFill/>
            </p:spPr>
          </p:pic>
          <p:cxnSp>
            <p:nvCxnSpPr>
              <p:cNvPr id="23" name="直接连接符 22"/>
              <p:cNvCxnSpPr/>
              <p:nvPr/>
            </p:nvCxnSpPr>
            <p:spPr>
              <a:xfrm>
                <a:off x="4022677" y="3493858"/>
                <a:ext cx="10119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/>
            </p:nvCxnSpPr>
            <p:spPr>
              <a:xfrm>
                <a:off x="4022677" y="3520051"/>
                <a:ext cx="10119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椭圆 24"/>
              <p:cNvSpPr/>
              <p:nvPr/>
            </p:nvSpPr>
            <p:spPr>
              <a:xfrm>
                <a:off x="4052571" y="3460293"/>
                <a:ext cx="45719" cy="92982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26" name="直接连接符 25"/>
              <p:cNvCxnSpPr>
                <a:endCxn id="13" idx="2"/>
              </p:cNvCxnSpPr>
              <p:nvPr/>
            </p:nvCxnSpPr>
            <p:spPr>
              <a:xfrm flipH="1" flipV="1">
                <a:off x="2922998" y="3611517"/>
                <a:ext cx="200722" cy="176969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>
                <a:endCxn id="16" idx="2"/>
              </p:cNvCxnSpPr>
              <p:nvPr/>
            </p:nvCxnSpPr>
            <p:spPr>
              <a:xfrm flipV="1">
                <a:off x="3123720" y="3611517"/>
                <a:ext cx="187006" cy="176969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>
                <a:stCxn id="15" idx="0"/>
                <a:endCxn id="21" idx="2"/>
              </p:cNvCxnSpPr>
              <p:nvPr/>
            </p:nvCxnSpPr>
            <p:spPr>
              <a:xfrm flipH="1" flipV="1">
                <a:off x="3880346" y="3611517"/>
                <a:ext cx="143269" cy="15174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>
                <a:stCxn id="15" idx="0"/>
                <a:endCxn id="22" idx="2"/>
              </p:cNvCxnSpPr>
              <p:nvPr/>
            </p:nvCxnSpPr>
            <p:spPr>
              <a:xfrm flipV="1">
                <a:off x="4023615" y="3611517"/>
                <a:ext cx="244459" cy="15174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>
                <a:stCxn id="21" idx="0"/>
                <a:endCxn id="14" idx="2"/>
              </p:cNvCxnSpPr>
              <p:nvPr/>
            </p:nvCxnSpPr>
            <p:spPr>
              <a:xfrm flipH="1" flipV="1">
                <a:off x="3375364" y="3265161"/>
                <a:ext cx="504982" cy="134106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>
                <a:stCxn id="16" idx="0"/>
                <a:endCxn id="20" idx="2"/>
              </p:cNvCxnSpPr>
              <p:nvPr/>
            </p:nvCxnSpPr>
            <p:spPr>
              <a:xfrm flipV="1">
                <a:off x="3310726" y="3265160"/>
                <a:ext cx="509149" cy="13410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>
                <a:stCxn id="22" idx="0"/>
                <a:endCxn id="20" idx="2"/>
              </p:cNvCxnSpPr>
              <p:nvPr/>
            </p:nvCxnSpPr>
            <p:spPr>
              <a:xfrm flipH="1" flipV="1">
                <a:off x="3819875" y="3265160"/>
                <a:ext cx="448199" cy="13410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>
                <a:stCxn id="21" idx="0"/>
                <a:endCxn id="20" idx="2"/>
              </p:cNvCxnSpPr>
              <p:nvPr/>
            </p:nvCxnSpPr>
            <p:spPr>
              <a:xfrm flipH="1" flipV="1">
                <a:off x="3819875" y="3265160"/>
                <a:ext cx="60471" cy="13410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>
                <a:stCxn id="22" idx="0"/>
                <a:endCxn id="14" idx="2"/>
              </p:cNvCxnSpPr>
              <p:nvPr/>
            </p:nvCxnSpPr>
            <p:spPr>
              <a:xfrm flipH="1" flipV="1">
                <a:off x="3375364" y="3265161"/>
                <a:ext cx="892710" cy="134106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>
                <a:stCxn id="16" idx="0"/>
                <a:endCxn id="14" idx="2"/>
              </p:cNvCxnSpPr>
              <p:nvPr/>
            </p:nvCxnSpPr>
            <p:spPr>
              <a:xfrm flipV="1">
                <a:off x="3310726" y="3265161"/>
                <a:ext cx="64638" cy="134106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>
                <a:stCxn id="13" idx="0"/>
                <a:endCxn id="14" idx="2"/>
              </p:cNvCxnSpPr>
              <p:nvPr/>
            </p:nvCxnSpPr>
            <p:spPr>
              <a:xfrm flipV="1">
                <a:off x="2922998" y="3265161"/>
                <a:ext cx="452366" cy="134106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>
                <a:stCxn id="13" idx="0"/>
                <a:endCxn id="20" idx="2"/>
              </p:cNvCxnSpPr>
              <p:nvPr/>
            </p:nvCxnSpPr>
            <p:spPr>
              <a:xfrm flipV="1">
                <a:off x="2922998" y="3265160"/>
                <a:ext cx="896877" cy="134107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TextBox 39"/>
              <p:cNvSpPr txBox="1"/>
              <p:nvPr/>
            </p:nvSpPr>
            <p:spPr>
              <a:xfrm>
                <a:off x="2877494" y="4040802"/>
                <a:ext cx="49244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800" b="1" dirty="0"/>
                  <a:t>虚拟机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753576" y="4032069"/>
                <a:ext cx="49244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800" b="1" dirty="0"/>
                  <a:t>虚拟机</a:t>
                </a:r>
              </a:p>
            </p:txBody>
          </p:sp>
          <p:pic>
            <p:nvPicPr>
              <p:cNvPr id="44" name="Picture 10" descr="G:\设计工作\8-9月\2017.8.8 公司图标\图标\服务器\服务器群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954982" y="3740531"/>
                <a:ext cx="338162" cy="287314"/>
              </a:xfrm>
              <a:prstGeom prst="rect">
                <a:avLst/>
              </a:prstGeom>
              <a:noFill/>
            </p:spPr>
          </p:pic>
        </p:grpSp>
        <p:pic>
          <p:nvPicPr>
            <p:cNvPr id="46" name="Picture 2" descr="G:\设计工作\8-9月\2017.8.8 公司图标\图标\服务器\网管中心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984853" y="2204715"/>
              <a:ext cx="938283" cy="474500"/>
            </a:xfrm>
            <a:prstGeom prst="rect">
              <a:avLst/>
            </a:prstGeom>
            <a:noFill/>
          </p:spPr>
        </p:pic>
        <p:grpSp>
          <p:nvGrpSpPr>
            <p:cNvPr id="62" name="组合 61"/>
            <p:cNvGrpSpPr/>
            <p:nvPr/>
          </p:nvGrpSpPr>
          <p:grpSpPr>
            <a:xfrm>
              <a:off x="1272045" y="3394925"/>
              <a:ext cx="462431" cy="824474"/>
              <a:chOff x="778903" y="3338601"/>
              <a:chExt cx="508858" cy="824474"/>
            </a:xfrm>
          </p:grpSpPr>
          <p:sp>
            <p:nvSpPr>
              <p:cNvPr id="50" name="矩形 49">
                <a:extLst>
                  <a:ext uri="{FF2B5EF4-FFF2-40B4-BE49-F238E27FC236}">
                    <a16:creationId xmlns:a16="http://schemas.microsoft.com/office/drawing/2014/main" id="{FE0A17A7-DFC1-3D4E-9D58-CBB76D6B7140}"/>
                  </a:ext>
                </a:extLst>
              </p:cNvPr>
              <p:cNvSpPr/>
              <p:nvPr/>
            </p:nvSpPr>
            <p:spPr>
              <a:xfrm>
                <a:off x="778903" y="3338601"/>
                <a:ext cx="508858" cy="824474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zh-CN" sz="2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endParaRPr kumimoji="1" lang="en-US" altLang="zh-CN" sz="2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endParaRPr kumimoji="1" lang="en-US" altLang="zh-CN" sz="2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endParaRPr kumimoji="1" lang="en-US" altLang="zh-CN" sz="2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endParaRPr kumimoji="1" lang="en-US" altLang="zh-CN" sz="2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endParaRPr kumimoji="1" lang="en-US" altLang="zh-CN" sz="2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endParaRPr kumimoji="1" lang="en-US" altLang="zh-CN" sz="2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endParaRPr kumimoji="1" lang="en-US" altLang="zh-CN" sz="2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cxnSp>
            <p:nvCxnSpPr>
              <p:cNvPr id="51" name="直线连接符 62">
                <a:extLst>
                  <a:ext uri="{FF2B5EF4-FFF2-40B4-BE49-F238E27FC236}">
                    <a16:creationId xmlns:a16="http://schemas.microsoft.com/office/drawing/2014/main" id="{D9B5005F-8670-A24D-B0A4-0DECC6C2418A}"/>
                  </a:ext>
                </a:extLst>
              </p:cNvPr>
              <p:cNvCxnSpPr/>
              <p:nvPr/>
            </p:nvCxnSpPr>
            <p:spPr>
              <a:xfrm>
                <a:off x="840380" y="3621714"/>
                <a:ext cx="386260" cy="0"/>
              </a:xfrm>
              <a:prstGeom prst="line">
                <a:avLst/>
              </a:prstGeom>
              <a:ln w="444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直线连接符 63">
                <a:extLst>
                  <a:ext uri="{FF2B5EF4-FFF2-40B4-BE49-F238E27FC236}">
                    <a16:creationId xmlns:a16="http://schemas.microsoft.com/office/drawing/2014/main" id="{7331CA6B-E20E-8847-9B3D-387197E91EA6}"/>
                  </a:ext>
                </a:extLst>
              </p:cNvPr>
              <p:cNvCxnSpPr/>
              <p:nvPr/>
            </p:nvCxnSpPr>
            <p:spPr>
              <a:xfrm>
                <a:off x="840380" y="3798919"/>
                <a:ext cx="386260" cy="0"/>
              </a:xfrm>
              <a:prstGeom prst="line">
                <a:avLst/>
              </a:prstGeom>
              <a:ln w="444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线连接符 64">
                <a:extLst>
                  <a:ext uri="{FF2B5EF4-FFF2-40B4-BE49-F238E27FC236}">
                    <a16:creationId xmlns:a16="http://schemas.microsoft.com/office/drawing/2014/main" id="{CD5BCDDB-4961-2542-9042-8AF6689A938F}"/>
                  </a:ext>
                </a:extLst>
              </p:cNvPr>
              <p:cNvCxnSpPr/>
              <p:nvPr/>
            </p:nvCxnSpPr>
            <p:spPr>
              <a:xfrm>
                <a:off x="840379" y="3964717"/>
                <a:ext cx="386260" cy="0"/>
              </a:xfrm>
              <a:prstGeom prst="line">
                <a:avLst/>
              </a:prstGeom>
              <a:ln w="444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椭圆 53"/>
              <p:cNvSpPr/>
              <p:nvPr/>
            </p:nvSpPr>
            <p:spPr>
              <a:xfrm>
                <a:off x="998294" y="3463021"/>
                <a:ext cx="53670" cy="6516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FE0A17A7-DFC1-3D4E-9D58-CBB76D6B7140}"/>
                </a:ext>
              </a:extLst>
            </p:cNvPr>
            <p:cNvSpPr/>
            <p:nvPr/>
          </p:nvSpPr>
          <p:spPr>
            <a:xfrm>
              <a:off x="880916" y="3133660"/>
              <a:ext cx="878823" cy="257885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9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OVS</a:t>
              </a:r>
            </a:p>
          </p:txBody>
        </p:sp>
        <p:sp>
          <p:nvSpPr>
            <p:cNvPr id="56" name="矩形 55">
              <a:extLst>
                <a:ext uri="{FF2B5EF4-FFF2-40B4-BE49-F238E27FC236}">
                  <a16:creationId xmlns:a16="http://schemas.microsoft.com/office/drawing/2014/main" id="{FE0A17A7-DFC1-3D4E-9D58-CBB76D6B7140}"/>
                </a:ext>
              </a:extLst>
            </p:cNvPr>
            <p:cNvSpPr/>
            <p:nvPr/>
          </p:nvSpPr>
          <p:spPr>
            <a:xfrm>
              <a:off x="894106" y="3398771"/>
              <a:ext cx="366385" cy="241148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7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VM</a:t>
              </a:r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FE0A17A7-DFC1-3D4E-9D58-CBB76D6B7140}"/>
                </a:ext>
              </a:extLst>
            </p:cNvPr>
            <p:cNvSpPr/>
            <p:nvPr/>
          </p:nvSpPr>
          <p:spPr>
            <a:xfrm>
              <a:off x="894106" y="3687589"/>
              <a:ext cx="366385" cy="241148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7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VM</a:t>
              </a:r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FE0A17A7-DFC1-3D4E-9D58-CBB76D6B7140}"/>
                </a:ext>
              </a:extLst>
            </p:cNvPr>
            <p:cNvSpPr/>
            <p:nvPr/>
          </p:nvSpPr>
          <p:spPr>
            <a:xfrm>
              <a:off x="894106" y="3976406"/>
              <a:ext cx="366385" cy="241148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7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VM</a:t>
              </a:r>
            </a:p>
          </p:txBody>
        </p:sp>
        <p:cxnSp>
          <p:nvCxnSpPr>
            <p:cNvPr id="61" name="直接箭头连接符 60"/>
            <p:cNvCxnSpPr>
              <a:endCxn id="56" idx="1"/>
            </p:cNvCxnSpPr>
            <p:nvPr/>
          </p:nvCxnSpPr>
          <p:spPr>
            <a:xfrm rot="5400000">
              <a:off x="314226" y="2330148"/>
              <a:ext cx="1769077" cy="609316"/>
            </a:xfrm>
            <a:prstGeom prst="bentConnector4">
              <a:avLst>
                <a:gd name="adj1" fmla="val 46592"/>
                <a:gd name="adj2" fmla="val 137517"/>
              </a:avLst>
            </a:prstGeom>
            <a:ln w="12700">
              <a:solidFill>
                <a:schemeClr val="bg1">
                  <a:lumMod val="65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矩形 64"/>
            <p:cNvSpPr/>
            <p:nvPr/>
          </p:nvSpPr>
          <p:spPr>
            <a:xfrm>
              <a:off x="781665" y="2921434"/>
              <a:ext cx="1185590" cy="1386870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69" name="直接箭头连接符 60"/>
            <p:cNvCxnSpPr>
              <a:stCxn id="55" idx="3"/>
              <a:endCxn id="13" idx="1"/>
            </p:cNvCxnSpPr>
            <p:nvPr/>
          </p:nvCxnSpPr>
          <p:spPr>
            <a:xfrm>
              <a:off x="1759739" y="3262603"/>
              <a:ext cx="1019990" cy="242789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bg1">
                  <a:lumMod val="65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箭头连接符 60"/>
            <p:cNvCxnSpPr>
              <a:endCxn id="13" idx="0"/>
            </p:cNvCxnSpPr>
            <p:nvPr/>
          </p:nvCxnSpPr>
          <p:spPr>
            <a:xfrm rot="5400000">
              <a:off x="2685202" y="2917010"/>
              <a:ext cx="720053" cy="244460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bg1">
                  <a:lumMod val="65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箭头连接符 60"/>
            <p:cNvCxnSpPr>
              <a:stCxn id="7" idx="2"/>
              <a:endCxn id="46" idx="0"/>
            </p:cNvCxnSpPr>
            <p:nvPr/>
          </p:nvCxnSpPr>
          <p:spPr>
            <a:xfrm rot="16200000" flipH="1">
              <a:off x="3180333" y="1931052"/>
              <a:ext cx="454445" cy="92879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bg1">
                  <a:lumMod val="65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箭头连接符 60"/>
            <p:cNvCxnSpPr>
              <a:stCxn id="6" idx="3"/>
              <a:endCxn id="7" idx="1"/>
            </p:cNvCxnSpPr>
            <p:nvPr/>
          </p:nvCxnSpPr>
          <p:spPr>
            <a:xfrm>
              <a:off x="2374454" y="1611127"/>
              <a:ext cx="493142" cy="0"/>
            </a:xfrm>
            <a:prstGeom prst="straightConnector1">
              <a:avLst/>
            </a:prstGeom>
            <a:ln w="12700">
              <a:solidFill>
                <a:schemeClr val="tx1">
                  <a:lumMod val="75000"/>
                  <a:lumOff val="25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/>
            <p:cNvSpPr txBox="1"/>
            <p:nvPr/>
          </p:nvSpPr>
          <p:spPr>
            <a:xfrm>
              <a:off x="2380553" y="2674406"/>
              <a:ext cx="87025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700" b="1" dirty="0"/>
                <a:t>7</a:t>
              </a:r>
              <a:r>
                <a:rPr lang="zh-CN" altLang="en-US" sz="700" b="1" dirty="0"/>
                <a:t>、虚拟机</a:t>
              </a:r>
              <a:r>
                <a:rPr lang="en-US" altLang="zh-CN" sz="700" b="1" dirty="0"/>
                <a:t>VLAN</a:t>
              </a:r>
              <a:r>
                <a:rPr lang="zh-CN" altLang="en-US" sz="700" b="1" dirty="0"/>
                <a:t>与</a:t>
              </a:r>
              <a:r>
                <a:rPr lang="en-US" altLang="zh-CN" sz="700" b="1" dirty="0"/>
                <a:t>VNI</a:t>
              </a:r>
              <a:r>
                <a:rPr lang="zh-CN" altLang="en-US" sz="700" b="1" dirty="0"/>
                <a:t>映射，下发到交换机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974360" y="1233967"/>
              <a:ext cx="118063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700" b="1" dirty="0"/>
                <a:t>1</a:t>
              </a:r>
              <a:r>
                <a:rPr lang="zh-CN" altLang="en-US" sz="700" b="1" dirty="0"/>
                <a:t>、创建虚拟机所在网络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408985" y="1180107"/>
              <a:ext cx="10115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700" b="1" dirty="0"/>
                <a:t>2</a:t>
              </a:r>
              <a:r>
                <a:rPr lang="zh-CN" altLang="en-US" sz="700" b="1" dirty="0"/>
                <a:t>、创建虚拟机，并关联到创建的网络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290120" y="1320124"/>
              <a:ext cx="7679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700" b="1" dirty="0"/>
                <a:t>3</a:t>
              </a:r>
              <a:r>
                <a:rPr lang="zh-CN" altLang="en-US" sz="700" b="1" dirty="0"/>
                <a:t>、创建</a:t>
              </a:r>
              <a:r>
                <a:rPr lang="en-US" altLang="zh-CN" sz="700" b="1" dirty="0"/>
                <a:t>vPort</a:t>
              </a:r>
              <a:r>
                <a:rPr lang="zh-CN" altLang="en-US" sz="700" b="1" dirty="0"/>
                <a:t>，分配</a:t>
              </a:r>
              <a:r>
                <a:rPr lang="en-US" altLang="zh-CN" sz="700" b="1" dirty="0"/>
                <a:t>VLAN</a:t>
              </a:r>
              <a:endParaRPr lang="zh-CN" altLang="en-US" sz="700" b="1" dirty="0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39585" y="2346584"/>
              <a:ext cx="76796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700" b="1" dirty="0"/>
                <a:t>4</a:t>
              </a:r>
              <a:r>
                <a:rPr lang="zh-CN" altLang="en-US" sz="700" b="1" dirty="0"/>
                <a:t>、创建虚拟机</a:t>
              </a:r>
            </a:p>
          </p:txBody>
        </p:sp>
        <p:cxnSp>
          <p:nvCxnSpPr>
            <p:cNvPr id="95" name="直接箭头连接符 60"/>
            <p:cNvCxnSpPr>
              <a:stCxn id="6" idx="2"/>
              <a:endCxn id="55" idx="0"/>
            </p:cNvCxnSpPr>
            <p:nvPr/>
          </p:nvCxnSpPr>
          <p:spPr>
            <a:xfrm rot="5400000">
              <a:off x="908937" y="2161662"/>
              <a:ext cx="1383390" cy="560607"/>
            </a:xfrm>
            <a:prstGeom prst="bentConnector3">
              <a:avLst>
                <a:gd name="adj1" fmla="val 80601"/>
              </a:avLst>
            </a:prstGeom>
            <a:ln w="12700">
              <a:solidFill>
                <a:schemeClr val="bg1">
                  <a:lumMod val="65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/>
            <p:cNvSpPr txBox="1"/>
            <p:nvPr/>
          </p:nvSpPr>
          <p:spPr>
            <a:xfrm>
              <a:off x="1278472" y="2576876"/>
              <a:ext cx="6443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700" b="1" dirty="0"/>
                <a:t>5</a:t>
              </a:r>
              <a:r>
                <a:rPr lang="zh-CN" altLang="en-US" sz="700" b="1" dirty="0"/>
                <a:t>、虚拟机绑定</a:t>
              </a:r>
              <a:r>
                <a:rPr lang="en-US" altLang="zh-CN" sz="700" b="1" dirty="0"/>
                <a:t>vPort</a:t>
              </a:r>
              <a:endParaRPr lang="zh-CN" altLang="en-US" sz="700" b="1" dirty="0"/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982622" y="3520051"/>
              <a:ext cx="89487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700" b="1" dirty="0"/>
                <a:t>0</a:t>
              </a:r>
              <a:r>
                <a:rPr lang="zh-CN" altLang="en-US" sz="700" b="1" dirty="0"/>
                <a:t>、与交换机建立</a:t>
              </a:r>
              <a:r>
                <a:rPr lang="en-US" altLang="zh-CN" sz="700" b="1" dirty="0"/>
                <a:t>LLDP</a:t>
              </a:r>
              <a:r>
                <a:rPr lang="zh-CN" altLang="en-US" sz="700" b="1" dirty="0"/>
                <a:t>邻居，构建宿主机拓扑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3464661" y="1802182"/>
              <a:ext cx="78006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700" b="1" dirty="0"/>
                <a:t>6</a:t>
              </a:r>
              <a:r>
                <a:rPr lang="zh-CN" altLang="en-US" sz="700" b="1" dirty="0"/>
                <a:t>、</a:t>
              </a:r>
              <a:r>
                <a:rPr lang="en-US" altLang="zh-CN" sz="700" b="1" dirty="0"/>
                <a:t>OVS UP</a:t>
              </a:r>
              <a:r>
                <a:rPr lang="zh-CN" altLang="en-US" sz="700" b="1" dirty="0"/>
                <a:t>通知</a:t>
              </a:r>
              <a:r>
                <a:rPr lang="en-US" altLang="zh-CN" sz="700" b="1" dirty="0"/>
                <a:t>SDN</a:t>
              </a:r>
              <a:r>
                <a:rPr lang="zh-CN" altLang="en-US" sz="700" b="1" dirty="0"/>
                <a:t>控制器下发配置</a:t>
              </a:r>
            </a:p>
          </p:txBody>
        </p:sp>
      </p:grpSp>
      <p:grpSp>
        <p:nvGrpSpPr>
          <p:cNvPr id="189" name="组合 188"/>
          <p:cNvGrpSpPr/>
          <p:nvPr/>
        </p:nvGrpSpPr>
        <p:grpSpPr>
          <a:xfrm>
            <a:off x="4929148" y="848287"/>
            <a:ext cx="3872372" cy="3210113"/>
            <a:chOff x="4929148" y="848287"/>
            <a:chExt cx="3872372" cy="3210113"/>
          </a:xfrm>
        </p:grpSpPr>
        <p:sp>
          <p:nvSpPr>
            <p:cNvPr id="108" name="矩形 107"/>
            <p:cNvSpPr/>
            <p:nvPr/>
          </p:nvSpPr>
          <p:spPr>
            <a:xfrm>
              <a:off x="5605182" y="1222080"/>
              <a:ext cx="987039" cy="27828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b="1" dirty="0">
                  <a:solidFill>
                    <a:schemeClr val="tx1"/>
                  </a:solidFill>
                </a:rPr>
                <a:t>vCenter</a:t>
              </a:r>
              <a:endParaRPr lang="zh-CN" altLang="en-US" sz="1200" b="1" dirty="0">
                <a:solidFill>
                  <a:schemeClr val="tx1"/>
                </a:solidFill>
              </a:endParaRPr>
            </a:p>
          </p:txBody>
        </p:sp>
        <p:grpSp>
          <p:nvGrpSpPr>
            <p:cNvPr id="177" name="组合 176"/>
            <p:cNvGrpSpPr/>
            <p:nvPr/>
          </p:nvGrpSpPr>
          <p:grpSpPr>
            <a:xfrm>
              <a:off x="6997496" y="2747370"/>
              <a:ext cx="1631614" cy="1258972"/>
              <a:chOff x="7171304" y="3057801"/>
              <a:chExt cx="1631614" cy="1258972"/>
            </a:xfrm>
          </p:grpSpPr>
          <p:pic>
            <p:nvPicPr>
              <p:cNvPr id="111" name="Picture 12" descr="G:\设计工作\8-9月\2017.8.8 公司图标\图标\自主可控产品图标\三层万兆交换机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171304" y="3459794"/>
                <a:ext cx="286538" cy="212250"/>
              </a:xfrm>
              <a:prstGeom prst="rect">
                <a:avLst/>
              </a:prstGeom>
              <a:noFill/>
            </p:spPr>
          </p:pic>
          <p:pic>
            <p:nvPicPr>
              <p:cNvPr id="112" name="Picture 6" descr="G:\设计工作\8-9月\2017.8.8 公司图标\图标\自主可控产品图标\高端交换机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620883" y="3057802"/>
                <a:ext cx="292111" cy="276353"/>
              </a:xfrm>
              <a:prstGeom prst="rect">
                <a:avLst/>
              </a:prstGeom>
              <a:noFill/>
            </p:spPr>
          </p:pic>
          <p:pic>
            <p:nvPicPr>
              <p:cNvPr id="113" name="Picture 10" descr="G:\设计工作\8-9月\2017.8.8 公司图标\图标\服务器\服务器群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8246109" y="3823789"/>
                <a:ext cx="338162" cy="287314"/>
              </a:xfrm>
              <a:prstGeom prst="rect">
                <a:avLst/>
              </a:prstGeom>
              <a:noFill/>
            </p:spPr>
          </p:pic>
          <p:pic>
            <p:nvPicPr>
              <p:cNvPr id="114" name="Picture 12" descr="G:\设计工作\8-9月\2017.8.8 公司图标\图标\自主可控产品图标\三层万兆交换机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559032" y="3459794"/>
                <a:ext cx="286538" cy="212250"/>
              </a:xfrm>
              <a:prstGeom prst="rect">
                <a:avLst/>
              </a:prstGeom>
              <a:noFill/>
            </p:spPr>
          </p:pic>
          <p:cxnSp>
            <p:nvCxnSpPr>
              <p:cNvPr id="115" name="直接连接符 114"/>
              <p:cNvCxnSpPr/>
              <p:nvPr/>
            </p:nvCxnSpPr>
            <p:spPr>
              <a:xfrm>
                <a:off x="7456904" y="3554385"/>
                <a:ext cx="10119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直接连接符 115"/>
              <p:cNvCxnSpPr/>
              <p:nvPr/>
            </p:nvCxnSpPr>
            <p:spPr>
              <a:xfrm>
                <a:off x="7456904" y="3580578"/>
                <a:ext cx="10119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椭圆 116"/>
              <p:cNvSpPr/>
              <p:nvPr/>
            </p:nvSpPr>
            <p:spPr>
              <a:xfrm>
                <a:off x="7486798" y="3520820"/>
                <a:ext cx="45719" cy="92982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18" name="Picture 6" descr="G:\设计工作\8-9月\2017.8.8 公司图标\图标\自主可控产品图标\高端交换机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065394" y="3057801"/>
                <a:ext cx="292111" cy="276353"/>
              </a:xfrm>
              <a:prstGeom prst="rect">
                <a:avLst/>
              </a:prstGeom>
              <a:noFill/>
            </p:spPr>
          </p:pic>
          <p:pic>
            <p:nvPicPr>
              <p:cNvPr id="119" name="Picture 12" descr="G:\设计工作\8-9月\2017.8.8 公司图标\图标\自主可控产品图标\三层万兆交换机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128652" y="3459794"/>
                <a:ext cx="286538" cy="212250"/>
              </a:xfrm>
              <a:prstGeom prst="rect">
                <a:avLst/>
              </a:prstGeom>
              <a:noFill/>
            </p:spPr>
          </p:pic>
          <p:pic>
            <p:nvPicPr>
              <p:cNvPr id="120" name="Picture 12" descr="G:\设计工作\8-9月\2017.8.8 公司图标\图标\自主可控产品图标\三层万兆交换机.pn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516380" y="3459794"/>
                <a:ext cx="286538" cy="212250"/>
              </a:xfrm>
              <a:prstGeom prst="rect">
                <a:avLst/>
              </a:prstGeom>
              <a:noFill/>
            </p:spPr>
          </p:pic>
          <p:cxnSp>
            <p:nvCxnSpPr>
              <p:cNvPr id="121" name="直接连接符 120"/>
              <p:cNvCxnSpPr/>
              <p:nvPr/>
            </p:nvCxnSpPr>
            <p:spPr>
              <a:xfrm>
                <a:off x="8414252" y="3554385"/>
                <a:ext cx="10119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直接连接符 121"/>
              <p:cNvCxnSpPr/>
              <p:nvPr/>
            </p:nvCxnSpPr>
            <p:spPr>
              <a:xfrm>
                <a:off x="8414252" y="3580578"/>
                <a:ext cx="101190" cy="0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3" name="椭圆 122"/>
              <p:cNvSpPr/>
              <p:nvPr/>
            </p:nvSpPr>
            <p:spPr>
              <a:xfrm>
                <a:off x="8444146" y="3520820"/>
                <a:ext cx="45719" cy="92982"/>
              </a:xfrm>
              <a:prstGeom prst="ellipse">
                <a:avLst/>
              </a:prstGeom>
              <a:noFill/>
              <a:ln w="6350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cxnSp>
            <p:nvCxnSpPr>
              <p:cNvPr id="124" name="直接连接符 123"/>
              <p:cNvCxnSpPr>
                <a:endCxn id="111" idx="2"/>
              </p:cNvCxnSpPr>
              <p:nvPr/>
            </p:nvCxnSpPr>
            <p:spPr>
              <a:xfrm flipH="1" flipV="1">
                <a:off x="7314573" y="3672044"/>
                <a:ext cx="200722" cy="176969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直接连接符 124"/>
              <p:cNvCxnSpPr>
                <a:endCxn id="114" idx="2"/>
              </p:cNvCxnSpPr>
              <p:nvPr/>
            </p:nvCxnSpPr>
            <p:spPr>
              <a:xfrm flipV="1">
                <a:off x="7515295" y="3672044"/>
                <a:ext cx="187006" cy="176969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直接连接符 125"/>
              <p:cNvCxnSpPr>
                <a:stCxn id="113" idx="0"/>
                <a:endCxn id="119" idx="2"/>
              </p:cNvCxnSpPr>
              <p:nvPr/>
            </p:nvCxnSpPr>
            <p:spPr>
              <a:xfrm flipH="1" flipV="1">
                <a:off x="8271921" y="3672044"/>
                <a:ext cx="143269" cy="15174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直接连接符 126"/>
              <p:cNvCxnSpPr>
                <a:stCxn id="113" idx="0"/>
                <a:endCxn id="120" idx="2"/>
              </p:cNvCxnSpPr>
              <p:nvPr/>
            </p:nvCxnSpPr>
            <p:spPr>
              <a:xfrm flipV="1">
                <a:off x="8415190" y="3672044"/>
                <a:ext cx="244459" cy="151745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直接连接符 127"/>
              <p:cNvCxnSpPr>
                <a:stCxn id="119" idx="0"/>
                <a:endCxn id="112" idx="2"/>
              </p:cNvCxnSpPr>
              <p:nvPr/>
            </p:nvCxnSpPr>
            <p:spPr>
              <a:xfrm flipH="1" flipV="1">
                <a:off x="7766939" y="3334155"/>
                <a:ext cx="504982" cy="125639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直接连接符 128"/>
              <p:cNvCxnSpPr>
                <a:stCxn id="114" idx="0"/>
                <a:endCxn id="118" idx="2"/>
              </p:cNvCxnSpPr>
              <p:nvPr/>
            </p:nvCxnSpPr>
            <p:spPr>
              <a:xfrm flipV="1">
                <a:off x="7702301" y="3334154"/>
                <a:ext cx="509149" cy="12564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直接连接符 129"/>
              <p:cNvCxnSpPr>
                <a:stCxn id="120" idx="0"/>
                <a:endCxn id="118" idx="2"/>
              </p:cNvCxnSpPr>
              <p:nvPr/>
            </p:nvCxnSpPr>
            <p:spPr>
              <a:xfrm flipH="1" flipV="1">
                <a:off x="8211450" y="3334154"/>
                <a:ext cx="448199" cy="12564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直接连接符 130"/>
              <p:cNvCxnSpPr>
                <a:stCxn id="119" idx="0"/>
                <a:endCxn id="118" idx="2"/>
              </p:cNvCxnSpPr>
              <p:nvPr/>
            </p:nvCxnSpPr>
            <p:spPr>
              <a:xfrm flipH="1" flipV="1">
                <a:off x="8211450" y="3334154"/>
                <a:ext cx="60471" cy="12564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直接连接符 131"/>
              <p:cNvCxnSpPr>
                <a:stCxn id="120" idx="0"/>
                <a:endCxn id="112" idx="2"/>
              </p:cNvCxnSpPr>
              <p:nvPr/>
            </p:nvCxnSpPr>
            <p:spPr>
              <a:xfrm flipH="1" flipV="1">
                <a:off x="7766939" y="3334155"/>
                <a:ext cx="892710" cy="125639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直接连接符 132"/>
              <p:cNvCxnSpPr>
                <a:stCxn id="114" idx="0"/>
                <a:endCxn id="112" idx="2"/>
              </p:cNvCxnSpPr>
              <p:nvPr/>
            </p:nvCxnSpPr>
            <p:spPr>
              <a:xfrm flipV="1">
                <a:off x="7702301" y="3334155"/>
                <a:ext cx="64638" cy="125639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直接连接符 133"/>
              <p:cNvCxnSpPr>
                <a:stCxn id="111" idx="0"/>
                <a:endCxn id="112" idx="2"/>
              </p:cNvCxnSpPr>
              <p:nvPr/>
            </p:nvCxnSpPr>
            <p:spPr>
              <a:xfrm flipV="1">
                <a:off x="7314573" y="3334155"/>
                <a:ext cx="452366" cy="125639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直接连接符 134"/>
              <p:cNvCxnSpPr>
                <a:stCxn id="111" idx="0"/>
                <a:endCxn id="118" idx="2"/>
              </p:cNvCxnSpPr>
              <p:nvPr/>
            </p:nvCxnSpPr>
            <p:spPr>
              <a:xfrm flipV="1">
                <a:off x="7314573" y="3334154"/>
                <a:ext cx="896877" cy="125640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6" name="TextBox 135"/>
              <p:cNvSpPr txBox="1"/>
              <p:nvPr/>
            </p:nvSpPr>
            <p:spPr>
              <a:xfrm>
                <a:off x="7269069" y="4101329"/>
                <a:ext cx="49244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800" b="1" dirty="0"/>
                  <a:t>虚拟机</a:t>
                </a: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8145151" y="4092596"/>
                <a:ext cx="492443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zh-CN" altLang="en-US" sz="800" b="1" dirty="0"/>
                  <a:t>虚拟机</a:t>
                </a:r>
              </a:p>
            </p:txBody>
          </p:sp>
          <p:pic>
            <p:nvPicPr>
              <p:cNvPr id="138" name="Picture 10" descr="G:\设计工作\8-9月\2017.8.8 公司图标\图标\服务器\服务器群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346557" y="3801058"/>
                <a:ext cx="338162" cy="287314"/>
              </a:xfrm>
              <a:prstGeom prst="rect">
                <a:avLst/>
              </a:prstGeom>
              <a:noFill/>
            </p:spPr>
          </p:pic>
        </p:grpSp>
        <p:pic>
          <p:nvPicPr>
            <p:cNvPr id="139" name="Picture 2" descr="G:\设计工作\8-9月\2017.8.8 公司图标\图标\服务器\网管中心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472180" y="1108237"/>
              <a:ext cx="938283" cy="474500"/>
            </a:xfrm>
            <a:prstGeom prst="rect">
              <a:avLst/>
            </a:prstGeom>
            <a:noFill/>
          </p:spPr>
        </p:pic>
        <p:grpSp>
          <p:nvGrpSpPr>
            <p:cNvPr id="140" name="组合 139"/>
            <p:cNvGrpSpPr/>
            <p:nvPr/>
          </p:nvGrpSpPr>
          <p:grpSpPr>
            <a:xfrm>
              <a:off x="5489812" y="3145021"/>
              <a:ext cx="462431" cy="824474"/>
              <a:chOff x="778903" y="3338601"/>
              <a:chExt cx="508858" cy="824474"/>
            </a:xfrm>
          </p:grpSpPr>
          <p:sp>
            <p:nvSpPr>
              <p:cNvPr id="141" name="矩形 140">
                <a:extLst>
                  <a:ext uri="{FF2B5EF4-FFF2-40B4-BE49-F238E27FC236}">
                    <a16:creationId xmlns:a16="http://schemas.microsoft.com/office/drawing/2014/main" id="{FE0A17A7-DFC1-3D4E-9D58-CBB76D6B7140}"/>
                  </a:ext>
                </a:extLst>
              </p:cNvPr>
              <p:cNvSpPr/>
              <p:nvPr/>
            </p:nvSpPr>
            <p:spPr>
              <a:xfrm>
                <a:off x="778903" y="3338601"/>
                <a:ext cx="508858" cy="824474"/>
              </a:xfrm>
              <a:prstGeom prst="rect">
                <a:avLst/>
              </a:prstGeom>
              <a:solidFill>
                <a:srgbClr val="0070C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n-US" altLang="zh-CN" sz="2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endParaRPr kumimoji="1" lang="en-US" altLang="zh-CN" sz="2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endParaRPr kumimoji="1" lang="en-US" altLang="zh-CN" sz="2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endParaRPr kumimoji="1" lang="en-US" altLang="zh-CN" sz="2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endParaRPr kumimoji="1" lang="en-US" altLang="zh-CN" sz="2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endParaRPr kumimoji="1" lang="en-US" altLang="zh-CN" sz="2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endParaRPr kumimoji="1" lang="en-US" altLang="zh-CN" sz="2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  <a:p>
                <a:pPr algn="ctr"/>
                <a:endParaRPr kumimoji="1" lang="en-US" altLang="zh-CN" sz="200" b="1" dirty="0">
                  <a:latin typeface="Microsoft YaHei" panose="020B0503020204020204" pitchFamily="34" charset="-122"/>
                  <a:ea typeface="Microsoft YaHei" panose="020B0503020204020204" pitchFamily="34" charset="-122"/>
                </a:endParaRPr>
              </a:p>
            </p:txBody>
          </p:sp>
          <p:cxnSp>
            <p:nvCxnSpPr>
              <p:cNvPr id="142" name="直线连接符 62">
                <a:extLst>
                  <a:ext uri="{FF2B5EF4-FFF2-40B4-BE49-F238E27FC236}">
                    <a16:creationId xmlns:a16="http://schemas.microsoft.com/office/drawing/2014/main" id="{D9B5005F-8670-A24D-B0A4-0DECC6C2418A}"/>
                  </a:ext>
                </a:extLst>
              </p:cNvPr>
              <p:cNvCxnSpPr/>
              <p:nvPr/>
            </p:nvCxnSpPr>
            <p:spPr>
              <a:xfrm>
                <a:off x="840380" y="3621714"/>
                <a:ext cx="386260" cy="0"/>
              </a:xfrm>
              <a:prstGeom prst="line">
                <a:avLst/>
              </a:prstGeom>
              <a:ln w="444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直线连接符 63">
                <a:extLst>
                  <a:ext uri="{FF2B5EF4-FFF2-40B4-BE49-F238E27FC236}">
                    <a16:creationId xmlns:a16="http://schemas.microsoft.com/office/drawing/2014/main" id="{7331CA6B-E20E-8847-9B3D-387197E91EA6}"/>
                  </a:ext>
                </a:extLst>
              </p:cNvPr>
              <p:cNvCxnSpPr/>
              <p:nvPr/>
            </p:nvCxnSpPr>
            <p:spPr>
              <a:xfrm>
                <a:off x="840380" y="3798919"/>
                <a:ext cx="386260" cy="0"/>
              </a:xfrm>
              <a:prstGeom prst="line">
                <a:avLst/>
              </a:prstGeom>
              <a:ln w="444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直线连接符 64">
                <a:extLst>
                  <a:ext uri="{FF2B5EF4-FFF2-40B4-BE49-F238E27FC236}">
                    <a16:creationId xmlns:a16="http://schemas.microsoft.com/office/drawing/2014/main" id="{CD5BCDDB-4961-2542-9042-8AF6689A938F}"/>
                  </a:ext>
                </a:extLst>
              </p:cNvPr>
              <p:cNvCxnSpPr/>
              <p:nvPr/>
            </p:nvCxnSpPr>
            <p:spPr>
              <a:xfrm>
                <a:off x="840379" y="3964717"/>
                <a:ext cx="386260" cy="0"/>
              </a:xfrm>
              <a:prstGeom prst="line">
                <a:avLst/>
              </a:prstGeom>
              <a:ln w="444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5" name="椭圆 144"/>
              <p:cNvSpPr/>
              <p:nvPr/>
            </p:nvSpPr>
            <p:spPr>
              <a:xfrm>
                <a:off x="998294" y="3463021"/>
                <a:ext cx="53670" cy="6516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46" name="矩形 145">
              <a:extLst>
                <a:ext uri="{FF2B5EF4-FFF2-40B4-BE49-F238E27FC236}">
                  <a16:creationId xmlns:a16="http://schemas.microsoft.com/office/drawing/2014/main" id="{FE0A17A7-DFC1-3D4E-9D58-CBB76D6B7140}"/>
                </a:ext>
              </a:extLst>
            </p:cNvPr>
            <p:cNvSpPr/>
            <p:nvPr/>
          </p:nvSpPr>
          <p:spPr>
            <a:xfrm>
              <a:off x="5098683" y="2883756"/>
              <a:ext cx="878823" cy="257885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9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DVS</a:t>
              </a:r>
            </a:p>
          </p:txBody>
        </p:sp>
        <p:sp>
          <p:nvSpPr>
            <p:cNvPr id="147" name="矩形 146">
              <a:extLst>
                <a:ext uri="{FF2B5EF4-FFF2-40B4-BE49-F238E27FC236}">
                  <a16:creationId xmlns:a16="http://schemas.microsoft.com/office/drawing/2014/main" id="{FE0A17A7-DFC1-3D4E-9D58-CBB76D6B7140}"/>
                </a:ext>
              </a:extLst>
            </p:cNvPr>
            <p:cNvSpPr/>
            <p:nvPr/>
          </p:nvSpPr>
          <p:spPr>
            <a:xfrm>
              <a:off x="5111873" y="3148867"/>
              <a:ext cx="366385" cy="241148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7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VM</a:t>
              </a:r>
            </a:p>
          </p:txBody>
        </p:sp>
        <p:sp>
          <p:nvSpPr>
            <p:cNvPr id="148" name="矩形 147">
              <a:extLst>
                <a:ext uri="{FF2B5EF4-FFF2-40B4-BE49-F238E27FC236}">
                  <a16:creationId xmlns:a16="http://schemas.microsoft.com/office/drawing/2014/main" id="{FE0A17A7-DFC1-3D4E-9D58-CBB76D6B7140}"/>
                </a:ext>
              </a:extLst>
            </p:cNvPr>
            <p:cNvSpPr/>
            <p:nvPr/>
          </p:nvSpPr>
          <p:spPr>
            <a:xfrm>
              <a:off x="5111873" y="3437685"/>
              <a:ext cx="366385" cy="241148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7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VM</a:t>
              </a:r>
            </a:p>
          </p:txBody>
        </p:sp>
        <p:sp>
          <p:nvSpPr>
            <p:cNvPr id="149" name="矩形 148">
              <a:extLst>
                <a:ext uri="{FF2B5EF4-FFF2-40B4-BE49-F238E27FC236}">
                  <a16:creationId xmlns:a16="http://schemas.microsoft.com/office/drawing/2014/main" id="{FE0A17A7-DFC1-3D4E-9D58-CBB76D6B7140}"/>
                </a:ext>
              </a:extLst>
            </p:cNvPr>
            <p:cNvSpPr/>
            <p:nvPr/>
          </p:nvSpPr>
          <p:spPr>
            <a:xfrm>
              <a:off x="5111873" y="3726502"/>
              <a:ext cx="366385" cy="241148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700" b="1" dirty="0">
                  <a:latin typeface="Microsoft YaHei" panose="020B0503020204020204" pitchFamily="34" charset="-122"/>
                  <a:ea typeface="Microsoft YaHei" panose="020B0503020204020204" pitchFamily="34" charset="-122"/>
                </a:rPr>
                <a:t>VM</a:t>
              </a:r>
            </a:p>
          </p:txBody>
        </p:sp>
        <p:cxnSp>
          <p:nvCxnSpPr>
            <p:cNvPr id="150" name="直接箭头连接符 60"/>
            <p:cNvCxnSpPr>
              <a:endCxn id="147" idx="1"/>
            </p:cNvCxnSpPr>
            <p:nvPr/>
          </p:nvCxnSpPr>
          <p:spPr>
            <a:xfrm rot="5400000">
              <a:off x="4531993" y="2080244"/>
              <a:ext cx="1769077" cy="609316"/>
            </a:xfrm>
            <a:prstGeom prst="bentConnector4">
              <a:avLst>
                <a:gd name="adj1" fmla="val 46592"/>
                <a:gd name="adj2" fmla="val 137517"/>
              </a:avLst>
            </a:prstGeom>
            <a:ln w="12700">
              <a:solidFill>
                <a:schemeClr val="bg1">
                  <a:lumMod val="65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矩形 150"/>
            <p:cNvSpPr/>
            <p:nvPr/>
          </p:nvSpPr>
          <p:spPr>
            <a:xfrm>
              <a:off x="4999432" y="2671530"/>
              <a:ext cx="1185590" cy="1386870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52" name="直接箭头连接符 60"/>
            <p:cNvCxnSpPr>
              <a:stCxn id="146" idx="3"/>
              <a:endCxn id="111" idx="1"/>
            </p:cNvCxnSpPr>
            <p:nvPr/>
          </p:nvCxnSpPr>
          <p:spPr>
            <a:xfrm>
              <a:off x="5977506" y="3012699"/>
              <a:ext cx="1019990" cy="242789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bg1">
                  <a:lumMod val="65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直接箭头连接符 60"/>
            <p:cNvCxnSpPr>
              <a:endCxn id="111" idx="0"/>
            </p:cNvCxnSpPr>
            <p:nvPr/>
          </p:nvCxnSpPr>
          <p:spPr>
            <a:xfrm rot="5400000">
              <a:off x="6626341" y="2103942"/>
              <a:ext cx="1559846" cy="530997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bg1">
                  <a:lumMod val="65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6" name="TextBox 155"/>
            <p:cNvSpPr txBox="1"/>
            <p:nvPr/>
          </p:nvSpPr>
          <p:spPr>
            <a:xfrm>
              <a:off x="6905617" y="1815887"/>
              <a:ext cx="8147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700" b="1" dirty="0"/>
                <a:t>6</a:t>
              </a:r>
              <a:r>
                <a:rPr lang="zh-CN" altLang="en-US" sz="700" b="1" dirty="0"/>
                <a:t>、控制器感知到虚拟机上线，配置</a:t>
              </a:r>
              <a:r>
                <a:rPr lang="en-US" altLang="zh-CN" sz="700" b="1" dirty="0"/>
                <a:t>VLAN</a:t>
              </a:r>
              <a:r>
                <a:rPr lang="zh-CN" altLang="en-US" sz="700" b="1" dirty="0"/>
                <a:t>与</a:t>
              </a:r>
              <a:r>
                <a:rPr lang="en-US" altLang="zh-CN" sz="700" b="1" dirty="0"/>
                <a:t>VNI</a:t>
              </a:r>
              <a:r>
                <a:rPr lang="zh-CN" altLang="en-US" sz="700" b="1" dirty="0"/>
                <a:t>映射到交换机</a:t>
              </a: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7447075" y="848287"/>
              <a:ext cx="1180637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700" b="1" dirty="0"/>
                <a:t>1</a:t>
              </a:r>
              <a:r>
                <a:rPr lang="zh-CN" altLang="en-US" sz="700" b="1" dirty="0"/>
                <a:t>、创建虚拟机所在网络</a:t>
              </a: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5626753" y="930203"/>
              <a:ext cx="7676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700" b="1" dirty="0"/>
                <a:t>2</a:t>
              </a:r>
              <a:r>
                <a:rPr lang="zh-CN" altLang="en-US" sz="700" b="1" dirty="0"/>
                <a:t>、创建虚拟机，分配网络</a:t>
              </a:r>
              <a:r>
                <a:rPr lang="en-US" altLang="zh-CN" sz="700" b="1" dirty="0"/>
                <a:t>VLAN</a:t>
              </a:r>
              <a:endParaRPr lang="zh-CN" altLang="en-US" sz="700" b="1" dirty="0"/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4929148" y="2038172"/>
              <a:ext cx="73183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700" b="1" dirty="0"/>
                <a:t>3</a:t>
              </a:r>
              <a:r>
                <a:rPr lang="zh-CN" altLang="en-US" sz="700" b="1" dirty="0"/>
                <a:t>、选择主机创建虚拟机</a:t>
              </a:r>
            </a:p>
          </p:txBody>
        </p:sp>
        <p:cxnSp>
          <p:nvCxnSpPr>
            <p:cNvPr id="161" name="直接箭头连接符 60"/>
            <p:cNvCxnSpPr>
              <a:stCxn id="108" idx="2"/>
              <a:endCxn id="146" idx="0"/>
            </p:cNvCxnSpPr>
            <p:nvPr/>
          </p:nvCxnSpPr>
          <p:spPr>
            <a:xfrm rot="5400000">
              <a:off x="5126704" y="1911758"/>
              <a:ext cx="1383390" cy="560607"/>
            </a:xfrm>
            <a:prstGeom prst="bentConnector3">
              <a:avLst>
                <a:gd name="adj1" fmla="val 80601"/>
              </a:avLst>
            </a:prstGeom>
            <a:ln w="12700">
              <a:solidFill>
                <a:schemeClr val="bg1">
                  <a:lumMod val="65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TextBox 161"/>
            <p:cNvSpPr txBox="1"/>
            <p:nvPr/>
          </p:nvSpPr>
          <p:spPr>
            <a:xfrm>
              <a:off x="5183874" y="2390960"/>
              <a:ext cx="938034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700" b="1" dirty="0"/>
                <a:t>4</a:t>
              </a:r>
              <a:r>
                <a:rPr lang="zh-CN" altLang="en-US" sz="700" b="1" dirty="0"/>
                <a:t>、虚拟机绑定</a:t>
              </a:r>
              <a:r>
                <a:rPr lang="en-US" altLang="zh-CN" sz="700" b="1" dirty="0"/>
                <a:t>DVS</a:t>
              </a:r>
              <a:endParaRPr lang="zh-CN" altLang="en-US" sz="700" b="1" dirty="0"/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7943528" y="1870361"/>
              <a:ext cx="85799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700" b="1" dirty="0"/>
                <a:t>5</a:t>
              </a:r>
              <a:r>
                <a:rPr lang="zh-CN" altLang="en-US" sz="700" b="1" dirty="0"/>
                <a:t>、交换机感知到虚拟机上线，通告给</a:t>
              </a:r>
              <a:r>
                <a:rPr lang="en-US" altLang="zh-CN" sz="700" b="1" dirty="0"/>
                <a:t>SDN</a:t>
              </a:r>
              <a:r>
                <a:rPr lang="zh-CN" altLang="en-US" sz="700" b="1" dirty="0"/>
                <a:t>控制器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6185022" y="3269068"/>
              <a:ext cx="89487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700" b="1" dirty="0"/>
                <a:t>0</a:t>
              </a:r>
              <a:r>
                <a:rPr lang="zh-CN" altLang="en-US" sz="700" b="1" dirty="0"/>
                <a:t>、与交换机建立</a:t>
              </a:r>
              <a:r>
                <a:rPr lang="en-US" altLang="zh-CN" sz="700" b="1" dirty="0"/>
                <a:t>LLDP</a:t>
              </a:r>
              <a:r>
                <a:rPr lang="zh-CN" altLang="en-US" sz="700" b="1" dirty="0"/>
                <a:t>邻居，构建宿主机拓扑</a:t>
              </a:r>
            </a:p>
          </p:txBody>
        </p:sp>
        <p:cxnSp>
          <p:nvCxnSpPr>
            <p:cNvPr id="171" name="直接箭头连接符 60"/>
            <p:cNvCxnSpPr>
              <a:stCxn id="120" idx="0"/>
              <a:endCxn id="139" idx="2"/>
            </p:cNvCxnSpPr>
            <p:nvPr/>
          </p:nvCxnSpPr>
          <p:spPr>
            <a:xfrm rot="16200000" flipV="1">
              <a:off x="7430269" y="2093790"/>
              <a:ext cx="1566626" cy="544519"/>
            </a:xfrm>
            <a:prstGeom prst="bentConnector3">
              <a:avLst>
                <a:gd name="adj1" fmla="val 50000"/>
              </a:avLst>
            </a:prstGeom>
            <a:ln w="12700">
              <a:solidFill>
                <a:schemeClr val="bg1">
                  <a:lumMod val="65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5" name="组合 184"/>
          <p:cNvGrpSpPr/>
          <p:nvPr/>
        </p:nvGrpSpPr>
        <p:grpSpPr>
          <a:xfrm>
            <a:off x="601133" y="4253141"/>
            <a:ext cx="3810210" cy="321733"/>
            <a:chOff x="601133" y="3980661"/>
            <a:chExt cx="3810210" cy="321733"/>
          </a:xfrm>
        </p:grpSpPr>
        <p:sp>
          <p:nvSpPr>
            <p:cNvPr id="184" name="矩形 183"/>
            <p:cNvSpPr/>
            <p:nvPr/>
          </p:nvSpPr>
          <p:spPr>
            <a:xfrm>
              <a:off x="601133" y="3980661"/>
              <a:ext cx="3810210" cy="32173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1914780" y="3994617"/>
              <a:ext cx="10823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dirty="0">
                  <a:solidFill>
                    <a:schemeClr val="bg1"/>
                  </a:solidFill>
                </a:rPr>
                <a:t>云网一体化</a:t>
              </a:r>
            </a:p>
          </p:txBody>
        </p:sp>
      </p:grpSp>
      <p:grpSp>
        <p:nvGrpSpPr>
          <p:cNvPr id="186" name="组合 185"/>
          <p:cNvGrpSpPr/>
          <p:nvPr/>
        </p:nvGrpSpPr>
        <p:grpSpPr>
          <a:xfrm>
            <a:off x="4929148" y="4244674"/>
            <a:ext cx="3810210" cy="321733"/>
            <a:chOff x="601133" y="3980661"/>
            <a:chExt cx="3810210" cy="321733"/>
          </a:xfrm>
        </p:grpSpPr>
        <p:sp>
          <p:nvSpPr>
            <p:cNvPr id="187" name="矩形 186"/>
            <p:cNvSpPr/>
            <p:nvPr/>
          </p:nvSpPr>
          <p:spPr>
            <a:xfrm>
              <a:off x="601133" y="3980661"/>
              <a:ext cx="3810210" cy="32173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8" name="TextBox 187"/>
            <p:cNvSpPr txBox="1"/>
            <p:nvPr/>
          </p:nvSpPr>
          <p:spPr>
            <a:xfrm>
              <a:off x="1914780" y="3994617"/>
              <a:ext cx="10823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b="1" dirty="0">
                  <a:solidFill>
                    <a:schemeClr val="bg1"/>
                  </a:solidFill>
                </a:rPr>
                <a:t>网络虚拟化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0492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云网透视图</a:t>
            </a:r>
          </a:p>
        </p:txBody>
      </p:sp>
      <p:grpSp>
        <p:nvGrpSpPr>
          <p:cNvPr id="2062" name="组合 2061"/>
          <p:cNvGrpSpPr/>
          <p:nvPr/>
        </p:nvGrpSpPr>
        <p:grpSpPr>
          <a:xfrm>
            <a:off x="4182564" y="2890420"/>
            <a:ext cx="3924301" cy="1214283"/>
            <a:chOff x="2567425" y="3195411"/>
            <a:chExt cx="3924301" cy="1214283"/>
          </a:xfrm>
        </p:grpSpPr>
        <p:sp>
          <p:nvSpPr>
            <p:cNvPr id="9" name="椭圆 8"/>
            <p:cNvSpPr/>
            <p:nvPr/>
          </p:nvSpPr>
          <p:spPr>
            <a:xfrm>
              <a:off x="2567425" y="3195411"/>
              <a:ext cx="3924301" cy="1214283"/>
            </a:xfrm>
            <a:prstGeom prst="ellipse">
              <a:avLst/>
            </a:prstGeom>
            <a:solidFill>
              <a:srgbClr val="5B9BD5">
                <a:alpha val="44000"/>
              </a:srgbClr>
            </a:solidFill>
            <a:ln>
              <a:noFill/>
            </a:ln>
            <a:scene3d>
              <a:camera prst="perspective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054" name="组合 2053"/>
            <p:cNvGrpSpPr/>
            <p:nvPr/>
          </p:nvGrpSpPr>
          <p:grpSpPr>
            <a:xfrm>
              <a:off x="3461943" y="3245418"/>
              <a:ext cx="2275529" cy="886190"/>
              <a:chOff x="3533833" y="3411452"/>
              <a:chExt cx="2275529" cy="886190"/>
            </a:xfrm>
          </p:grpSpPr>
          <p:pic>
            <p:nvPicPr>
              <p:cNvPr id="3" name="Picture 6" descr="G:\设计工作\8-9月\2017.8.8 公司图标\图标\自主可控产品图标\高端交换机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p:blipFill>
            <p:spPr bwMode="auto">
              <a:xfrm>
                <a:off x="4812847" y="3411452"/>
                <a:ext cx="344301" cy="325728"/>
              </a:xfrm>
              <a:prstGeom prst="rect">
                <a:avLst/>
              </a:prstGeom>
              <a:noFill/>
            </p:spPr>
          </p:pic>
          <p:pic>
            <p:nvPicPr>
              <p:cNvPr id="4" name="Picture 6" descr="G:\设计工作\8-9月\2017.8.8 公司图标\图标\自主可控产品图标\高端交换机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p:blipFill>
            <p:spPr bwMode="auto">
              <a:xfrm>
                <a:off x="4314154" y="3411452"/>
                <a:ext cx="344301" cy="325728"/>
              </a:xfrm>
              <a:prstGeom prst="rect">
                <a:avLst/>
              </a:prstGeom>
              <a:noFill/>
            </p:spPr>
          </p:pic>
          <p:pic>
            <p:nvPicPr>
              <p:cNvPr id="5" name="Picture 12" descr="G:\设计工作\8-9月\2017.8.8 公司图标\图标\自主可控产品图标\三层万兆交换机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p:blipFill>
            <p:spPr bwMode="auto">
              <a:xfrm>
                <a:off x="3533833" y="4007007"/>
                <a:ext cx="392355" cy="290634"/>
              </a:xfrm>
              <a:prstGeom prst="rect">
                <a:avLst/>
              </a:prstGeom>
              <a:noFill/>
            </p:spPr>
          </p:pic>
          <p:pic>
            <p:nvPicPr>
              <p:cNvPr id="6" name="Picture 12" descr="G:\设计工作\8-9月\2017.8.8 公司图标\图标\自主可控产品图标\三层万兆交换机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p:blipFill>
            <p:spPr bwMode="auto">
              <a:xfrm>
                <a:off x="4021756" y="4007008"/>
                <a:ext cx="392355" cy="290634"/>
              </a:xfrm>
              <a:prstGeom prst="rect">
                <a:avLst/>
              </a:prstGeom>
              <a:noFill/>
            </p:spPr>
          </p:pic>
          <p:pic>
            <p:nvPicPr>
              <p:cNvPr id="7" name="Picture 12" descr="G:\设计工作\8-9月\2017.8.8 公司图标\图标\自主可控产品图标\三层万兆交换机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p:blipFill>
            <p:spPr bwMode="auto">
              <a:xfrm>
                <a:off x="4936763" y="4007008"/>
                <a:ext cx="392355" cy="290634"/>
              </a:xfrm>
              <a:prstGeom prst="rect">
                <a:avLst/>
              </a:prstGeom>
              <a:noFill/>
            </p:spPr>
          </p:pic>
          <p:pic>
            <p:nvPicPr>
              <p:cNvPr id="8" name="Picture 12" descr="G:\设计工作\8-9月\2017.8.8 公司图标\图标\自主可控产品图标\三层万兆交换机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prstClr val="black"/>
                  <a:schemeClr val="tx2"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p:blipFill>
            <p:spPr bwMode="auto">
              <a:xfrm>
                <a:off x="5417007" y="4007008"/>
                <a:ext cx="392355" cy="290634"/>
              </a:xfrm>
              <a:prstGeom prst="rect">
                <a:avLst/>
              </a:prstGeom>
              <a:noFill/>
            </p:spPr>
          </p:pic>
          <p:cxnSp>
            <p:nvCxnSpPr>
              <p:cNvPr id="12" name="直接连接符 11"/>
              <p:cNvCxnSpPr>
                <a:stCxn id="5" idx="0"/>
                <a:endCxn id="4" idx="2"/>
              </p:cNvCxnSpPr>
              <p:nvPr/>
            </p:nvCxnSpPr>
            <p:spPr>
              <a:xfrm flipV="1">
                <a:off x="3730011" y="3737180"/>
                <a:ext cx="756294" cy="269827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>
                <a:stCxn id="6" idx="0"/>
                <a:endCxn id="3" idx="2"/>
              </p:cNvCxnSpPr>
              <p:nvPr/>
            </p:nvCxnSpPr>
            <p:spPr>
              <a:xfrm flipV="1">
                <a:off x="4217934" y="3737180"/>
                <a:ext cx="767064" cy="269828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>
                <a:stCxn id="7" idx="0"/>
                <a:endCxn id="4" idx="2"/>
              </p:cNvCxnSpPr>
              <p:nvPr/>
            </p:nvCxnSpPr>
            <p:spPr>
              <a:xfrm flipH="1" flipV="1">
                <a:off x="4486305" y="3737180"/>
                <a:ext cx="646636" cy="269828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>
                <a:stCxn id="8" idx="0"/>
                <a:endCxn id="3" idx="2"/>
              </p:cNvCxnSpPr>
              <p:nvPr/>
            </p:nvCxnSpPr>
            <p:spPr>
              <a:xfrm flipH="1" flipV="1">
                <a:off x="4984998" y="3737180"/>
                <a:ext cx="628187" cy="269828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>
                <a:off x="5417008" y="4109525"/>
                <a:ext cx="29697" cy="0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 flipV="1">
                <a:off x="4021758" y="4109526"/>
                <a:ext cx="31196" cy="1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 flipV="1">
                <a:off x="4021758" y="4154770"/>
                <a:ext cx="31196" cy="1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5417008" y="4154769"/>
                <a:ext cx="29697" cy="0"/>
              </a:xfrm>
              <a:prstGeom prst="line">
                <a:avLst/>
              </a:prstGeom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4185873" y="3722366"/>
                <a:ext cx="1223077" cy="246221"/>
              </a:xfrm>
              <a:prstGeom prst="rect">
                <a:avLst/>
              </a:prstGeom>
              <a:solidFill>
                <a:schemeClr val="accent6">
                  <a:alpha val="59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000" b="1" dirty="0">
                    <a:solidFill>
                      <a:schemeClr val="bg1"/>
                    </a:solidFill>
                  </a:rPr>
                  <a:t>Fabric VXLAN</a:t>
                </a:r>
                <a:endParaRPr lang="zh-CN" altLang="en-US" sz="10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5700791" y="3846751"/>
              <a:ext cx="697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00" b="1" dirty="0"/>
                <a:t>物理视图</a:t>
              </a:r>
            </a:p>
          </p:txBody>
        </p:sp>
      </p:grpSp>
      <p:grpSp>
        <p:nvGrpSpPr>
          <p:cNvPr id="2060" name="组合 2059"/>
          <p:cNvGrpSpPr/>
          <p:nvPr/>
        </p:nvGrpSpPr>
        <p:grpSpPr>
          <a:xfrm>
            <a:off x="4143373" y="2359799"/>
            <a:ext cx="3924301" cy="1214283"/>
            <a:chOff x="2125303" y="1979646"/>
            <a:chExt cx="3924301" cy="1214283"/>
          </a:xfrm>
        </p:grpSpPr>
        <p:sp>
          <p:nvSpPr>
            <p:cNvPr id="91" name="椭圆 90"/>
            <p:cNvSpPr/>
            <p:nvPr/>
          </p:nvSpPr>
          <p:spPr>
            <a:xfrm>
              <a:off x="2125303" y="1979646"/>
              <a:ext cx="3924301" cy="1214283"/>
            </a:xfrm>
            <a:prstGeom prst="ellipse">
              <a:avLst/>
            </a:prstGeom>
            <a:solidFill>
              <a:schemeClr val="accent2">
                <a:lumMod val="60000"/>
                <a:lumOff val="40000"/>
                <a:alpha val="82000"/>
              </a:schemeClr>
            </a:solidFill>
            <a:ln>
              <a:noFill/>
            </a:ln>
            <a:scene3d>
              <a:camera prst="perspective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4" name="矩形 93"/>
            <p:cNvSpPr/>
            <p:nvPr/>
          </p:nvSpPr>
          <p:spPr>
            <a:xfrm>
              <a:off x="3297266" y="2760181"/>
              <a:ext cx="623578" cy="22090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800" b="1" dirty="0"/>
                <a:t>链路状态</a:t>
              </a:r>
            </a:p>
          </p:txBody>
        </p:sp>
        <p:sp>
          <p:nvSpPr>
            <p:cNvPr id="97" name="矩形 96"/>
            <p:cNvSpPr/>
            <p:nvPr/>
          </p:nvSpPr>
          <p:spPr>
            <a:xfrm>
              <a:off x="4585842" y="2341131"/>
              <a:ext cx="622390" cy="22090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800" b="1" dirty="0"/>
                <a:t>丢包监控</a:t>
              </a:r>
            </a:p>
          </p:txBody>
        </p:sp>
        <p:sp>
          <p:nvSpPr>
            <p:cNvPr id="98" name="矩形 97"/>
            <p:cNvSpPr/>
            <p:nvPr/>
          </p:nvSpPr>
          <p:spPr>
            <a:xfrm>
              <a:off x="3020536" y="2341131"/>
              <a:ext cx="622390" cy="22090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800" b="1" dirty="0"/>
                <a:t>端口状态</a:t>
              </a:r>
            </a:p>
          </p:txBody>
        </p:sp>
        <p:sp>
          <p:nvSpPr>
            <p:cNvPr id="99" name="矩形 98"/>
            <p:cNvSpPr/>
            <p:nvPr/>
          </p:nvSpPr>
          <p:spPr>
            <a:xfrm>
              <a:off x="4247474" y="2735029"/>
              <a:ext cx="623578" cy="22090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800" b="1" dirty="0"/>
                <a:t>流量监控</a:t>
              </a:r>
            </a:p>
          </p:txBody>
        </p:sp>
        <p:sp>
          <p:nvSpPr>
            <p:cNvPr id="100" name="矩形 99"/>
            <p:cNvSpPr/>
            <p:nvPr/>
          </p:nvSpPr>
          <p:spPr>
            <a:xfrm>
              <a:off x="3797767" y="2139237"/>
              <a:ext cx="622390" cy="22090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800" b="1" dirty="0"/>
                <a:t>资源监控</a:t>
              </a:r>
            </a:p>
          </p:txBody>
        </p:sp>
      </p:grpSp>
      <p:sp>
        <p:nvSpPr>
          <p:cNvPr id="102" name="TextBox 101"/>
          <p:cNvSpPr txBox="1"/>
          <p:nvPr/>
        </p:nvSpPr>
        <p:spPr>
          <a:xfrm>
            <a:off x="7271799" y="3047478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/>
              <a:t>资源视图</a:t>
            </a:r>
          </a:p>
        </p:txBody>
      </p:sp>
      <p:sp>
        <p:nvSpPr>
          <p:cNvPr id="103" name="椭圆 102"/>
          <p:cNvSpPr/>
          <p:nvPr/>
        </p:nvSpPr>
        <p:spPr>
          <a:xfrm>
            <a:off x="4182564" y="1800134"/>
            <a:ext cx="3924301" cy="1214283"/>
          </a:xfrm>
          <a:prstGeom prst="ellipse">
            <a:avLst/>
          </a:prstGeom>
          <a:solidFill>
            <a:schemeClr val="accent3">
              <a:alpha val="55000"/>
            </a:schemeClr>
          </a:solidFill>
          <a:ln>
            <a:noFill/>
          </a:ln>
          <a:scene3d>
            <a:camera prst="perspective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58" name="矩形 2057"/>
          <p:cNvSpPr/>
          <p:nvPr/>
        </p:nvSpPr>
        <p:spPr>
          <a:xfrm>
            <a:off x="5008647" y="2315121"/>
            <a:ext cx="435975" cy="2209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00" b="1" dirty="0"/>
              <a:t>BGP</a:t>
            </a:r>
            <a:endParaRPr lang="zh-CN" altLang="en-US" sz="800" b="1" dirty="0"/>
          </a:p>
        </p:txBody>
      </p:sp>
      <p:sp>
        <p:nvSpPr>
          <p:cNvPr id="95" name="矩形 94"/>
          <p:cNvSpPr/>
          <p:nvPr/>
        </p:nvSpPr>
        <p:spPr>
          <a:xfrm>
            <a:off x="5419854" y="2004156"/>
            <a:ext cx="622390" cy="2209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00" b="1" dirty="0"/>
              <a:t>VXLAN</a:t>
            </a:r>
            <a:endParaRPr lang="zh-CN" altLang="en-US" sz="800" b="1" dirty="0"/>
          </a:p>
        </p:txBody>
      </p:sp>
      <p:sp>
        <p:nvSpPr>
          <p:cNvPr id="96" name="矩形 95"/>
          <p:cNvSpPr/>
          <p:nvPr/>
        </p:nvSpPr>
        <p:spPr>
          <a:xfrm>
            <a:off x="6042244" y="2315121"/>
            <a:ext cx="622390" cy="2209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00" b="1" dirty="0"/>
              <a:t>OSPF</a:t>
            </a:r>
            <a:endParaRPr lang="zh-CN" altLang="en-US" sz="800" b="1" dirty="0"/>
          </a:p>
        </p:txBody>
      </p:sp>
      <p:sp>
        <p:nvSpPr>
          <p:cNvPr id="104" name="矩形 103"/>
          <p:cNvSpPr/>
          <p:nvPr/>
        </p:nvSpPr>
        <p:spPr>
          <a:xfrm>
            <a:off x="6664634" y="2004156"/>
            <a:ext cx="622390" cy="2209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00" b="1" dirty="0"/>
              <a:t>Route</a:t>
            </a:r>
            <a:endParaRPr lang="zh-CN" altLang="en-US" sz="800" b="1" dirty="0"/>
          </a:p>
        </p:txBody>
      </p:sp>
      <p:sp>
        <p:nvSpPr>
          <p:cNvPr id="105" name="TextBox 104"/>
          <p:cNvSpPr txBox="1"/>
          <p:nvPr/>
        </p:nvSpPr>
        <p:spPr>
          <a:xfrm>
            <a:off x="7287024" y="2383623"/>
            <a:ext cx="697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b="1" dirty="0"/>
              <a:t>协议视图</a:t>
            </a:r>
          </a:p>
        </p:txBody>
      </p:sp>
      <p:grpSp>
        <p:nvGrpSpPr>
          <p:cNvPr id="2059" name="组合 2058"/>
          <p:cNvGrpSpPr/>
          <p:nvPr/>
        </p:nvGrpSpPr>
        <p:grpSpPr>
          <a:xfrm>
            <a:off x="4143373" y="1169340"/>
            <a:ext cx="3924301" cy="1214283"/>
            <a:chOff x="2474117" y="2564446"/>
            <a:chExt cx="3924301" cy="1214283"/>
          </a:xfrm>
        </p:grpSpPr>
        <p:sp>
          <p:nvSpPr>
            <p:cNvPr id="35" name="椭圆 34"/>
            <p:cNvSpPr/>
            <p:nvPr/>
          </p:nvSpPr>
          <p:spPr>
            <a:xfrm>
              <a:off x="2474117" y="2564446"/>
              <a:ext cx="3924301" cy="1214283"/>
            </a:xfrm>
            <a:prstGeom prst="ellipse">
              <a:avLst/>
            </a:prstGeom>
            <a:solidFill>
              <a:schemeClr val="accent5">
                <a:lumMod val="40000"/>
                <a:lumOff val="60000"/>
                <a:alpha val="82000"/>
              </a:schemeClr>
            </a:solidFill>
            <a:ln>
              <a:noFill/>
            </a:ln>
            <a:scene3d>
              <a:camera prst="perspectiveLeft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5602542" y="3263495"/>
              <a:ext cx="69762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00" b="1" dirty="0"/>
                <a:t>租户视图</a:t>
              </a:r>
            </a:p>
          </p:txBody>
        </p:sp>
        <p:grpSp>
          <p:nvGrpSpPr>
            <p:cNvPr id="2056" name="组合 2055"/>
            <p:cNvGrpSpPr/>
            <p:nvPr/>
          </p:nvGrpSpPr>
          <p:grpSpPr>
            <a:xfrm>
              <a:off x="3513290" y="2724031"/>
              <a:ext cx="2205225" cy="875870"/>
              <a:chOff x="3297810" y="1967966"/>
              <a:chExt cx="2205225" cy="875870"/>
            </a:xfrm>
            <a:scene3d>
              <a:camera prst="obliqueTopRight"/>
              <a:lightRig rig="threePt" dir="t"/>
            </a:scene3d>
          </p:grpSpPr>
          <p:pic>
            <p:nvPicPr>
              <p:cNvPr id="2084" name="Picture 36"/>
              <p:cNvPicPr>
                <a:picLocks noChangeAspect="1" noChangeArrowheads="1"/>
              </p:cNvPicPr>
              <p:nvPr/>
            </p:nvPicPr>
            <p:blipFill>
              <a:blip r:embed="rId4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4973" y="2291144"/>
                <a:ext cx="247963" cy="2479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9" name="Picture 37"/>
              <p:cNvPicPr>
                <a:picLocks noChangeAspect="1" noChangeArrowheads="1"/>
              </p:cNvPicPr>
              <p:nvPr/>
            </p:nvPicPr>
            <p:blipFill>
              <a:blip r:embed="rId5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97810" y="1967966"/>
                <a:ext cx="280987" cy="2428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0" name="Picture 37"/>
              <p:cNvPicPr>
                <a:picLocks noChangeAspect="1" noChangeArrowheads="1"/>
              </p:cNvPicPr>
              <p:nvPr/>
            </p:nvPicPr>
            <p:blipFill>
              <a:blip r:embed="rId5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97810" y="2294079"/>
                <a:ext cx="280987" cy="2428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1" name="Picture 37"/>
              <p:cNvPicPr>
                <a:picLocks noChangeAspect="1" noChangeArrowheads="1"/>
              </p:cNvPicPr>
              <p:nvPr/>
            </p:nvPicPr>
            <p:blipFill>
              <a:blip r:embed="rId5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97810" y="2600949"/>
                <a:ext cx="280987" cy="2428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60" name="直接连接符 59"/>
              <p:cNvCxnSpPr>
                <a:stCxn id="69" idx="3"/>
                <a:endCxn id="2084" idx="1"/>
              </p:cNvCxnSpPr>
              <p:nvPr/>
            </p:nvCxnSpPr>
            <p:spPr>
              <a:xfrm>
                <a:off x="3578797" y="2089410"/>
                <a:ext cx="196176" cy="325716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接连接符 73"/>
              <p:cNvCxnSpPr>
                <a:stCxn id="70" idx="3"/>
                <a:endCxn id="2084" idx="1"/>
              </p:cNvCxnSpPr>
              <p:nvPr/>
            </p:nvCxnSpPr>
            <p:spPr>
              <a:xfrm flipV="1">
                <a:off x="3578797" y="2415126"/>
                <a:ext cx="196176" cy="397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接连接符 76"/>
              <p:cNvCxnSpPr>
                <a:stCxn id="71" idx="3"/>
                <a:endCxn id="2084" idx="1"/>
              </p:cNvCxnSpPr>
              <p:nvPr/>
            </p:nvCxnSpPr>
            <p:spPr>
              <a:xfrm flipV="1">
                <a:off x="3578797" y="2415126"/>
                <a:ext cx="196176" cy="307267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接连接符 79"/>
              <p:cNvCxnSpPr>
                <a:stCxn id="2084" idx="3"/>
                <a:endCxn id="2087" idx="1"/>
              </p:cNvCxnSpPr>
              <p:nvPr/>
            </p:nvCxnSpPr>
            <p:spPr>
              <a:xfrm flipV="1">
                <a:off x="4022936" y="2410225"/>
                <a:ext cx="1187907" cy="4901"/>
              </a:xfrm>
              <a:prstGeom prst="line">
                <a:avLst/>
              </a:prstGeom>
              <a:ln w="127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086" name="Picture 38"/>
              <p:cNvPicPr>
                <a:picLocks noChangeAspect="1" noChangeArrowheads="1"/>
              </p:cNvPicPr>
              <p:nvPr/>
            </p:nvPicPr>
            <p:blipFill>
              <a:blip r:embed="rId6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5312" y="2276581"/>
                <a:ext cx="339528" cy="267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87" name="Picture 39"/>
              <p:cNvPicPr>
                <a:picLocks noChangeAspect="1" noChangeArrowheads="1"/>
              </p:cNvPicPr>
              <p:nvPr/>
            </p:nvPicPr>
            <p:blipFill>
              <a:blip r:embed="rId7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10843" y="2275367"/>
                <a:ext cx="292192" cy="2697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77" name="Picture 29"/>
              <p:cNvPicPr>
                <a:picLocks noChangeAspect="1" noChangeArrowheads="1"/>
              </p:cNvPicPr>
              <p:nvPr/>
            </p:nvPicPr>
            <p:blipFill>
              <a:blip r:embed="rId8">
                <a:grayscl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20788" y="2276543"/>
                <a:ext cx="267326" cy="267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108" name="object 4">
            <a:extLst>
              <a:ext uri="{FF2B5EF4-FFF2-40B4-BE49-F238E27FC236}">
                <a16:creationId xmlns:a16="http://schemas.microsoft.com/office/drawing/2014/main" id="{DA3F067C-7E6D-4CED-8F2E-FC7D96855C4F}"/>
              </a:ext>
            </a:extLst>
          </p:cNvPr>
          <p:cNvSpPr/>
          <p:nvPr/>
        </p:nvSpPr>
        <p:spPr>
          <a:xfrm>
            <a:off x="584382" y="1795326"/>
            <a:ext cx="4257701" cy="1531018"/>
          </a:xfrm>
          <a:prstGeom prst="roundRect">
            <a:avLst/>
          </a:prstGeom>
          <a:gradFill rotWithShape="1">
            <a:gsLst>
              <a:gs pos="95000">
                <a:schemeClr val="accent4">
                  <a:lumMod val="40000"/>
                  <a:lumOff val="60000"/>
                </a:schemeClr>
              </a:gs>
              <a:gs pos="0">
                <a:schemeClr val="accent5">
                  <a:lumMod val="60000"/>
                  <a:lumOff val="40000"/>
                  <a:alpha val="0"/>
                </a:schemeClr>
              </a:gs>
            </a:gsLst>
            <a:lin ang="10800000" scaled="0"/>
          </a:gradFill>
        </p:spPr>
        <p:txBody>
          <a:bodyPr wrap="square" lIns="0" tIns="0" rIns="0" bIns="0" rtlCol="0"/>
          <a:lstStyle/>
          <a:p>
            <a:endParaRPr sz="1800" dirty="0">
              <a:latin typeface="+mn-ea"/>
            </a:endParaRPr>
          </a:p>
        </p:txBody>
      </p:sp>
      <p:sp>
        <p:nvSpPr>
          <p:cNvPr id="109" name="文本框 47">
            <a:extLst>
              <a:ext uri="{FF2B5EF4-FFF2-40B4-BE49-F238E27FC236}">
                <a16:creationId xmlns:a16="http://schemas.microsoft.com/office/drawing/2014/main" id="{27367040-B880-4986-97E0-56D14B8A8250}"/>
              </a:ext>
            </a:extLst>
          </p:cNvPr>
          <p:cNvSpPr txBox="1"/>
          <p:nvPr/>
        </p:nvSpPr>
        <p:spPr>
          <a:xfrm>
            <a:off x="915122" y="2025307"/>
            <a:ext cx="3525109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</a:lvl1pPr>
          </a:lstStyle>
          <a:p>
            <a:pPr marL="370416" indent="-370416" defTabSz="821531">
              <a:lnSpc>
                <a:spcPct val="120000"/>
              </a:lnSpc>
              <a:buSzPct val="150000"/>
              <a:buFontTx/>
              <a:buChar char="•"/>
              <a:defRPr sz="2400">
                <a:solidFill>
                  <a:srgbClr val="34304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zh-CN" altLang="en-US" sz="1200" dirty="0">
                <a:solidFill>
                  <a:srgbClr val="34304F"/>
                </a:solidFill>
                <a:latin typeface="+mn-ea"/>
              </a:rPr>
              <a:t>多维度可视化网络</a:t>
            </a:r>
            <a:endParaRPr lang="en-US" altLang="zh-CN" sz="1200" dirty="0">
              <a:solidFill>
                <a:srgbClr val="34304F"/>
              </a:solidFill>
              <a:latin typeface="+mn-ea"/>
            </a:endParaRPr>
          </a:p>
          <a:p>
            <a:pPr marL="370416" indent="-370416" defTabSz="821531">
              <a:lnSpc>
                <a:spcPct val="120000"/>
              </a:lnSpc>
              <a:buSzPct val="150000"/>
              <a:buFontTx/>
              <a:buChar char="•"/>
              <a:defRPr sz="2400">
                <a:solidFill>
                  <a:srgbClr val="34304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zh-CN" altLang="en-US" sz="1200" dirty="0">
                <a:solidFill>
                  <a:srgbClr val="34304F"/>
                </a:solidFill>
                <a:latin typeface="+mn-ea"/>
                <a:sym typeface="Helvetica"/>
              </a:rPr>
              <a:t>快速故障定位和恢复能力</a:t>
            </a:r>
            <a:endParaRPr lang="en-US" altLang="zh-CN" sz="1200" dirty="0">
              <a:latin typeface="+mn-ea"/>
            </a:endParaRPr>
          </a:p>
          <a:p>
            <a:pPr marL="370416" indent="-370416" defTabSz="821531">
              <a:lnSpc>
                <a:spcPct val="120000"/>
              </a:lnSpc>
              <a:buSzPct val="150000"/>
              <a:buFontTx/>
              <a:buChar char="•"/>
              <a:defRPr sz="2400">
                <a:solidFill>
                  <a:srgbClr val="34304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zh-CN" altLang="en-US" sz="1200" dirty="0">
                <a:solidFill>
                  <a:srgbClr val="34304F"/>
                </a:solidFill>
                <a:latin typeface="+mn-ea"/>
                <a:sym typeface="Helvetica"/>
              </a:rPr>
              <a:t>降低运维人员难度</a:t>
            </a:r>
            <a:endParaRPr lang="en-US" altLang="zh-CN" sz="1200" dirty="0">
              <a:solidFill>
                <a:srgbClr val="34304F"/>
              </a:solidFill>
              <a:latin typeface="+mn-ea"/>
              <a:sym typeface="Helvetica"/>
            </a:endParaRPr>
          </a:p>
          <a:p>
            <a:pPr marL="370416" indent="-370416" defTabSz="821531">
              <a:lnSpc>
                <a:spcPct val="120000"/>
              </a:lnSpc>
              <a:buSzPct val="150000"/>
              <a:buFontTx/>
              <a:buChar char="•"/>
              <a:defRPr sz="2400">
                <a:solidFill>
                  <a:srgbClr val="34304F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zh-CN" altLang="en-US" sz="1200" dirty="0">
                <a:solidFill>
                  <a:srgbClr val="34304F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Helvetica"/>
              </a:rPr>
              <a:t>解决人工</a:t>
            </a:r>
            <a:r>
              <a:rPr lang="zh-CN" altLang="zh-CN" sz="1200" dirty="0"/>
              <a:t>配置管理</a:t>
            </a:r>
            <a:r>
              <a:rPr lang="zh-CN" altLang="en-US" sz="1200" dirty="0"/>
              <a:t>问题</a:t>
            </a:r>
            <a:endParaRPr lang="en-US" altLang="zh-CN" sz="12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754010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3">
            <a:extLst>
              <a:ext uri="{FF2B5EF4-FFF2-40B4-BE49-F238E27FC236}">
                <a16:creationId xmlns:a16="http://schemas.microsoft.com/office/drawing/2014/main" id="{99E287B4-8677-8C0B-2473-CCAFBCEAC1EE}"/>
              </a:ext>
            </a:extLst>
          </p:cNvPr>
          <p:cNvSpPr/>
          <p:nvPr/>
        </p:nvSpPr>
        <p:spPr bwMode="auto">
          <a:xfrm>
            <a:off x="2260219" y="2108671"/>
            <a:ext cx="769420" cy="769421"/>
          </a:xfrm>
          <a:prstGeom prst="ellipse">
            <a:avLst/>
          </a:prstGeom>
          <a:solidFill>
            <a:schemeClr val="bg1">
              <a:lumMod val="65000"/>
              <a:alpha val="70000"/>
            </a:schemeClr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4" name="Oval 2">
            <a:extLst>
              <a:ext uri="{FF2B5EF4-FFF2-40B4-BE49-F238E27FC236}">
                <a16:creationId xmlns:a16="http://schemas.microsoft.com/office/drawing/2014/main" id="{5C1BB73B-3B15-DD8E-9B93-202AACE2985F}"/>
              </a:ext>
            </a:extLst>
          </p:cNvPr>
          <p:cNvSpPr/>
          <p:nvPr/>
        </p:nvSpPr>
        <p:spPr bwMode="auto">
          <a:xfrm>
            <a:off x="2352720" y="1356696"/>
            <a:ext cx="932952" cy="932953"/>
          </a:xfrm>
          <a:prstGeom prst="ellipse">
            <a:avLst/>
          </a:prstGeom>
          <a:solidFill>
            <a:schemeClr val="bg1">
              <a:lumMod val="50000"/>
              <a:alpha val="70000"/>
            </a:schemeClr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5" name="Oval 1">
            <a:extLst>
              <a:ext uri="{FF2B5EF4-FFF2-40B4-BE49-F238E27FC236}">
                <a16:creationId xmlns:a16="http://schemas.microsoft.com/office/drawing/2014/main" id="{D7034976-407E-E6F3-1376-38888B7F66BE}"/>
              </a:ext>
            </a:extLst>
          </p:cNvPr>
          <p:cNvSpPr/>
          <p:nvPr/>
        </p:nvSpPr>
        <p:spPr bwMode="auto">
          <a:xfrm>
            <a:off x="2712113" y="1633863"/>
            <a:ext cx="1147117" cy="114711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solidFill>
              <a:schemeClr val="bg1"/>
            </a:solidFill>
          </a:ln>
          <a:effectLst>
            <a:outerShdw blurRad="215900" dist="177800" dir="7200000" sx="102000" sy="102000" algn="tl" rotWithShape="0">
              <a:schemeClr val="tx1">
                <a:lumMod val="95000"/>
                <a:lumOff val="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  <a:cs typeface="+mn-ea"/>
                <a:sym typeface="+mn-lt"/>
              </a:rPr>
              <a:t>05</a:t>
            </a:r>
          </a:p>
        </p:txBody>
      </p:sp>
      <p:sp>
        <p:nvSpPr>
          <p:cNvPr id="6" name="Oval 4">
            <a:extLst>
              <a:ext uri="{FF2B5EF4-FFF2-40B4-BE49-F238E27FC236}">
                <a16:creationId xmlns:a16="http://schemas.microsoft.com/office/drawing/2014/main" id="{98D5F7CD-EF5F-5B3E-E45A-999F49A3301D}"/>
              </a:ext>
            </a:extLst>
          </p:cNvPr>
          <p:cNvSpPr/>
          <p:nvPr/>
        </p:nvSpPr>
        <p:spPr bwMode="auto">
          <a:xfrm>
            <a:off x="3164008" y="2878091"/>
            <a:ext cx="384711" cy="384711"/>
          </a:xfrm>
          <a:prstGeom prst="ellipse">
            <a:avLst/>
          </a:prstGeom>
          <a:solidFill>
            <a:schemeClr val="accent4">
              <a:lumMod val="50000"/>
              <a:alpha val="70000"/>
            </a:schemeClr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864A833C-CE40-D280-BE2F-719198E90589}"/>
              </a:ext>
            </a:extLst>
          </p:cNvPr>
          <p:cNvSpPr/>
          <p:nvPr/>
        </p:nvSpPr>
        <p:spPr bwMode="auto">
          <a:xfrm>
            <a:off x="1986806" y="1971964"/>
            <a:ext cx="273413" cy="273413"/>
          </a:xfrm>
          <a:prstGeom prst="ellipse">
            <a:avLst/>
          </a:prstGeom>
          <a:solidFill>
            <a:schemeClr val="bg1">
              <a:lumMod val="75000"/>
              <a:alpha val="70000"/>
            </a:schemeClr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FE3DA861-EDE4-5D84-FF3E-121D83A453B0}"/>
              </a:ext>
            </a:extLst>
          </p:cNvPr>
          <p:cNvSpPr/>
          <p:nvPr/>
        </p:nvSpPr>
        <p:spPr bwMode="auto">
          <a:xfrm>
            <a:off x="3722523" y="1347614"/>
            <a:ext cx="273413" cy="273413"/>
          </a:xfrm>
          <a:prstGeom prst="ellipse">
            <a:avLst/>
          </a:prstGeom>
          <a:solidFill>
            <a:srgbClr val="002060">
              <a:alpha val="70000"/>
            </a:srgbClr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C3A6CF83-4CCC-41EC-7E53-4176E86ED5A2}"/>
              </a:ext>
            </a:extLst>
          </p:cNvPr>
          <p:cNvSpPr txBox="1"/>
          <p:nvPr/>
        </p:nvSpPr>
        <p:spPr>
          <a:xfrm>
            <a:off x="3728774" y="1881106"/>
            <a:ext cx="4011578" cy="537315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rm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智能园区网方案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497832B-124E-C43A-79EF-D99950486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" y="109537"/>
            <a:ext cx="609600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8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97FAF4F-1AAA-DA39-971C-AADDF1D219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kumimoji="0" lang="zh-CN" altLang="en-US" sz="1800" b="1" i="0" u="none" strike="noStrike" kern="1200" cap="none" spc="300" normalizeH="0" baseline="0" noProof="0" dirty="0">
                <a:ln>
                  <a:noFill/>
                </a:ln>
                <a:solidFill>
                  <a:srgbClr val="1F3783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“云</a:t>
            </a:r>
            <a:r>
              <a:rPr kumimoji="0" lang="en-US" altLang="zh-CN" sz="1800" b="1" i="0" u="none" strike="noStrike" kern="1200" cap="none" spc="300" normalizeH="0" baseline="0" noProof="0" dirty="0">
                <a:ln>
                  <a:noFill/>
                </a:ln>
                <a:solidFill>
                  <a:srgbClr val="1F3783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kumimoji="0" lang="zh-CN" altLang="en-US" sz="1800" b="1" i="0" u="none" strike="noStrike" kern="1200" cap="none" spc="300" normalizeH="0" baseline="0" noProof="0" dirty="0">
                <a:ln>
                  <a:noFill/>
                </a:ln>
                <a:solidFill>
                  <a:srgbClr val="1F3783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网”解决方案</a:t>
            </a:r>
            <a:r>
              <a:rPr kumimoji="0" lang="en-US" altLang="zh-CN" sz="1800" b="1" i="0" u="none" strike="noStrike" kern="1200" cap="none" spc="300" normalizeH="0" baseline="0" noProof="0" dirty="0">
                <a:ln>
                  <a:noFill/>
                </a:ln>
                <a:solidFill>
                  <a:srgbClr val="1F3783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园区网解决方案概述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7BAE716-7D6A-8A37-C999-A22B96D93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541" y="1070562"/>
            <a:ext cx="3676207" cy="26337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E1DEBA7-7607-8743-0F4D-42142E9B2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1262" y="975121"/>
            <a:ext cx="4278197" cy="2824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548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1">
            <a:extLst>
              <a:ext uri="{FF2B5EF4-FFF2-40B4-BE49-F238E27FC236}">
                <a16:creationId xmlns:a16="http://schemas.microsoft.com/office/drawing/2014/main" id="{A1E9D909-99D8-404D-78CD-02B4FC744E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524" y="123478"/>
            <a:ext cx="5472014" cy="50405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“云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网”解决方案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— 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园区网解决方案架构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99443B52-DABC-C5EB-7B2B-CAEF291BDE7B}"/>
              </a:ext>
            </a:extLst>
          </p:cNvPr>
          <p:cNvGrpSpPr/>
          <p:nvPr/>
        </p:nvGrpSpPr>
        <p:grpSpPr>
          <a:xfrm>
            <a:off x="5022188" y="631881"/>
            <a:ext cx="3199194" cy="645730"/>
            <a:chOff x="7105902" y="2050339"/>
            <a:chExt cx="4265592" cy="860973"/>
          </a:xfrm>
        </p:grpSpPr>
        <p:sp>
          <p:nvSpPr>
            <p:cNvPr id="5" name="Bullet1">
              <a:extLst>
                <a:ext uri="{FF2B5EF4-FFF2-40B4-BE49-F238E27FC236}">
                  <a16:creationId xmlns:a16="http://schemas.microsoft.com/office/drawing/2014/main" id="{4AEA8074-7461-F1DD-B041-B1025BA8A105}"/>
                </a:ext>
              </a:extLst>
            </p:cNvPr>
            <p:cNvSpPr/>
            <p:nvPr/>
          </p:nvSpPr>
          <p:spPr>
            <a:xfrm>
              <a:off x="7604643" y="2050339"/>
              <a:ext cx="3766851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b" anchorCtr="0">
              <a:normAutofit fontScale="77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zh-CN" altLang="en-US" b="1" dirty="0">
                  <a:solidFill>
                    <a:schemeClr val="tx1"/>
                  </a:solidFill>
                </a:rPr>
                <a:t>业务层</a:t>
              </a:r>
              <a:endParaRPr kumimoji="1" lang="en-US" altLang="zh-CN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Text1">
              <a:extLst>
                <a:ext uri="{FF2B5EF4-FFF2-40B4-BE49-F238E27FC236}">
                  <a16:creationId xmlns:a16="http://schemas.microsoft.com/office/drawing/2014/main" id="{B7ACDDF4-2600-0AEF-0CF1-5D17608BA876}"/>
                </a:ext>
              </a:extLst>
            </p:cNvPr>
            <p:cNvSpPr/>
            <p:nvPr/>
          </p:nvSpPr>
          <p:spPr>
            <a:xfrm>
              <a:off x="7604643" y="2363790"/>
              <a:ext cx="3766851" cy="54752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t" anchorCtr="0">
              <a:normAutofit fontScale="925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kumimoji="1" lang="zh-CN" altLang="en-US" sz="1000" dirty="0">
                  <a:solidFill>
                    <a:schemeClr val="tx1"/>
                  </a:solidFill>
                </a:rPr>
                <a:t>第三方业务系统通过控制器提供的北向接口，可开展网络业务编排、自动化运维等，提升管理效率。</a:t>
              </a:r>
              <a:endParaRPr kumimoji="1" lang="en-US" altLang="zh-CN" sz="1000" dirty="0">
                <a:solidFill>
                  <a:schemeClr val="tx1"/>
                </a:solidFill>
              </a:endParaRPr>
            </a:p>
          </p:txBody>
        </p:sp>
        <p:sp>
          <p:nvSpPr>
            <p:cNvPr id="7" name="Icon1">
              <a:extLst>
                <a:ext uri="{FF2B5EF4-FFF2-40B4-BE49-F238E27FC236}">
                  <a16:creationId xmlns:a16="http://schemas.microsoft.com/office/drawing/2014/main" id="{37ED4972-70E4-C08E-C8F8-B86C2FF6D719}"/>
                </a:ext>
              </a:extLst>
            </p:cNvPr>
            <p:cNvSpPr/>
            <p:nvPr/>
          </p:nvSpPr>
          <p:spPr>
            <a:xfrm>
              <a:off x="7105902" y="2094191"/>
              <a:ext cx="432903" cy="324677"/>
            </a:xfrm>
            <a:custGeom>
              <a:avLst/>
              <a:gdLst>
                <a:gd name="connsiteX0" fmla="*/ 534008 w 533400"/>
                <a:gd name="connsiteY0" fmla="*/ 621 h 400050"/>
                <a:gd name="connsiteX1" fmla="*/ 534008 w 533400"/>
                <a:gd name="connsiteY1" fmla="*/ 400671 h 400050"/>
                <a:gd name="connsiteX2" fmla="*/ 608 w 533400"/>
                <a:gd name="connsiteY2" fmla="*/ 400671 h 400050"/>
                <a:gd name="connsiteX3" fmla="*/ 608 w 533400"/>
                <a:gd name="connsiteY3" fmla="*/ 621 h 400050"/>
                <a:gd name="connsiteX4" fmla="*/ 534008 w 533400"/>
                <a:gd name="connsiteY4" fmla="*/ 621 h 400050"/>
                <a:gd name="connsiteX5" fmla="*/ 375893 w 533400"/>
                <a:gd name="connsiteY5" fmla="*/ 153974 h 400050"/>
                <a:gd name="connsiteX6" fmla="*/ 249211 w 533400"/>
                <a:gd name="connsiteY6" fmla="*/ 319709 h 400050"/>
                <a:gd name="connsiteX7" fmla="*/ 141578 w 533400"/>
                <a:gd name="connsiteY7" fmla="*/ 214934 h 400050"/>
                <a:gd name="connsiteX8" fmla="*/ 20611 w 533400"/>
                <a:gd name="connsiteY8" fmla="*/ 356856 h 400050"/>
                <a:gd name="connsiteX9" fmla="*/ 20611 w 533400"/>
                <a:gd name="connsiteY9" fmla="*/ 382574 h 400050"/>
                <a:gd name="connsiteX10" fmla="*/ 515911 w 533400"/>
                <a:gd name="connsiteY10" fmla="*/ 382574 h 400050"/>
                <a:gd name="connsiteX11" fmla="*/ 515911 w 533400"/>
                <a:gd name="connsiteY11" fmla="*/ 339711 h 400050"/>
                <a:gd name="connsiteX12" fmla="*/ 375893 w 533400"/>
                <a:gd name="connsiteY12" fmla="*/ 153974 h 400050"/>
                <a:gd name="connsiteX13" fmla="*/ 514958 w 533400"/>
                <a:gd name="connsiteY13" fmla="*/ 19671 h 400050"/>
                <a:gd name="connsiteX14" fmla="*/ 19658 w 533400"/>
                <a:gd name="connsiteY14" fmla="*/ 19671 h 400050"/>
                <a:gd name="connsiteX15" fmla="*/ 19658 w 533400"/>
                <a:gd name="connsiteY15" fmla="*/ 327329 h 400050"/>
                <a:gd name="connsiteX16" fmla="*/ 138721 w 533400"/>
                <a:gd name="connsiteY16" fmla="*/ 187311 h 400050"/>
                <a:gd name="connsiteX17" fmla="*/ 246353 w 533400"/>
                <a:gd name="connsiteY17" fmla="*/ 292086 h 400050"/>
                <a:gd name="connsiteX18" fmla="*/ 375893 w 533400"/>
                <a:gd name="connsiteY18" fmla="*/ 123494 h 400050"/>
                <a:gd name="connsiteX19" fmla="*/ 514958 w 533400"/>
                <a:gd name="connsiteY19" fmla="*/ 308279 h 400050"/>
                <a:gd name="connsiteX20" fmla="*/ 514958 w 533400"/>
                <a:gd name="connsiteY20" fmla="*/ 19671 h 400050"/>
                <a:gd name="connsiteX21" fmla="*/ 95858 w 533400"/>
                <a:gd name="connsiteY21" fmla="*/ 48246 h 400050"/>
                <a:gd name="connsiteX22" fmla="*/ 143483 w 533400"/>
                <a:gd name="connsiteY22" fmla="*/ 95871 h 400050"/>
                <a:gd name="connsiteX23" fmla="*/ 95858 w 533400"/>
                <a:gd name="connsiteY23" fmla="*/ 143496 h 400050"/>
                <a:gd name="connsiteX24" fmla="*/ 48233 w 533400"/>
                <a:gd name="connsiteY24" fmla="*/ 95871 h 400050"/>
                <a:gd name="connsiteX25" fmla="*/ 95858 w 533400"/>
                <a:gd name="connsiteY25" fmla="*/ 48246 h 400050"/>
                <a:gd name="connsiteX26" fmla="*/ 95858 w 533400"/>
                <a:gd name="connsiteY26" fmla="*/ 67296 h 400050"/>
                <a:gd name="connsiteX27" fmla="*/ 67283 w 533400"/>
                <a:gd name="connsiteY27" fmla="*/ 95871 h 400050"/>
                <a:gd name="connsiteX28" fmla="*/ 95858 w 533400"/>
                <a:gd name="connsiteY28" fmla="*/ 124446 h 400050"/>
                <a:gd name="connsiteX29" fmla="*/ 124433 w 533400"/>
                <a:gd name="connsiteY29" fmla="*/ 95871 h 400050"/>
                <a:gd name="connsiteX30" fmla="*/ 95858 w 533400"/>
                <a:gd name="connsiteY30" fmla="*/ 67296 h 40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33400" h="400050">
                  <a:moveTo>
                    <a:pt x="534008" y="621"/>
                  </a:moveTo>
                  <a:lnTo>
                    <a:pt x="534008" y="400671"/>
                  </a:lnTo>
                  <a:lnTo>
                    <a:pt x="608" y="400671"/>
                  </a:lnTo>
                  <a:lnTo>
                    <a:pt x="608" y="621"/>
                  </a:lnTo>
                  <a:lnTo>
                    <a:pt x="534008" y="621"/>
                  </a:lnTo>
                  <a:close/>
                  <a:moveTo>
                    <a:pt x="375893" y="153974"/>
                  </a:moveTo>
                  <a:lnTo>
                    <a:pt x="249211" y="319709"/>
                  </a:lnTo>
                  <a:lnTo>
                    <a:pt x="141578" y="214934"/>
                  </a:lnTo>
                  <a:lnTo>
                    <a:pt x="20611" y="356856"/>
                  </a:lnTo>
                  <a:lnTo>
                    <a:pt x="20611" y="382574"/>
                  </a:lnTo>
                  <a:lnTo>
                    <a:pt x="515911" y="382574"/>
                  </a:lnTo>
                  <a:lnTo>
                    <a:pt x="515911" y="339711"/>
                  </a:lnTo>
                  <a:lnTo>
                    <a:pt x="375893" y="153974"/>
                  </a:lnTo>
                  <a:close/>
                  <a:moveTo>
                    <a:pt x="514958" y="19671"/>
                  </a:moveTo>
                  <a:lnTo>
                    <a:pt x="19658" y="19671"/>
                  </a:lnTo>
                  <a:lnTo>
                    <a:pt x="19658" y="327329"/>
                  </a:lnTo>
                  <a:lnTo>
                    <a:pt x="138721" y="187311"/>
                  </a:lnTo>
                  <a:lnTo>
                    <a:pt x="246353" y="292086"/>
                  </a:lnTo>
                  <a:lnTo>
                    <a:pt x="375893" y="123494"/>
                  </a:lnTo>
                  <a:lnTo>
                    <a:pt x="514958" y="308279"/>
                  </a:lnTo>
                  <a:lnTo>
                    <a:pt x="514958" y="19671"/>
                  </a:lnTo>
                  <a:close/>
                  <a:moveTo>
                    <a:pt x="95858" y="48246"/>
                  </a:moveTo>
                  <a:cubicBezTo>
                    <a:pt x="122528" y="48246"/>
                    <a:pt x="143483" y="69201"/>
                    <a:pt x="143483" y="95871"/>
                  </a:cubicBezTo>
                  <a:cubicBezTo>
                    <a:pt x="143483" y="122541"/>
                    <a:pt x="122528" y="143496"/>
                    <a:pt x="95858" y="143496"/>
                  </a:cubicBezTo>
                  <a:cubicBezTo>
                    <a:pt x="69188" y="143496"/>
                    <a:pt x="48233" y="122541"/>
                    <a:pt x="48233" y="95871"/>
                  </a:cubicBezTo>
                  <a:cubicBezTo>
                    <a:pt x="48233" y="69201"/>
                    <a:pt x="69188" y="48246"/>
                    <a:pt x="95858" y="48246"/>
                  </a:cubicBezTo>
                  <a:close/>
                  <a:moveTo>
                    <a:pt x="95858" y="67296"/>
                  </a:moveTo>
                  <a:cubicBezTo>
                    <a:pt x="79665" y="67296"/>
                    <a:pt x="67283" y="79679"/>
                    <a:pt x="67283" y="95871"/>
                  </a:cubicBezTo>
                  <a:cubicBezTo>
                    <a:pt x="67283" y="112064"/>
                    <a:pt x="79665" y="124446"/>
                    <a:pt x="95858" y="124446"/>
                  </a:cubicBezTo>
                  <a:cubicBezTo>
                    <a:pt x="112051" y="124446"/>
                    <a:pt x="124433" y="112064"/>
                    <a:pt x="124433" y="95871"/>
                  </a:cubicBezTo>
                  <a:cubicBezTo>
                    <a:pt x="124433" y="79679"/>
                    <a:pt x="112051" y="67296"/>
                    <a:pt x="95858" y="6729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D57D132E-F985-D13D-9A24-2EB03C1120FC}"/>
              </a:ext>
            </a:extLst>
          </p:cNvPr>
          <p:cNvGrpSpPr/>
          <p:nvPr/>
        </p:nvGrpSpPr>
        <p:grpSpPr>
          <a:xfrm>
            <a:off x="5022188" y="1932798"/>
            <a:ext cx="3199194" cy="1472554"/>
            <a:chOff x="7105902" y="3250668"/>
            <a:chExt cx="4265592" cy="1963407"/>
          </a:xfrm>
        </p:grpSpPr>
        <p:sp>
          <p:nvSpPr>
            <p:cNvPr id="9" name="Text2">
              <a:extLst>
                <a:ext uri="{FF2B5EF4-FFF2-40B4-BE49-F238E27FC236}">
                  <a16:creationId xmlns:a16="http://schemas.microsoft.com/office/drawing/2014/main" id="{A87099D2-B21B-EBC2-AD7A-B1037810C3B4}"/>
                </a:ext>
              </a:extLst>
            </p:cNvPr>
            <p:cNvSpPr/>
            <p:nvPr/>
          </p:nvSpPr>
          <p:spPr>
            <a:xfrm>
              <a:off x="7604643" y="3610556"/>
              <a:ext cx="3766851" cy="16035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kumimoji="1" lang="zh-CN" altLang="en-US" sz="1000" dirty="0">
                  <a:solidFill>
                    <a:schemeClr val="tx1"/>
                  </a:solidFill>
                </a:rPr>
                <a:t>南向通过标准南向接口协议和设备互通；北向面向用户提供定制化的</a:t>
              </a:r>
              <a:r>
                <a:rPr kumimoji="1" lang="en-US" altLang="zh-CN" sz="1000" dirty="0">
                  <a:solidFill>
                    <a:schemeClr val="tx1"/>
                  </a:solidFill>
                </a:rPr>
                <a:t>API</a:t>
              </a:r>
              <a:r>
                <a:rPr kumimoji="1" lang="zh-CN" altLang="en-US" sz="1000" dirty="0">
                  <a:solidFill>
                    <a:schemeClr val="tx1"/>
                  </a:solidFill>
                </a:rPr>
                <a:t>接口，实现和编排系统集成，满足用户差异化的业务需求。并且基于大数据技术，提供流量分析平台，该平台实现全网流量实时采集和数据处理。支撑可视化呈现。</a:t>
              </a:r>
            </a:p>
          </p:txBody>
        </p:sp>
        <p:sp>
          <p:nvSpPr>
            <p:cNvPr id="10" name="Icon2">
              <a:extLst>
                <a:ext uri="{FF2B5EF4-FFF2-40B4-BE49-F238E27FC236}">
                  <a16:creationId xmlns:a16="http://schemas.microsoft.com/office/drawing/2014/main" id="{DDA73ACB-6AFE-6B17-4B19-913E43805FB3}"/>
                </a:ext>
              </a:extLst>
            </p:cNvPr>
            <p:cNvSpPr/>
            <p:nvPr/>
          </p:nvSpPr>
          <p:spPr>
            <a:xfrm>
              <a:off x="7105902" y="3285081"/>
              <a:ext cx="432903" cy="432903"/>
            </a:xfrm>
            <a:custGeom>
              <a:avLst/>
              <a:gdLst>
                <a:gd name="connsiteX0" fmla="*/ 381864 w 533400"/>
                <a:gd name="connsiteY0" fmla="*/ 621 h 533400"/>
                <a:gd name="connsiteX1" fmla="*/ 381864 w 533400"/>
                <a:gd name="connsiteY1" fmla="*/ 114921 h 533400"/>
                <a:gd name="connsiteX2" fmla="*/ 534264 w 533400"/>
                <a:gd name="connsiteY2" fmla="*/ 114921 h 533400"/>
                <a:gd name="connsiteX3" fmla="*/ 534264 w 533400"/>
                <a:gd name="connsiteY3" fmla="*/ 419721 h 533400"/>
                <a:gd name="connsiteX4" fmla="*/ 381864 w 533400"/>
                <a:gd name="connsiteY4" fmla="*/ 419721 h 533400"/>
                <a:gd name="connsiteX5" fmla="*/ 381864 w 533400"/>
                <a:gd name="connsiteY5" fmla="*/ 534021 h 533400"/>
                <a:gd name="connsiteX6" fmla="*/ 153264 w 533400"/>
                <a:gd name="connsiteY6" fmla="*/ 534021 h 533400"/>
                <a:gd name="connsiteX7" fmla="*/ 153264 w 533400"/>
                <a:gd name="connsiteY7" fmla="*/ 419721 h 533400"/>
                <a:gd name="connsiteX8" fmla="*/ 864 w 533400"/>
                <a:gd name="connsiteY8" fmla="*/ 419721 h 533400"/>
                <a:gd name="connsiteX9" fmla="*/ 864 w 533400"/>
                <a:gd name="connsiteY9" fmla="*/ 182549 h 533400"/>
                <a:gd name="connsiteX10" fmla="*/ 63729 w 533400"/>
                <a:gd name="connsiteY10" fmla="*/ 114921 h 533400"/>
                <a:gd name="connsiteX11" fmla="*/ 153264 w 533400"/>
                <a:gd name="connsiteY11" fmla="*/ 114921 h 533400"/>
                <a:gd name="connsiteX12" fmla="*/ 153264 w 533400"/>
                <a:gd name="connsiteY12" fmla="*/ 621 h 533400"/>
                <a:gd name="connsiteX13" fmla="*/ 381864 w 533400"/>
                <a:gd name="connsiteY13" fmla="*/ 621 h 533400"/>
                <a:gd name="connsiteX14" fmla="*/ 362814 w 533400"/>
                <a:gd name="connsiteY14" fmla="*/ 286371 h 533400"/>
                <a:gd name="connsiteX15" fmla="*/ 172314 w 533400"/>
                <a:gd name="connsiteY15" fmla="*/ 286371 h 533400"/>
                <a:gd name="connsiteX16" fmla="*/ 172314 w 533400"/>
                <a:gd name="connsiteY16" fmla="*/ 514971 h 533400"/>
                <a:gd name="connsiteX17" fmla="*/ 362814 w 533400"/>
                <a:gd name="connsiteY17" fmla="*/ 514971 h 533400"/>
                <a:gd name="connsiteX18" fmla="*/ 362814 w 533400"/>
                <a:gd name="connsiteY18" fmla="*/ 286371 h 533400"/>
                <a:gd name="connsiteX19" fmla="*/ 515214 w 533400"/>
                <a:gd name="connsiteY19" fmla="*/ 133971 h 533400"/>
                <a:gd name="connsiteX20" fmla="*/ 71349 w 533400"/>
                <a:gd name="connsiteY20" fmla="*/ 133971 h 533400"/>
                <a:gd name="connsiteX21" fmla="*/ 19914 w 533400"/>
                <a:gd name="connsiteY21" fmla="*/ 190169 h 533400"/>
                <a:gd name="connsiteX22" fmla="*/ 19914 w 533400"/>
                <a:gd name="connsiteY22" fmla="*/ 400671 h 533400"/>
                <a:gd name="connsiteX23" fmla="*/ 153264 w 533400"/>
                <a:gd name="connsiteY23" fmla="*/ 400671 h 533400"/>
                <a:gd name="connsiteX24" fmla="*/ 153264 w 533400"/>
                <a:gd name="connsiteY24" fmla="*/ 267321 h 533400"/>
                <a:gd name="connsiteX25" fmla="*/ 381864 w 533400"/>
                <a:gd name="connsiteY25" fmla="*/ 267321 h 533400"/>
                <a:gd name="connsiteX26" fmla="*/ 381864 w 533400"/>
                <a:gd name="connsiteY26" fmla="*/ 400671 h 533400"/>
                <a:gd name="connsiteX27" fmla="*/ 515214 w 533400"/>
                <a:gd name="connsiteY27" fmla="*/ 400671 h 533400"/>
                <a:gd name="connsiteX28" fmla="*/ 515214 w 533400"/>
                <a:gd name="connsiteY28" fmla="*/ 133971 h 533400"/>
                <a:gd name="connsiteX29" fmla="*/ 462827 w 533400"/>
                <a:gd name="connsiteY29" fmla="*/ 172071 h 533400"/>
                <a:gd name="connsiteX30" fmla="*/ 477114 w 533400"/>
                <a:gd name="connsiteY30" fmla="*/ 186359 h 533400"/>
                <a:gd name="connsiteX31" fmla="*/ 462827 w 533400"/>
                <a:gd name="connsiteY31" fmla="*/ 200646 h 533400"/>
                <a:gd name="connsiteX32" fmla="*/ 448539 w 533400"/>
                <a:gd name="connsiteY32" fmla="*/ 186359 h 533400"/>
                <a:gd name="connsiteX33" fmla="*/ 462827 w 533400"/>
                <a:gd name="connsiteY33" fmla="*/ 172071 h 533400"/>
                <a:gd name="connsiteX34" fmla="*/ 362814 w 533400"/>
                <a:gd name="connsiteY34" fmla="*/ 19671 h 533400"/>
                <a:gd name="connsiteX35" fmla="*/ 172314 w 533400"/>
                <a:gd name="connsiteY35" fmla="*/ 19671 h 533400"/>
                <a:gd name="connsiteX36" fmla="*/ 172314 w 533400"/>
                <a:gd name="connsiteY36" fmla="*/ 114921 h 533400"/>
                <a:gd name="connsiteX37" fmla="*/ 362814 w 533400"/>
                <a:gd name="connsiteY37" fmla="*/ 114921 h 533400"/>
                <a:gd name="connsiteX38" fmla="*/ 362814 w 533400"/>
                <a:gd name="connsiteY38" fmla="*/ 19671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533400" h="533400">
                  <a:moveTo>
                    <a:pt x="381864" y="621"/>
                  </a:moveTo>
                  <a:lnTo>
                    <a:pt x="381864" y="114921"/>
                  </a:lnTo>
                  <a:lnTo>
                    <a:pt x="534264" y="114921"/>
                  </a:lnTo>
                  <a:lnTo>
                    <a:pt x="534264" y="419721"/>
                  </a:lnTo>
                  <a:lnTo>
                    <a:pt x="381864" y="419721"/>
                  </a:lnTo>
                  <a:lnTo>
                    <a:pt x="381864" y="534021"/>
                  </a:lnTo>
                  <a:lnTo>
                    <a:pt x="153264" y="534021"/>
                  </a:lnTo>
                  <a:lnTo>
                    <a:pt x="153264" y="419721"/>
                  </a:lnTo>
                  <a:lnTo>
                    <a:pt x="864" y="419721"/>
                  </a:lnTo>
                  <a:lnTo>
                    <a:pt x="864" y="182549"/>
                  </a:lnTo>
                  <a:lnTo>
                    <a:pt x="63729" y="114921"/>
                  </a:lnTo>
                  <a:lnTo>
                    <a:pt x="153264" y="114921"/>
                  </a:lnTo>
                  <a:lnTo>
                    <a:pt x="153264" y="621"/>
                  </a:lnTo>
                  <a:lnTo>
                    <a:pt x="381864" y="621"/>
                  </a:lnTo>
                  <a:close/>
                  <a:moveTo>
                    <a:pt x="362814" y="286371"/>
                  </a:moveTo>
                  <a:lnTo>
                    <a:pt x="172314" y="286371"/>
                  </a:lnTo>
                  <a:lnTo>
                    <a:pt x="172314" y="514971"/>
                  </a:lnTo>
                  <a:lnTo>
                    <a:pt x="362814" y="514971"/>
                  </a:lnTo>
                  <a:lnTo>
                    <a:pt x="362814" y="286371"/>
                  </a:lnTo>
                  <a:close/>
                  <a:moveTo>
                    <a:pt x="515214" y="133971"/>
                  </a:moveTo>
                  <a:lnTo>
                    <a:pt x="71349" y="133971"/>
                  </a:lnTo>
                  <a:lnTo>
                    <a:pt x="19914" y="190169"/>
                  </a:lnTo>
                  <a:lnTo>
                    <a:pt x="19914" y="400671"/>
                  </a:lnTo>
                  <a:lnTo>
                    <a:pt x="153264" y="400671"/>
                  </a:lnTo>
                  <a:lnTo>
                    <a:pt x="153264" y="267321"/>
                  </a:lnTo>
                  <a:lnTo>
                    <a:pt x="381864" y="267321"/>
                  </a:lnTo>
                  <a:lnTo>
                    <a:pt x="381864" y="400671"/>
                  </a:lnTo>
                  <a:lnTo>
                    <a:pt x="515214" y="400671"/>
                  </a:lnTo>
                  <a:lnTo>
                    <a:pt x="515214" y="133971"/>
                  </a:lnTo>
                  <a:close/>
                  <a:moveTo>
                    <a:pt x="462827" y="172071"/>
                  </a:moveTo>
                  <a:cubicBezTo>
                    <a:pt x="470446" y="172071"/>
                    <a:pt x="477114" y="178739"/>
                    <a:pt x="477114" y="186359"/>
                  </a:cubicBezTo>
                  <a:cubicBezTo>
                    <a:pt x="477114" y="193979"/>
                    <a:pt x="470446" y="200646"/>
                    <a:pt x="462827" y="200646"/>
                  </a:cubicBezTo>
                  <a:cubicBezTo>
                    <a:pt x="455207" y="200646"/>
                    <a:pt x="448539" y="193979"/>
                    <a:pt x="448539" y="186359"/>
                  </a:cubicBezTo>
                  <a:cubicBezTo>
                    <a:pt x="448539" y="178739"/>
                    <a:pt x="455207" y="172071"/>
                    <a:pt x="462827" y="172071"/>
                  </a:cubicBezTo>
                  <a:close/>
                  <a:moveTo>
                    <a:pt x="362814" y="19671"/>
                  </a:moveTo>
                  <a:lnTo>
                    <a:pt x="172314" y="19671"/>
                  </a:lnTo>
                  <a:lnTo>
                    <a:pt x="172314" y="114921"/>
                  </a:lnTo>
                  <a:lnTo>
                    <a:pt x="362814" y="114921"/>
                  </a:lnTo>
                  <a:lnTo>
                    <a:pt x="362814" y="19671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" name="Bullet2">
              <a:extLst>
                <a:ext uri="{FF2B5EF4-FFF2-40B4-BE49-F238E27FC236}">
                  <a16:creationId xmlns:a16="http://schemas.microsoft.com/office/drawing/2014/main" id="{23305E72-72A6-D664-CDD8-BFC4E5ECDC09}"/>
                </a:ext>
              </a:extLst>
            </p:cNvPr>
            <p:cNvSpPr/>
            <p:nvPr/>
          </p:nvSpPr>
          <p:spPr>
            <a:xfrm>
              <a:off x="7604643" y="3250668"/>
              <a:ext cx="3766851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b" anchorCtr="0">
              <a:normAutofit fontScale="77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zh-CN" altLang="en-US" b="1" dirty="0">
                  <a:solidFill>
                    <a:schemeClr val="tx1"/>
                  </a:solidFill>
                </a:rPr>
                <a:t>控制层</a:t>
              </a:r>
              <a:endParaRPr kumimoji="1" lang="en-US" altLang="zh-CN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4741077E-7C77-B259-DB36-D106E7ACFF06}"/>
              </a:ext>
            </a:extLst>
          </p:cNvPr>
          <p:cNvGrpSpPr/>
          <p:nvPr/>
        </p:nvGrpSpPr>
        <p:grpSpPr>
          <a:xfrm>
            <a:off x="5033204" y="3539277"/>
            <a:ext cx="3188178" cy="1127316"/>
            <a:chOff x="7120590" y="4746598"/>
            <a:chExt cx="4250904" cy="1503088"/>
          </a:xfrm>
        </p:grpSpPr>
        <p:sp>
          <p:nvSpPr>
            <p:cNvPr id="13" name="Text3">
              <a:extLst>
                <a:ext uri="{FF2B5EF4-FFF2-40B4-BE49-F238E27FC236}">
                  <a16:creationId xmlns:a16="http://schemas.microsoft.com/office/drawing/2014/main" id="{C9D5E631-407D-4DB9-452E-F99CBE92CE21}"/>
                </a:ext>
              </a:extLst>
            </p:cNvPr>
            <p:cNvSpPr/>
            <p:nvPr/>
          </p:nvSpPr>
          <p:spPr>
            <a:xfrm>
              <a:off x="7604643" y="5131497"/>
              <a:ext cx="3766851" cy="111818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t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kumimoji="1" lang="zh-CN" altLang="en-US" sz="1000" dirty="0">
                  <a:solidFill>
                    <a:schemeClr val="tx1"/>
                  </a:solidFill>
                </a:rPr>
                <a:t>引入虚拟化技术，把网络层分为物理网络和虚拟网络。同时通过</a:t>
              </a:r>
              <a:r>
                <a:rPr kumimoji="1" lang="en-US" altLang="zh-CN" sz="1000" dirty="0">
                  <a:solidFill>
                    <a:schemeClr val="tx1"/>
                  </a:solidFill>
                </a:rPr>
                <a:t>SDN</a:t>
              </a:r>
              <a:r>
                <a:rPr kumimoji="1" lang="zh-CN" altLang="en-US" sz="1000" dirty="0">
                  <a:solidFill>
                    <a:schemeClr val="tx1"/>
                  </a:solidFill>
                </a:rPr>
                <a:t>控制器的控制和管理，提供高性能的网络转发能力。</a:t>
              </a:r>
            </a:p>
          </p:txBody>
        </p:sp>
        <p:sp>
          <p:nvSpPr>
            <p:cNvPr id="14" name="Icon3">
              <a:extLst>
                <a:ext uri="{FF2B5EF4-FFF2-40B4-BE49-F238E27FC236}">
                  <a16:creationId xmlns:a16="http://schemas.microsoft.com/office/drawing/2014/main" id="{B42B1289-3F1A-8545-7BAE-CF1D6C701197}"/>
                </a:ext>
              </a:extLst>
            </p:cNvPr>
            <p:cNvSpPr/>
            <p:nvPr/>
          </p:nvSpPr>
          <p:spPr>
            <a:xfrm>
              <a:off x="7120590" y="4776396"/>
              <a:ext cx="403527" cy="432903"/>
            </a:xfrm>
            <a:custGeom>
              <a:avLst/>
              <a:gdLst>
                <a:gd name="connsiteX0" fmla="*/ 373164 w 497205"/>
                <a:gd name="connsiteY0" fmla="*/ 621 h 533400"/>
                <a:gd name="connsiteX1" fmla="*/ 373164 w 497205"/>
                <a:gd name="connsiteY1" fmla="*/ 19671 h 533400"/>
                <a:gd name="connsiteX2" fmla="*/ 344589 w 497205"/>
                <a:gd name="connsiteY2" fmla="*/ 19671 h 533400"/>
                <a:gd name="connsiteX3" fmla="*/ 344589 w 497205"/>
                <a:gd name="connsiteY3" fmla="*/ 141591 h 533400"/>
                <a:gd name="connsiteX4" fmla="*/ 497941 w 497205"/>
                <a:gd name="connsiteY4" fmla="*/ 486396 h 533400"/>
                <a:gd name="connsiteX5" fmla="*/ 479844 w 497205"/>
                <a:gd name="connsiteY5" fmla="*/ 534021 h 533400"/>
                <a:gd name="connsiteX6" fmla="*/ 18833 w 497205"/>
                <a:gd name="connsiteY6" fmla="*/ 534021 h 533400"/>
                <a:gd name="connsiteX7" fmla="*/ 736 w 497205"/>
                <a:gd name="connsiteY7" fmla="*/ 486396 h 533400"/>
                <a:gd name="connsiteX8" fmla="*/ 154089 w 497205"/>
                <a:gd name="connsiteY8" fmla="*/ 141591 h 533400"/>
                <a:gd name="connsiteX9" fmla="*/ 154089 w 497205"/>
                <a:gd name="connsiteY9" fmla="*/ 19671 h 533400"/>
                <a:gd name="connsiteX10" fmla="*/ 125514 w 497205"/>
                <a:gd name="connsiteY10" fmla="*/ 19671 h 533400"/>
                <a:gd name="connsiteX11" fmla="*/ 125514 w 497205"/>
                <a:gd name="connsiteY11" fmla="*/ 621 h 533400"/>
                <a:gd name="connsiteX12" fmla="*/ 373164 w 497205"/>
                <a:gd name="connsiteY12" fmla="*/ 621 h 533400"/>
                <a:gd name="connsiteX13" fmla="*/ 257911 w 497205"/>
                <a:gd name="connsiteY13" fmla="*/ 415911 h 533400"/>
                <a:gd name="connsiteX14" fmla="*/ 255054 w 497205"/>
                <a:gd name="connsiteY14" fmla="*/ 417816 h 533400"/>
                <a:gd name="connsiteX15" fmla="*/ 54076 w 497205"/>
                <a:gd name="connsiteY15" fmla="*/ 414006 h 533400"/>
                <a:gd name="connsiteX16" fmla="*/ 21691 w 497205"/>
                <a:gd name="connsiteY16" fmla="*/ 486396 h 533400"/>
                <a:gd name="connsiteX17" fmla="*/ 32169 w 497205"/>
                <a:gd name="connsiteY17" fmla="*/ 514019 h 533400"/>
                <a:gd name="connsiteX18" fmla="*/ 466508 w 497205"/>
                <a:gd name="connsiteY18" fmla="*/ 514019 h 533400"/>
                <a:gd name="connsiteX19" fmla="*/ 476986 w 497205"/>
                <a:gd name="connsiteY19" fmla="*/ 486396 h 533400"/>
                <a:gd name="connsiteX20" fmla="*/ 441744 w 497205"/>
                <a:gd name="connsiteY20" fmla="*/ 406386 h 533400"/>
                <a:gd name="connsiteX21" fmla="*/ 257911 w 497205"/>
                <a:gd name="connsiteY21" fmla="*/ 415911 h 533400"/>
                <a:gd name="connsiteX22" fmla="*/ 325539 w 497205"/>
                <a:gd name="connsiteY22" fmla="*/ 19671 h 533400"/>
                <a:gd name="connsiteX23" fmla="*/ 173139 w 497205"/>
                <a:gd name="connsiteY23" fmla="*/ 19671 h 533400"/>
                <a:gd name="connsiteX24" fmla="*/ 173139 w 497205"/>
                <a:gd name="connsiteY24" fmla="*/ 146354 h 533400"/>
                <a:gd name="connsiteX25" fmla="*/ 61696 w 497205"/>
                <a:gd name="connsiteY25" fmla="*/ 397814 h 533400"/>
                <a:gd name="connsiteX26" fmla="*/ 241719 w 497205"/>
                <a:gd name="connsiteY26" fmla="*/ 405434 h 533400"/>
                <a:gd name="connsiteX27" fmla="*/ 244576 w 497205"/>
                <a:gd name="connsiteY27" fmla="*/ 403529 h 533400"/>
                <a:gd name="connsiteX28" fmla="*/ 431266 w 497205"/>
                <a:gd name="connsiteY28" fmla="*/ 382574 h 533400"/>
                <a:gd name="connsiteX29" fmla="*/ 326491 w 497205"/>
                <a:gd name="connsiteY29" fmla="*/ 146354 h 533400"/>
                <a:gd name="connsiteX30" fmla="*/ 326491 w 497205"/>
                <a:gd name="connsiteY30" fmla="*/ 19671 h 533400"/>
                <a:gd name="connsiteX31" fmla="*/ 311251 w 497205"/>
                <a:gd name="connsiteY31" fmla="*/ 248271 h 533400"/>
                <a:gd name="connsiteX32" fmla="*/ 354114 w 497205"/>
                <a:gd name="connsiteY32" fmla="*/ 291134 h 533400"/>
                <a:gd name="connsiteX33" fmla="*/ 311251 w 497205"/>
                <a:gd name="connsiteY33" fmla="*/ 333996 h 533400"/>
                <a:gd name="connsiteX34" fmla="*/ 268389 w 497205"/>
                <a:gd name="connsiteY34" fmla="*/ 291134 h 533400"/>
                <a:gd name="connsiteX35" fmla="*/ 311251 w 497205"/>
                <a:gd name="connsiteY35" fmla="*/ 248271 h 533400"/>
                <a:gd name="connsiteX36" fmla="*/ 311251 w 497205"/>
                <a:gd name="connsiteY36" fmla="*/ 267321 h 533400"/>
                <a:gd name="connsiteX37" fmla="*/ 287439 w 497205"/>
                <a:gd name="connsiteY37" fmla="*/ 291134 h 533400"/>
                <a:gd name="connsiteX38" fmla="*/ 311251 w 497205"/>
                <a:gd name="connsiteY38" fmla="*/ 314946 h 533400"/>
                <a:gd name="connsiteX39" fmla="*/ 335064 w 497205"/>
                <a:gd name="connsiteY39" fmla="*/ 291134 h 533400"/>
                <a:gd name="connsiteX40" fmla="*/ 311251 w 497205"/>
                <a:gd name="connsiteY40" fmla="*/ 267321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497205" h="533400">
                  <a:moveTo>
                    <a:pt x="373164" y="621"/>
                  </a:moveTo>
                  <a:lnTo>
                    <a:pt x="373164" y="19671"/>
                  </a:lnTo>
                  <a:lnTo>
                    <a:pt x="344589" y="19671"/>
                  </a:lnTo>
                  <a:lnTo>
                    <a:pt x="344589" y="141591"/>
                  </a:lnTo>
                  <a:lnTo>
                    <a:pt x="497941" y="486396"/>
                  </a:lnTo>
                  <a:lnTo>
                    <a:pt x="479844" y="534021"/>
                  </a:lnTo>
                  <a:lnTo>
                    <a:pt x="18833" y="534021"/>
                  </a:lnTo>
                  <a:lnTo>
                    <a:pt x="736" y="486396"/>
                  </a:lnTo>
                  <a:lnTo>
                    <a:pt x="154089" y="141591"/>
                  </a:lnTo>
                  <a:lnTo>
                    <a:pt x="154089" y="19671"/>
                  </a:lnTo>
                  <a:lnTo>
                    <a:pt x="125514" y="19671"/>
                  </a:lnTo>
                  <a:lnTo>
                    <a:pt x="125514" y="621"/>
                  </a:lnTo>
                  <a:lnTo>
                    <a:pt x="373164" y="621"/>
                  </a:lnTo>
                  <a:close/>
                  <a:moveTo>
                    <a:pt x="257911" y="415911"/>
                  </a:moveTo>
                  <a:lnTo>
                    <a:pt x="255054" y="417816"/>
                  </a:lnTo>
                  <a:cubicBezTo>
                    <a:pt x="199808" y="456869"/>
                    <a:pt x="120751" y="454964"/>
                    <a:pt x="54076" y="414006"/>
                  </a:cubicBezTo>
                  <a:lnTo>
                    <a:pt x="21691" y="486396"/>
                  </a:lnTo>
                  <a:lnTo>
                    <a:pt x="32169" y="514019"/>
                  </a:lnTo>
                  <a:lnTo>
                    <a:pt x="466508" y="514019"/>
                  </a:lnTo>
                  <a:lnTo>
                    <a:pt x="476986" y="486396"/>
                  </a:lnTo>
                  <a:lnTo>
                    <a:pt x="441744" y="406386"/>
                  </a:lnTo>
                  <a:cubicBezTo>
                    <a:pt x="379831" y="378764"/>
                    <a:pt x="307441" y="382574"/>
                    <a:pt x="257911" y="415911"/>
                  </a:cubicBezTo>
                  <a:close/>
                  <a:moveTo>
                    <a:pt x="325539" y="19671"/>
                  </a:moveTo>
                  <a:lnTo>
                    <a:pt x="173139" y="19671"/>
                  </a:lnTo>
                  <a:lnTo>
                    <a:pt x="173139" y="146354"/>
                  </a:lnTo>
                  <a:lnTo>
                    <a:pt x="61696" y="397814"/>
                  </a:lnTo>
                  <a:cubicBezTo>
                    <a:pt x="121704" y="435914"/>
                    <a:pt x="192189" y="437819"/>
                    <a:pt x="241719" y="405434"/>
                  </a:cubicBezTo>
                  <a:lnTo>
                    <a:pt x="244576" y="403529"/>
                  </a:lnTo>
                  <a:cubicBezTo>
                    <a:pt x="295058" y="368286"/>
                    <a:pt x="367449" y="360666"/>
                    <a:pt x="431266" y="382574"/>
                  </a:cubicBezTo>
                  <a:lnTo>
                    <a:pt x="326491" y="146354"/>
                  </a:lnTo>
                  <a:lnTo>
                    <a:pt x="326491" y="19671"/>
                  </a:lnTo>
                  <a:close/>
                  <a:moveTo>
                    <a:pt x="311251" y="248271"/>
                  </a:moveTo>
                  <a:cubicBezTo>
                    <a:pt x="335064" y="248271"/>
                    <a:pt x="354114" y="267321"/>
                    <a:pt x="354114" y="291134"/>
                  </a:cubicBezTo>
                  <a:cubicBezTo>
                    <a:pt x="354114" y="314946"/>
                    <a:pt x="335064" y="333996"/>
                    <a:pt x="311251" y="333996"/>
                  </a:cubicBezTo>
                  <a:cubicBezTo>
                    <a:pt x="287439" y="333996"/>
                    <a:pt x="268389" y="314946"/>
                    <a:pt x="268389" y="291134"/>
                  </a:cubicBezTo>
                  <a:cubicBezTo>
                    <a:pt x="268389" y="267321"/>
                    <a:pt x="287439" y="248271"/>
                    <a:pt x="311251" y="248271"/>
                  </a:cubicBezTo>
                  <a:close/>
                  <a:moveTo>
                    <a:pt x="311251" y="267321"/>
                  </a:moveTo>
                  <a:cubicBezTo>
                    <a:pt x="297916" y="267321"/>
                    <a:pt x="287439" y="277799"/>
                    <a:pt x="287439" y="291134"/>
                  </a:cubicBezTo>
                  <a:cubicBezTo>
                    <a:pt x="287439" y="304469"/>
                    <a:pt x="297916" y="314946"/>
                    <a:pt x="311251" y="314946"/>
                  </a:cubicBezTo>
                  <a:cubicBezTo>
                    <a:pt x="324586" y="314946"/>
                    <a:pt x="335064" y="304469"/>
                    <a:pt x="335064" y="291134"/>
                  </a:cubicBezTo>
                  <a:cubicBezTo>
                    <a:pt x="335064" y="277799"/>
                    <a:pt x="324586" y="267321"/>
                    <a:pt x="311251" y="267321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" name="Bullet3">
              <a:extLst>
                <a:ext uri="{FF2B5EF4-FFF2-40B4-BE49-F238E27FC236}">
                  <a16:creationId xmlns:a16="http://schemas.microsoft.com/office/drawing/2014/main" id="{0A547D00-409A-24F8-48A7-F3D48A996D31}"/>
                </a:ext>
              </a:extLst>
            </p:cNvPr>
            <p:cNvSpPr/>
            <p:nvPr/>
          </p:nvSpPr>
          <p:spPr>
            <a:xfrm>
              <a:off x="7604643" y="4746598"/>
              <a:ext cx="3766851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rtlCol="0" anchor="b" anchorCtr="0">
              <a:normAutofit fontScale="77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zh-CN" altLang="en-US" b="1" dirty="0">
                  <a:solidFill>
                    <a:schemeClr val="tx1"/>
                  </a:solidFill>
                </a:rPr>
                <a:t>网络层</a:t>
              </a:r>
              <a:endParaRPr kumimoji="1" lang="en-US" altLang="zh-CN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D83A2FDC-0283-77D2-D7C6-5DBB23D8C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039" y="700514"/>
            <a:ext cx="3302913" cy="3688838"/>
          </a:xfrm>
          <a:prstGeom prst="rect">
            <a:avLst/>
          </a:prstGeom>
        </p:spPr>
      </p:pic>
      <p:sp>
        <p:nvSpPr>
          <p:cNvPr id="17" name="文本框 90">
            <a:extLst>
              <a:ext uri="{FF2B5EF4-FFF2-40B4-BE49-F238E27FC236}">
                <a16:creationId xmlns:a16="http://schemas.microsoft.com/office/drawing/2014/main" id="{86AB8F19-8BEB-6ABC-DE7D-DF076F0DC154}"/>
              </a:ext>
            </a:extLst>
          </p:cNvPr>
          <p:cNvSpPr txBox="1"/>
          <p:nvPr/>
        </p:nvSpPr>
        <p:spPr>
          <a:xfrm>
            <a:off x="567308" y="3743280"/>
            <a:ext cx="1796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b="1" dirty="0"/>
              <a:t>网络层</a:t>
            </a:r>
          </a:p>
        </p:txBody>
      </p:sp>
      <p:sp>
        <p:nvSpPr>
          <p:cNvPr id="18" name="文本框 89">
            <a:extLst>
              <a:ext uri="{FF2B5EF4-FFF2-40B4-BE49-F238E27FC236}">
                <a16:creationId xmlns:a16="http://schemas.microsoft.com/office/drawing/2014/main" id="{2BF0259D-0515-1697-C837-17BD8BF171A8}"/>
              </a:ext>
            </a:extLst>
          </p:cNvPr>
          <p:cNvSpPr txBox="1"/>
          <p:nvPr/>
        </p:nvSpPr>
        <p:spPr>
          <a:xfrm>
            <a:off x="567308" y="2392017"/>
            <a:ext cx="1796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b="1" dirty="0"/>
              <a:t>控制层</a:t>
            </a:r>
          </a:p>
        </p:txBody>
      </p:sp>
      <p:sp>
        <p:nvSpPr>
          <p:cNvPr id="19" name="文本框 88">
            <a:extLst>
              <a:ext uri="{FF2B5EF4-FFF2-40B4-BE49-F238E27FC236}">
                <a16:creationId xmlns:a16="http://schemas.microsoft.com/office/drawing/2014/main" id="{5EF82288-4002-A5BF-5423-FD4C99D75490}"/>
              </a:ext>
            </a:extLst>
          </p:cNvPr>
          <p:cNvSpPr txBox="1"/>
          <p:nvPr/>
        </p:nvSpPr>
        <p:spPr>
          <a:xfrm>
            <a:off x="567308" y="1018183"/>
            <a:ext cx="1796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200" b="1" dirty="0"/>
              <a:t>业务层</a:t>
            </a:r>
          </a:p>
        </p:txBody>
      </p:sp>
    </p:spTree>
    <p:extLst>
      <p:ext uri="{BB962C8B-B14F-4D97-AF65-F5344CB8AC3E}">
        <p14:creationId xmlns:p14="http://schemas.microsoft.com/office/powerpoint/2010/main" val="28466490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1">
            <a:extLst>
              <a:ext uri="{FF2B5EF4-FFF2-40B4-BE49-F238E27FC236}">
                <a16:creationId xmlns:a16="http://schemas.microsoft.com/office/drawing/2014/main" id="{12CE0496-03CA-3069-EF5E-EA47B55A5C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338" y="123825"/>
            <a:ext cx="5472112" cy="5032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“云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网”解决方案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— 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园区虚拟化技术介绍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8F7A860-E5A0-C6CD-93A1-A72F702F5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77" y="1419000"/>
            <a:ext cx="7863434" cy="2985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F77748A7-4110-FFD5-2EDA-C2E7C3356A69}"/>
              </a:ext>
            </a:extLst>
          </p:cNvPr>
          <p:cNvGrpSpPr/>
          <p:nvPr/>
        </p:nvGrpSpPr>
        <p:grpSpPr>
          <a:xfrm>
            <a:off x="3603105" y="3927171"/>
            <a:ext cx="432048" cy="343092"/>
            <a:chOff x="6481117" y="4921118"/>
            <a:chExt cx="858596" cy="733345"/>
          </a:xfrm>
        </p:grpSpPr>
        <p:pic>
          <p:nvPicPr>
            <p:cNvPr id="6" name="Picture 3" descr="G:\设计工作\8-9月\2017.8.8 公司图标\图标\服务器\通用服务器.png">
              <a:extLst>
                <a:ext uri="{FF2B5EF4-FFF2-40B4-BE49-F238E27FC236}">
                  <a16:creationId xmlns:a16="http://schemas.microsoft.com/office/drawing/2014/main" id="{E5CB529A-3FFA-DEA2-6DE4-FE7A2E281A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81117" y="4921118"/>
              <a:ext cx="570564" cy="686184"/>
            </a:xfrm>
            <a:prstGeom prst="rect">
              <a:avLst/>
            </a:prstGeom>
            <a:noFill/>
          </p:spPr>
        </p:pic>
        <p:pic>
          <p:nvPicPr>
            <p:cNvPr id="7" name="Picture 3" descr="G:\设计工作\8-9月\2017.8.8 公司图标\图标\服务器\通用服务器.png">
              <a:extLst>
                <a:ext uri="{FF2B5EF4-FFF2-40B4-BE49-F238E27FC236}">
                  <a16:creationId xmlns:a16="http://schemas.microsoft.com/office/drawing/2014/main" id="{3F7F460C-FE7A-7C19-AEF4-6D6CBECFE1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769149" y="4968279"/>
              <a:ext cx="570564" cy="686184"/>
            </a:xfrm>
            <a:prstGeom prst="rect">
              <a:avLst/>
            </a:prstGeom>
            <a:noFill/>
          </p:spPr>
        </p:pic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EFAF0E6B-1A89-6944-6B95-C8B9A60343EA}"/>
              </a:ext>
            </a:extLst>
          </p:cNvPr>
          <p:cNvGrpSpPr/>
          <p:nvPr/>
        </p:nvGrpSpPr>
        <p:grpSpPr>
          <a:xfrm>
            <a:off x="4110912" y="3254694"/>
            <a:ext cx="432048" cy="343092"/>
            <a:chOff x="6481117" y="4921118"/>
            <a:chExt cx="858596" cy="733345"/>
          </a:xfrm>
        </p:grpSpPr>
        <p:pic>
          <p:nvPicPr>
            <p:cNvPr id="9" name="Picture 3" descr="G:\设计工作\8-9月\2017.8.8 公司图标\图标\服务器\通用服务器.png">
              <a:extLst>
                <a:ext uri="{FF2B5EF4-FFF2-40B4-BE49-F238E27FC236}">
                  <a16:creationId xmlns:a16="http://schemas.microsoft.com/office/drawing/2014/main" id="{2BC2E894-FD5C-7B7C-C40C-37518447EE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481117" y="4921118"/>
              <a:ext cx="570564" cy="686184"/>
            </a:xfrm>
            <a:prstGeom prst="rect">
              <a:avLst/>
            </a:prstGeom>
            <a:noFill/>
          </p:spPr>
        </p:pic>
        <p:pic>
          <p:nvPicPr>
            <p:cNvPr id="10" name="Picture 3" descr="G:\设计工作\8-9月\2017.8.8 公司图标\图标\服务器\通用服务器.png">
              <a:extLst>
                <a:ext uri="{FF2B5EF4-FFF2-40B4-BE49-F238E27FC236}">
                  <a16:creationId xmlns:a16="http://schemas.microsoft.com/office/drawing/2014/main" id="{A4AE031C-22AD-DBEA-AA0E-518E74F74D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769149" y="4968279"/>
              <a:ext cx="570564" cy="686184"/>
            </a:xfrm>
            <a:prstGeom prst="rect">
              <a:avLst/>
            </a:prstGeom>
            <a:noFill/>
          </p:spPr>
        </p:pic>
      </p:grpSp>
      <p:pic>
        <p:nvPicPr>
          <p:cNvPr id="11" name="Picture 11" descr="G:\设计工作\8-9月\2017.8.8 公司图标\图标\交换机\高端交换机.png">
            <a:extLst>
              <a:ext uri="{FF2B5EF4-FFF2-40B4-BE49-F238E27FC236}">
                <a16:creationId xmlns:a16="http://schemas.microsoft.com/office/drawing/2014/main" id="{17588E39-5F1E-9AED-0BC3-7EB11C53F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45886" y="3678871"/>
            <a:ext cx="432048" cy="270364"/>
          </a:xfrm>
          <a:prstGeom prst="rect">
            <a:avLst/>
          </a:prstGeom>
          <a:noFill/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0148FF3C-5D82-0890-690C-CE1CFD40DF5C}"/>
              </a:ext>
            </a:extLst>
          </p:cNvPr>
          <p:cNvSpPr txBox="1">
            <a:spLocks noChangeArrowheads="1"/>
          </p:cNvSpPr>
          <p:nvPr/>
        </p:nvSpPr>
        <p:spPr>
          <a:xfrm>
            <a:off x="549066" y="675149"/>
            <a:ext cx="7863434" cy="609288"/>
          </a:xfrm>
          <a:prstGeom prst="rect">
            <a:avLst/>
          </a:prstGeom>
        </p:spPr>
        <p:txBody>
          <a:bodyPr/>
          <a:lstStyle>
            <a:lvl1pPr marL="414655" indent="-41465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8525" indent="-3460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84300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8655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91105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095" indent="-276860" algn="l" defTabSz="11074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99815" indent="-276860" algn="l" defTabSz="11074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4170" indent="-276860" algn="l" defTabSz="11074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7890" indent="-276860" algn="l" defTabSz="110744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rPr>
              <a:t>通过网络虚拟化技术实现业务和网络解耦，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在不改变基础网络的情况下，实现一网多用和业务的灵活、快速部署，同时可以更好的满足园区用户移动办公的业务随行诉求。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3FA64606-2F4E-6C8A-1AFA-82BFD377FF0D}"/>
              </a:ext>
            </a:extLst>
          </p:cNvPr>
          <p:cNvSpPr txBox="1"/>
          <p:nvPr/>
        </p:nvSpPr>
        <p:spPr>
          <a:xfrm>
            <a:off x="5562646" y="2667879"/>
            <a:ext cx="2520280" cy="465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800" b="1" dirty="0">
                <a:solidFill>
                  <a:srgbClr val="002060"/>
                </a:solidFill>
              </a:rPr>
              <a:t>Overlay</a:t>
            </a:r>
            <a:r>
              <a:rPr lang="zh-CN" altLang="en-US" sz="1800" b="1" dirty="0">
                <a:solidFill>
                  <a:srgbClr val="002060"/>
                </a:solidFill>
              </a:rPr>
              <a:t>虚拟网络特点：</a:t>
            </a:r>
          </a:p>
        </p:txBody>
      </p:sp>
    </p:spTree>
    <p:extLst>
      <p:ext uri="{BB962C8B-B14F-4D97-AF65-F5344CB8AC3E}">
        <p14:creationId xmlns:p14="http://schemas.microsoft.com/office/powerpoint/2010/main" val="40050190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1">
            <a:extLst>
              <a:ext uri="{FF2B5EF4-FFF2-40B4-BE49-F238E27FC236}">
                <a16:creationId xmlns:a16="http://schemas.microsoft.com/office/drawing/2014/main" id="{5C016CD3-0DA8-B8C2-380D-2CC583400B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338" y="123825"/>
            <a:ext cx="5472112" cy="5032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“云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网”解决方案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— 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园区虚拟化技术介绍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7BA3C9F-E463-F032-AD39-D7AB5B868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31" y="1268750"/>
            <a:ext cx="3105149" cy="1695096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070883A4-679B-C50F-D902-15344977DD8F}"/>
              </a:ext>
            </a:extLst>
          </p:cNvPr>
          <p:cNvSpPr txBox="1"/>
          <p:nvPr/>
        </p:nvSpPr>
        <p:spPr>
          <a:xfrm>
            <a:off x="220717" y="543305"/>
            <a:ext cx="8198070" cy="1021433"/>
          </a:xfrm>
          <a:prstGeom prst="rect">
            <a:avLst/>
          </a:prstGeom>
        </p:spPr>
        <p:txBody>
          <a:bodyPr/>
          <a:lstStyle>
            <a:lvl1pPr indent="0" defTabSz="685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defRPr>
            </a:lvl1pPr>
            <a:lvl2pPr marL="898525" indent="-3460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400"/>
            </a:lvl2pPr>
            <a:lvl3pPr marL="1384300" indent="-276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000"/>
            </a:lvl3pPr>
            <a:lvl4pPr marL="1938655" indent="-276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/>
            </a:lvl4pPr>
            <a:lvl5pPr marL="2491105" indent="-276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/>
            </a:lvl5pPr>
            <a:lvl6pPr marL="3046095" indent="-276860" defTabSz="110744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6pPr>
            <a:lvl7pPr marL="3599815" indent="-276860" defTabSz="110744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7pPr>
            <a:lvl8pPr marL="4154170" indent="-276860" defTabSz="110744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8pPr>
            <a:lvl9pPr marL="4707890" indent="-276860" defTabSz="110744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9pPr>
          </a:lstStyle>
          <a:p>
            <a:r>
              <a:rPr lang="en-US" altLang="zh-CN" dirty="0" err="1"/>
              <a:t>VxLAN</a:t>
            </a:r>
            <a:r>
              <a:rPr lang="zh-CN" altLang="en-US" dirty="0"/>
              <a:t>是一种“</a:t>
            </a:r>
            <a:r>
              <a:rPr lang="en-US" altLang="zh-CN" dirty="0"/>
              <a:t>MAC in IP</a:t>
            </a:r>
            <a:r>
              <a:rPr lang="zh-CN" altLang="en-US" dirty="0"/>
              <a:t>”技术，用于实现基于</a:t>
            </a:r>
            <a:r>
              <a:rPr lang="en-US" altLang="zh-CN" dirty="0"/>
              <a:t>IP</a:t>
            </a:r>
            <a:r>
              <a:rPr lang="zh-CN" altLang="en-US" dirty="0"/>
              <a:t>核心网络的大二层互联。</a:t>
            </a:r>
            <a:r>
              <a:rPr lang="en-US" altLang="zh-CN" dirty="0" err="1"/>
              <a:t>VxLAN</a:t>
            </a:r>
            <a:r>
              <a:rPr lang="zh-CN" altLang="en-US" dirty="0"/>
              <a:t>只是在站点的边缘设备上维护</a:t>
            </a:r>
            <a:r>
              <a:rPr lang="en-US" altLang="zh-CN" dirty="0"/>
              <a:t>mac</a:t>
            </a:r>
            <a:r>
              <a:rPr lang="zh-CN" altLang="en-US" dirty="0"/>
              <a:t>地址和转发信息，无需改变站点内部网络和核心网络结构。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0D6BE2F-203A-F536-3032-621CCC774C87}"/>
              </a:ext>
            </a:extLst>
          </p:cNvPr>
          <p:cNvSpPr txBox="1"/>
          <p:nvPr/>
        </p:nvSpPr>
        <p:spPr>
          <a:xfrm>
            <a:off x="398780" y="2920362"/>
            <a:ext cx="3967480" cy="1937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9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NVE</a:t>
            </a:r>
            <a:r>
              <a:rPr lang="zh-CN" altLang="en-US" sz="9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（网络虚拟边缘节点）</a:t>
            </a:r>
            <a:r>
              <a:rPr lang="zh-CN" altLang="en-US" sz="9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：为实现网络虚拟化功能的网络实体。报文经过</a:t>
            </a:r>
            <a:r>
              <a:rPr lang="en-US" altLang="zh-CN" sz="9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NVE</a:t>
            </a:r>
            <a:r>
              <a:rPr lang="zh-CN" altLang="en-US" sz="9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网络实体封装转换后，</a:t>
            </a:r>
            <a:r>
              <a:rPr lang="en-US" altLang="zh-CN" sz="9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NVE</a:t>
            </a:r>
            <a:r>
              <a:rPr lang="zh-CN" altLang="en-US" sz="9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间就可基于三层基础网络建立虚拟化</a:t>
            </a:r>
            <a:r>
              <a:rPr lang="en-US" altLang="zh-CN" sz="900" dirty="0" err="1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VxLAN</a:t>
            </a:r>
            <a:r>
              <a:rPr lang="zh-CN" altLang="en-US" sz="9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网络。</a:t>
            </a:r>
            <a:endParaRPr lang="en-US" altLang="zh-CN" sz="9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9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VTEP</a:t>
            </a:r>
            <a:r>
              <a:rPr lang="zh-CN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9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900" b="1" dirty="0" err="1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VxLAN</a:t>
            </a:r>
            <a:r>
              <a:rPr lang="zh-CN" altLang="en-US" sz="9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隧道端点</a:t>
            </a:r>
            <a:r>
              <a:rPr lang="zh-CN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  <a:r>
              <a:rPr lang="zh-CN" altLang="en-US" sz="9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9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位于站点边缘的交换设备，主要提供站点网络之间的二层互联。它完成从站点网络到核心网络的报文封装，以及核心网络到站点网络的报文解封装。</a:t>
            </a:r>
            <a:endParaRPr lang="en-US" altLang="zh-CN" sz="900" dirty="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900" b="1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EVPN</a:t>
            </a:r>
            <a:r>
              <a:rPr lang="zh-CN" altLang="en-US" sz="9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zh-CN" altLang="en-US" sz="9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是一种二层</a:t>
            </a:r>
            <a:r>
              <a:rPr lang="en-US" altLang="zh-CN" sz="9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VPN</a:t>
            </a:r>
            <a:r>
              <a:rPr lang="zh-CN" altLang="en-US" sz="9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技术。</a:t>
            </a:r>
            <a:r>
              <a:rPr lang="en-US" altLang="zh-CN" sz="9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EVPN</a:t>
            </a:r>
            <a:r>
              <a:rPr lang="zh-CN" altLang="en-US" sz="9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技术使用扩展的</a:t>
            </a:r>
            <a:r>
              <a:rPr lang="en-US" altLang="zh-CN" sz="9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MP-BGP</a:t>
            </a:r>
            <a:r>
              <a:rPr lang="zh-CN" altLang="en-US" sz="9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在各个站点间扩散用户网络中的主机信息，使用控制面替代数据面完成用户网络中跨站点的</a:t>
            </a:r>
            <a:r>
              <a:rPr lang="en-US" altLang="zh-CN" sz="9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MAC</a:t>
            </a:r>
            <a:r>
              <a:rPr lang="zh-CN" altLang="en-US" sz="9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地址学习。</a:t>
            </a:r>
            <a:endParaRPr lang="zh-CN" altLang="en-US" sz="9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7" name="î$1ïḓè">
            <a:extLst>
              <a:ext uri="{FF2B5EF4-FFF2-40B4-BE49-F238E27FC236}">
                <a16:creationId xmlns:a16="http://schemas.microsoft.com/office/drawing/2014/main" id="{F11B496A-6843-E150-B558-E6C4628105F3}"/>
              </a:ext>
            </a:extLst>
          </p:cNvPr>
          <p:cNvCxnSpPr/>
          <p:nvPr/>
        </p:nvCxnSpPr>
        <p:spPr>
          <a:xfrm rot="10800000" flipV="1">
            <a:off x="5190490" y="1750798"/>
            <a:ext cx="12700" cy="2632504"/>
          </a:xfrm>
          <a:prstGeom prst="bentConnector3">
            <a:avLst>
              <a:gd name="adj1" fmla="val 1800000"/>
            </a:avLst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28">
            <a:extLst>
              <a:ext uri="{FF2B5EF4-FFF2-40B4-BE49-F238E27FC236}">
                <a16:creationId xmlns:a16="http://schemas.microsoft.com/office/drawing/2014/main" id="{E38B1927-EC4C-A6BA-245F-C9061ACA2394}"/>
              </a:ext>
            </a:extLst>
          </p:cNvPr>
          <p:cNvSpPr txBox="1">
            <a:spLocks noChangeAspect="1"/>
          </p:cNvSpPr>
          <p:nvPr/>
        </p:nvSpPr>
        <p:spPr>
          <a:xfrm>
            <a:off x="5232301" y="1566760"/>
            <a:ext cx="447241" cy="447241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</p:spPr>
        <p:txBody>
          <a:bodyPr wrap="none" lIns="108000" tIns="108000" rIns="108000" bIns="108000" rtlCol="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 sz="2000" b="1" dirty="0">
              <a:noFill/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6AFEF5EF-028C-80D4-20BE-5EDA8A6728BA}"/>
              </a:ext>
            </a:extLst>
          </p:cNvPr>
          <p:cNvSpPr/>
          <p:nvPr/>
        </p:nvSpPr>
        <p:spPr>
          <a:xfrm>
            <a:off x="5351681" y="1675980"/>
            <a:ext cx="208280" cy="228600"/>
          </a:xfrm>
          <a:custGeom>
            <a:avLst/>
            <a:gdLst>
              <a:gd name="connsiteX0" fmla="*/ 8356 w 487477"/>
              <a:gd name="connsiteY0" fmla="*/ 512114 h 522922"/>
              <a:gd name="connsiteX1" fmla="*/ 8356 w 487477"/>
              <a:gd name="connsiteY1" fmla="*/ 512114 h 522922"/>
              <a:gd name="connsiteX2" fmla="*/ 8356 w 487477"/>
              <a:gd name="connsiteY2" fmla="*/ 512114 h 522922"/>
              <a:gd name="connsiteX3" fmla="*/ 7404 w 487477"/>
              <a:gd name="connsiteY3" fmla="*/ 511161 h 522922"/>
              <a:gd name="connsiteX4" fmla="*/ 5499 w 487477"/>
              <a:gd name="connsiteY4" fmla="*/ 508303 h 522922"/>
              <a:gd name="connsiteX5" fmla="*/ 5499 w 487477"/>
              <a:gd name="connsiteY5" fmla="*/ 508303 h 522922"/>
              <a:gd name="connsiteX6" fmla="*/ 5499 w 487477"/>
              <a:gd name="connsiteY6" fmla="*/ 507351 h 522922"/>
              <a:gd name="connsiteX7" fmla="*/ 4546 w 487477"/>
              <a:gd name="connsiteY7" fmla="*/ 505446 h 522922"/>
              <a:gd name="connsiteX8" fmla="*/ 3593 w 487477"/>
              <a:gd name="connsiteY8" fmla="*/ 503541 h 522922"/>
              <a:gd name="connsiteX9" fmla="*/ 3593 w 487477"/>
              <a:gd name="connsiteY9" fmla="*/ 503541 h 522922"/>
              <a:gd name="connsiteX10" fmla="*/ 3593 w 487477"/>
              <a:gd name="connsiteY10" fmla="*/ 503541 h 522922"/>
              <a:gd name="connsiteX11" fmla="*/ 3593 w 487477"/>
              <a:gd name="connsiteY11" fmla="*/ 503541 h 522922"/>
              <a:gd name="connsiteX12" fmla="*/ 2641 w 487477"/>
              <a:gd name="connsiteY12" fmla="*/ 501636 h 522922"/>
              <a:gd name="connsiteX13" fmla="*/ 2641 w 487477"/>
              <a:gd name="connsiteY13" fmla="*/ 500684 h 522922"/>
              <a:gd name="connsiteX14" fmla="*/ 1689 w 487477"/>
              <a:gd name="connsiteY14" fmla="*/ 498778 h 522922"/>
              <a:gd name="connsiteX15" fmla="*/ 736 w 487477"/>
              <a:gd name="connsiteY15" fmla="*/ 494968 h 522922"/>
              <a:gd name="connsiteX16" fmla="*/ 736 w 487477"/>
              <a:gd name="connsiteY16" fmla="*/ 492111 h 522922"/>
              <a:gd name="connsiteX17" fmla="*/ 736 w 487477"/>
              <a:gd name="connsiteY17" fmla="*/ 485443 h 522922"/>
              <a:gd name="connsiteX18" fmla="*/ 5499 w 487477"/>
              <a:gd name="connsiteY18" fmla="*/ 467346 h 522922"/>
              <a:gd name="connsiteX19" fmla="*/ 155041 w 487477"/>
              <a:gd name="connsiteY19" fmla="*/ 151116 h 522922"/>
              <a:gd name="connsiteX20" fmla="*/ 158851 w 487477"/>
              <a:gd name="connsiteY20" fmla="*/ 134924 h 522922"/>
              <a:gd name="connsiteX21" fmla="*/ 158851 w 487477"/>
              <a:gd name="connsiteY21" fmla="*/ 19671 h 522922"/>
              <a:gd name="connsiteX22" fmla="*/ 120751 w 487477"/>
              <a:gd name="connsiteY22" fmla="*/ 19671 h 522922"/>
              <a:gd name="connsiteX23" fmla="*/ 120751 w 487477"/>
              <a:gd name="connsiteY23" fmla="*/ 621 h 522922"/>
              <a:gd name="connsiteX24" fmla="*/ 368401 w 487477"/>
              <a:gd name="connsiteY24" fmla="*/ 621 h 522922"/>
              <a:gd name="connsiteX25" fmla="*/ 368401 w 487477"/>
              <a:gd name="connsiteY25" fmla="*/ 19671 h 522922"/>
              <a:gd name="connsiteX26" fmla="*/ 330301 w 487477"/>
              <a:gd name="connsiteY26" fmla="*/ 19671 h 522922"/>
              <a:gd name="connsiteX27" fmla="*/ 330301 w 487477"/>
              <a:gd name="connsiteY27" fmla="*/ 134924 h 522922"/>
              <a:gd name="connsiteX28" fmla="*/ 334111 w 487477"/>
              <a:gd name="connsiteY28" fmla="*/ 151116 h 522922"/>
              <a:gd name="connsiteX29" fmla="*/ 483654 w 487477"/>
              <a:gd name="connsiteY29" fmla="*/ 467346 h 522922"/>
              <a:gd name="connsiteX30" fmla="*/ 485558 w 487477"/>
              <a:gd name="connsiteY30" fmla="*/ 504493 h 522922"/>
              <a:gd name="connsiteX31" fmla="*/ 485558 w 487477"/>
              <a:gd name="connsiteY31" fmla="*/ 504493 h 522922"/>
              <a:gd name="connsiteX32" fmla="*/ 484606 w 487477"/>
              <a:gd name="connsiteY32" fmla="*/ 506399 h 522922"/>
              <a:gd name="connsiteX33" fmla="*/ 459841 w 487477"/>
              <a:gd name="connsiteY33" fmla="*/ 523543 h 522922"/>
              <a:gd name="connsiteX34" fmla="*/ 457936 w 487477"/>
              <a:gd name="connsiteY34" fmla="*/ 523543 h 522922"/>
              <a:gd name="connsiteX35" fmla="*/ 32168 w 487477"/>
              <a:gd name="connsiteY35" fmla="*/ 523543 h 522922"/>
              <a:gd name="connsiteX36" fmla="*/ 30264 w 487477"/>
              <a:gd name="connsiteY36" fmla="*/ 523543 h 522922"/>
              <a:gd name="connsiteX37" fmla="*/ 27406 w 487477"/>
              <a:gd name="connsiteY37" fmla="*/ 523543 h 522922"/>
              <a:gd name="connsiteX38" fmla="*/ 23596 w 487477"/>
              <a:gd name="connsiteY38" fmla="*/ 522591 h 522922"/>
              <a:gd name="connsiteX39" fmla="*/ 23596 w 487477"/>
              <a:gd name="connsiteY39" fmla="*/ 522591 h 522922"/>
              <a:gd name="connsiteX40" fmla="*/ 17881 w 487477"/>
              <a:gd name="connsiteY40" fmla="*/ 520686 h 522922"/>
              <a:gd name="connsiteX41" fmla="*/ 15976 w 487477"/>
              <a:gd name="connsiteY41" fmla="*/ 519734 h 522922"/>
              <a:gd name="connsiteX42" fmla="*/ 15024 w 487477"/>
              <a:gd name="connsiteY42" fmla="*/ 518781 h 522922"/>
              <a:gd name="connsiteX43" fmla="*/ 10261 w 487477"/>
              <a:gd name="connsiteY43" fmla="*/ 514971 h 522922"/>
              <a:gd name="connsiteX44" fmla="*/ 8356 w 487477"/>
              <a:gd name="connsiteY44" fmla="*/ 512114 h 522922"/>
              <a:gd name="connsiteX45" fmla="*/ 8356 w 487477"/>
              <a:gd name="connsiteY45" fmla="*/ 512114 h 522922"/>
              <a:gd name="connsiteX46" fmla="*/ 255054 w 487477"/>
              <a:gd name="connsiteY46" fmla="*/ 402576 h 522922"/>
              <a:gd name="connsiteX47" fmla="*/ 252196 w 487477"/>
              <a:gd name="connsiteY47" fmla="*/ 404481 h 522922"/>
              <a:gd name="connsiteX48" fmla="*/ 246481 w 487477"/>
              <a:gd name="connsiteY48" fmla="*/ 408291 h 522922"/>
              <a:gd name="connsiteX49" fmla="*/ 55029 w 487477"/>
              <a:gd name="connsiteY49" fmla="*/ 414959 h 522922"/>
              <a:gd name="connsiteX50" fmla="*/ 51218 w 487477"/>
              <a:gd name="connsiteY50" fmla="*/ 413053 h 522922"/>
              <a:gd name="connsiteX51" fmla="*/ 22643 w 487477"/>
              <a:gd name="connsiteY51" fmla="*/ 474014 h 522922"/>
              <a:gd name="connsiteX52" fmla="*/ 21691 w 487477"/>
              <a:gd name="connsiteY52" fmla="*/ 475918 h 522922"/>
              <a:gd name="connsiteX53" fmla="*/ 21691 w 487477"/>
              <a:gd name="connsiteY53" fmla="*/ 495921 h 522922"/>
              <a:gd name="connsiteX54" fmla="*/ 29311 w 487477"/>
              <a:gd name="connsiteY54" fmla="*/ 502589 h 522922"/>
              <a:gd name="connsiteX55" fmla="*/ 30264 w 487477"/>
              <a:gd name="connsiteY55" fmla="*/ 502589 h 522922"/>
              <a:gd name="connsiteX56" fmla="*/ 31216 w 487477"/>
              <a:gd name="connsiteY56" fmla="*/ 502589 h 522922"/>
              <a:gd name="connsiteX57" fmla="*/ 456983 w 487477"/>
              <a:gd name="connsiteY57" fmla="*/ 502589 h 522922"/>
              <a:gd name="connsiteX58" fmla="*/ 457936 w 487477"/>
              <a:gd name="connsiteY58" fmla="*/ 502589 h 522922"/>
              <a:gd name="connsiteX59" fmla="*/ 466508 w 487477"/>
              <a:gd name="connsiteY59" fmla="*/ 495921 h 522922"/>
              <a:gd name="connsiteX60" fmla="*/ 467461 w 487477"/>
              <a:gd name="connsiteY60" fmla="*/ 477824 h 522922"/>
              <a:gd name="connsiteX61" fmla="*/ 466508 w 487477"/>
              <a:gd name="connsiteY61" fmla="*/ 475918 h 522922"/>
              <a:gd name="connsiteX62" fmla="*/ 465556 w 487477"/>
              <a:gd name="connsiteY62" fmla="*/ 474014 h 522922"/>
              <a:gd name="connsiteX63" fmla="*/ 423646 w 487477"/>
              <a:gd name="connsiteY63" fmla="*/ 385431 h 522922"/>
              <a:gd name="connsiteX64" fmla="*/ 255054 w 487477"/>
              <a:gd name="connsiteY64" fmla="*/ 402576 h 522922"/>
              <a:gd name="connsiteX65" fmla="*/ 305536 w 487477"/>
              <a:gd name="connsiteY65" fmla="*/ 255891 h 522922"/>
              <a:gd name="connsiteX66" fmla="*/ 272199 w 487477"/>
              <a:gd name="connsiteY66" fmla="*/ 289228 h 522922"/>
              <a:gd name="connsiteX67" fmla="*/ 305536 w 487477"/>
              <a:gd name="connsiteY67" fmla="*/ 322566 h 522922"/>
              <a:gd name="connsiteX68" fmla="*/ 338874 w 487477"/>
              <a:gd name="connsiteY68" fmla="*/ 289228 h 522922"/>
              <a:gd name="connsiteX69" fmla="*/ 305536 w 487477"/>
              <a:gd name="connsiteY69" fmla="*/ 255891 h 522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487477" h="522922">
                <a:moveTo>
                  <a:pt x="8356" y="512114"/>
                </a:moveTo>
                <a:lnTo>
                  <a:pt x="8356" y="512114"/>
                </a:lnTo>
                <a:lnTo>
                  <a:pt x="8356" y="512114"/>
                </a:lnTo>
                <a:lnTo>
                  <a:pt x="7404" y="511161"/>
                </a:lnTo>
                <a:cubicBezTo>
                  <a:pt x="6451" y="510209"/>
                  <a:pt x="6451" y="509256"/>
                  <a:pt x="5499" y="508303"/>
                </a:cubicBezTo>
                <a:lnTo>
                  <a:pt x="5499" y="508303"/>
                </a:lnTo>
                <a:lnTo>
                  <a:pt x="5499" y="507351"/>
                </a:lnTo>
                <a:lnTo>
                  <a:pt x="4546" y="505446"/>
                </a:lnTo>
                <a:lnTo>
                  <a:pt x="3593" y="503541"/>
                </a:lnTo>
                <a:lnTo>
                  <a:pt x="3593" y="503541"/>
                </a:lnTo>
                <a:lnTo>
                  <a:pt x="3593" y="503541"/>
                </a:lnTo>
                <a:lnTo>
                  <a:pt x="3593" y="503541"/>
                </a:lnTo>
                <a:lnTo>
                  <a:pt x="2641" y="501636"/>
                </a:lnTo>
                <a:cubicBezTo>
                  <a:pt x="2641" y="501636"/>
                  <a:pt x="2641" y="500684"/>
                  <a:pt x="2641" y="500684"/>
                </a:cubicBezTo>
                <a:cubicBezTo>
                  <a:pt x="2641" y="499731"/>
                  <a:pt x="2641" y="499731"/>
                  <a:pt x="1689" y="498778"/>
                </a:cubicBezTo>
                <a:cubicBezTo>
                  <a:pt x="1689" y="497826"/>
                  <a:pt x="736" y="495921"/>
                  <a:pt x="736" y="494968"/>
                </a:cubicBezTo>
                <a:lnTo>
                  <a:pt x="736" y="492111"/>
                </a:lnTo>
                <a:cubicBezTo>
                  <a:pt x="736" y="490206"/>
                  <a:pt x="736" y="487349"/>
                  <a:pt x="736" y="485443"/>
                </a:cubicBezTo>
                <a:cubicBezTo>
                  <a:pt x="736" y="478776"/>
                  <a:pt x="2641" y="473061"/>
                  <a:pt x="5499" y="467346"/>
                </a:cubicBezTo>
                <a:lnTo>
                  <a:pt x="155041" y="151116"/>
                </a:lnTo>
                <a:cubicBezTo>
                  <a:pt x="157899" y="146353"/>
                  <a:pt x="158851" y="140639"/>
                  <a:pt x="158851" y="134924"/>
                </a:cubicBezTo>
                <a:lnTo>
                  <a:pt x="158851" y="19671"/>
                </a:lnTo>
                <a:lnTo>
                  <a:pt x="120751" y="19671"/>
                </a:lnTo>
                <a:lnTo>
                  <a:pt x="120751" y="621"/>
                </a:lnTo>
                <a:lnTo>
                  <a:pt x="368401" y="621"/>
                </a:lnTo>
                <a:lnTo>
                  <a:pt x="368401" y="19671"/>
                </a:lnTo>
                <a:lnTo>
                  <a:pt x="330301" y="19671"/>
                </a:lnTo>
                <a:lnTo>
                  <a:pt x="330301" y="134924"/>
                </a:lnTo>
                <a:cubicBezTo>
                  <a:pt x="330301" y="140639"/>
                  <a:pt x="331254" y="146353"/>
                  <a:pt x="334111" y="151116"/>
                </a:cubicBezTo>
                <a:lnTo>
                  <a:pt x="483654" y="467346"/>
                </a:lnTo>
                <a:cubicBezTo>
                  <a:pt x="489368" y="478776"/>
                  <a:pt x="489368" y="492111"/>
                  <a:pt x="485558" y="504493"/>
                </a:cubicBezTo>
                <a:lnTo>
                  <a:pt x="485558" y="504493"/>
                </a:lnTo>
                <a:lnTo>
                  <a:pt x="484606" y="506399"/>
                </a:lnTo>
                <a:cubicBezTo>
                  <a:pt x="479843" y="515924"/>
                  <a:pt x="470318" y="522591"/>
                  <a:pt x="459841" y="523543"/>
                </a:cubicBezTo>
                <a:lnTo>
                  <a:pt x="457936" y="523543"/>
                </a:lnTo>
                <a:lnTo>
                  <a:pt x="32168" y="523543"/>
                </a:lnTo>
                <a:lnTo>
                  <a:pt x="30264" y="523543"/>
                </a:lnTo>
                <a:cubicBezTo>
                  <a:pt x="29311" y="523543"/>
                  <a:pt x="28358" y="523543"/>
                  <a:pt x="27406" y="523543"/>
                </a:cubicBezTo>
                <a:cubicBezTo>
                  <a:pt x="26454" y="523543"/>
                  <a:pt x="24549" y="523543"/>
                  <a:pt x="23596" y="522591"/>
                </a:cubicBezTo>
                <a:lnTo>
                  <a:pt x="23596" y="522591"/>
                </a:lnTo>
                <a:cubicBezTo>
                  <a:pt x="21691" y="521639"/>
                  <a:pt x="19786" y="521639"/>
                  <a:pt x="17881" y="520686"/>
                </a:cubicBezTo>
                <a:lnTo>
                  <a:pt x="15976" y="519734"/>
                </a:lnTo>
                <a:cubicBezTo>
                  <a:pt x="15976" y="519734"/>
                  <a:pt x="15024" y="519734"/>
                  <a:pt x="15024" y="518781"/>
                </a:cubicBezTo>
                <a:cubicBezTo>
                  <a:pt x="13118" y="517828"/>
                  <a:pt x="11214" y="515924"/>
                  <a:pt x="10261" y="514971"/>
                </a:cubicBezTo>
                <a:lnTo>
                  <a:pt x="8356" y="512114"/>
                </a:lnTo>
                <a:lnTo>
                  <a:pt x="8356" y="512114"/>
                </a:lnTo>
                <a:close/>
                <a:moveTo>
                  <a:pt x="255054" y="402576"/>
                </a:moveTo>
                <a:lnTo>
                  <a:pt x="252196" y="404481"/>
                </a:lnTo>
                <a:lnTo>
                  <a:pt x="246481" y="408291"/>
                </a:lnTo>
                <a:cubicBezTo>
                  <a:pt x="198856" y="439724"/>
                  <a:pt x="119799" y="440676"/>
                  <a:pt x="55029" y="414959"/>
                </a:cubicBezTo>
                <a:lnTo>
                  <a:pt x="51218" y="413053"/>
                </a:lnTo>
                <a:lnTo>
                  <a:pt x="22643" y="474014"/>
                </a:lnTo>
                <a:lnTo>
                  <a:pt x="21691" y="475918"/>
                </a:lnTo>
                <a:cubicBezTo>
                  <a:pt x="18833" y="482586"/>
                  <a:pt x="18833" y="490206"/>
                  <a:pt x="21691" y="495921"/>
                </a:cubicBezTo>
                <a:cubicBezTo>
                  <a:pt x="22643" y="498778"/>
                  <a:pt x="25501" y="501636"/>
                  <a:pt x="29311" y="502589"/>
                </a:cubicBezTo>
                <a:lnTo>
                  <a:pt x="30264" y="502589"/>
                </a:lnTo>
                <a:lnTo>
                  <a:pt x="31216" y="502589"/>
                </a:lnTo>
                <a:lnTo>
                  <a:pt x="456983" y="502589"/>
                </a:lnTo>
                <a:lnTo>
                  <a:pt x="457936" y="502589"/>
                </a:lnTo>
                <a:cubicBezTo>
                  <a:pt x="461746" y="502589"/>
                  <a:pt x="464604" y="499731"/>
                  <a:pt x="466508" y="495921"/>
                </a:cubicBezTo>
                <a:cubicBezTo>
                  <a:pt x="468414" y="490206"/>
                  <a:pt x="469366" y="483539"/>
                  <a:pt x="467461" y="477824"/>
                </a:cubicBezTo>
                <a:lnTo>
                  <a:pt x="466508" y="475918"/>
                </a:lnTo>
                <a:lnTo>
                  <a:pt x="465556" y="474014"/>
                </a:lnTo>
                <a:lnTo>
                  <a:pt x="423646" y="385431"/>
                </a:lnTo>
                <a:cubicBezTo>
                  <a:pt x="365543" y="372096"/>
                  <a:pt x="296011" y="376859"/>
                  <a:pt x="255054" y="402576"/>
                </a:cubicBezTo>
                <a:close/>
                <a:moveTo>
                  <a:pt x="305536" y="255891"/>
                </a:moveTo>
                <a:cubicBezTo>
                  <a:pt x="287439" y="255891"/>
                  <a:pt x="272199" y="271131"/>
                  <a:pt x="272199" y="289228"/>
                </a:cubicBezTo>
                <a:cubicBezTo>
                  <a:pt x="272199" y="307326"/>
                  <a:pt x="287439" y="322566"/>
                  <a:pt x="305536" y="322566"/>
                </a:cubicBezTo>
                <a:cubicBezTo>
                  <a:pt x="323633" y="322566"/>
                  <a:pt x="338874" y="307326"/>
                  <a:pt x="338874" y="289228"/>
                </a:cubicBezTo>
                <a:cubicBezTo>
                  <a:pt x="338874" y="270178"/>
                  <a:pt x="323633" y="255891"/>
                  <a:pt x="305536" y="255891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59247478-F12A-964E-B1B1-2AE148146D31}"/>
              </a:ext>
            </a:extLst>
          </p:cNvPr>
          <p:cNvGrpSpPr/>
          <p:nvPr/>
        </p:nvGrpSpPr>
        <p:grpSpPr>
          <a:xfrm>
            <a:off x="5253155" y="2696741"/>
            <a:ext cx="447241" cy="447241"/>
            <a:chOff x="7742941" y="2785845"/>
            <a:chExt cx="447241" cy="447241"/>
          </a:xfrm>
        </p:grpSpPr>
        <p:sp>
          <p:nvSpPr>
            <p:cNvPr id="11" name="文本框 133">
              <a:extLst>
                <a:ext uri="{FF2B5EF4-FFF2-40B4-BE49-F238E27FC236}">
                  <a16:creationId xmlns:a16="http://schemas.microsoft.com/office/drawing/2014/main" id="{C8B5988B-A34E-4E61-C822-37F7DDAC916B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7742941" y="2785845"/>
              <a:ext cx="447241" cy="44724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</p:spPr>
          <p:txBody>
            <a:bodyPr wrap="none" lIns="108000" tIns="108000" rIns="108000" bIns="108000" rtlCol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2000" b="1" dirty="0">
                <a:noFill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0F87995E-0950-02EB-62CE-31D860DC62C2}"/>
                </a:ext>
              </a:extLst>
            </p:cNvPr>
            <p:cNvSpPr/>
            <p:nvPr/>
          </p:nvSpPr>
          <p:spPr>
            <a:xfrm>
              <a:off x="7860659" y="2897452"/>
              <a:ext cx="211805" cy="224025"/>
            </a:xfrm>
            <a:custGeom>
              <a:avLst/>
              <a:gdLst>
                <a:gd name="connsiteX0" fmla="*/ 371955 w 495300"/>
                <a:gd name="connsiteY0" fmla="*/ 621 h 523875"/>
                <a:gd name="connsiteX1" fmla="*/ 400530 w 495300"/>
                <a:gd name="connsiteY1" fmla="*/ 29196 h 523875"/>
                <a:gd name="connsiteX2" fmla="*/ 400530 w 495300"/>
                <a:gd name="connsiteY2" fmla="*/ 133971 h 523875"/>
                <a:gd name="connsiteX3" fmla="*/ 371955 w 495300"/>
                <a:gd name="connsiteY3" fmla="*/ 162546 h 523875"/>
                <a:gd name="connsiteX4" fmla="*/ 257655 w 495300"/>
                <a:gd name="connsiteY4" fmla="*/ 162546 h 523875"/>
                <a:gd name="connsiteX5" fmla="*/ 257655 w 495300"/>
                <a:gd name="connsiteY5" fmla="*/ 286371 h 523875"/>
                <a:gd name="connsiteX6" fmla="*/ 419580 w 495300"/>
                <a:gd name="connsiteY6" fmla="*/ 286371 h 523875"/>
                <a:gd name="connsiteX7" fmla="*/ 457680 w 495300"/>
                <a:gd name="connsiteY7" fmla="*/ 322566 h 523875"/>
                <a:gd name="connsiteX8" fmla="*/ 457680 w 495300"/>
                <a:gd name="connsiteY8" fmla="*/ 324471 h 523875"/>
                <a:gd name="connsiteX9" fmla="*/ 457680 w 495300"/>
                <a:gd name="connsiteY9" fmla="*/ 429246 h 523875"/>
                <a:gd name="connsiteX10" fmla="*/ 476730 w 495300"/>
                <a:gd name="connsiteY10" fmla="*/ 429246 h 523875"/>
                <a:gd name="connsiteX11" fmla="*/ 495780 w 495300"/>
                <a:gd name="connsiteY11" fmla="*/ 448296 h 523875"/>
                <a:gd name="connsiteX12" fmla="*/ 495780 w 495300"/>
                <a:gd name="connsiteY12" fmla="*/ 505446 h 523875"/>
                <a:gd name="connsiteX13" fmla="*/ 476730 w 495300"/>
                <a:gd name="connsiteY13" fmla="*/ 524496 h 523875"/>
                <a:gd name="connsiteX14" fmla="*/ 419580 w 495300"/>
                <a:gd name="connsiteY14" fmla="*/ 524496 h 523875"/>
                <a:gd name="connsiteX15" fmla="*/ 400530 w 495300"/>
                <a:gd name="connsiteY15" fmla="*/ 505446 h 523875"/>
                <a:gd name="connsiteX16" fmla="*/ 400530 w 495300"/>
                <a:gd name="connsiteY16" fmla="*/ 448296 h 523875"/>
                <a:gd name="connsiteX17" fmla="*/ 419580 w 495300"/>
                <a:gd name="connsiteY17" fmla="*/ 429246 h 523875"/>
                <a:gd name="connsiteX18" fmla="*/ 438630 w 495300"/>
                <a:gd name="connsiteY18" fmla="*/ 429246 h 523875"/>
                <a:gd name="connsiteX19" fmla="*/ 438630 w 495300"/>
                <a:gd name="connsiteY19" fmla="*/ 324471 h 523875"/>
                <a:gd name="connsiteX20" fmla="*/ 420533 w 495300"/>
                <a:gd name="connsiteY20" fmla="*/ 305421 h 523875"/>
                <a:gd name="connsiteX21" fmla="*/ 419580 w 495300"/>
                <a:gd name="connsiteY21" fmla="*/ 305421 h 523875"/>
                <a:gd name="connsiteX22" fmla="*/ 257655 w 495300"/>
                <a:gd name="connsiteY22" fmla="*/ 305421 h 523875"/>
                <a:gd name="connsiteX23" fmla="*/ 257655 w 495300"/>
                <a:gd name="connsiteY23" fmla="*/ 429246 h 523875"/>
                <a:gd name="connsiteX24" fmla="*/ 276705 w 495300"/>
                <a:gd name="connsiteY24" fmla="*/ 429246 h 523875"/>
                <a:gd name="connsiteX25" fmla="*/ 295755 w 495300"/>
                <a:gd name="connsiteY25" fmla="*/ 448296 h 523875"/>
                <a:gd name="connsiteX26" fmla="*/ 295755 w 495300"/>
                <a:gd name="connsiteY26" fmla="*/ 505446 h 523875"/>
                <a:gd name="connsiteX27" fmla="*/ 276705 w 495300"/>
                <a:gd name="connsiteY27" fmla="*/ 524496 h 523875"/>
                <a:gd name="connsiteX28" fmla="*/ 219555 w 495300"/>
                <a:gd name="connsiteY28" fmla="*/ 524496 h 523875"/>
                <a:gd name="connsiteX29" fmla="*/ 200505 w 495300"/>
                <a:gd name="connsiteY29" fmla="*/ 505446 h 523875"/>
                <a:gd name="connsiteX30" fmla="*/ 200505 w 495300"/>
                <a:gd name="connsiteY30" fmla="*/ 448296 h 523875"/>
                <a:gd name="connsiteX31" fmla="*/ 219555 w 495300"/>
                <a:gd name="connsiteY31" fmla="*/ 429246 h 523875"/>
                <a:gd name="connsiteX32" fmla="*/ 238605 w 495300"/>
                <a:gd name="connsiteY32" fmla="*/ 429246 h 523875"/>
                <a:gd name="connsiteX33" fmla="*/ 238605 w 495300"/>
                <a:gd name="connsiteY33" fmla="*/ 305421 h 523875"/>
                <a:gd name="connsiteX34" fmla="*/ 76680 w 495300"/>
                <a:gd name="connsiteY34" fmla="*/ 305421 h 523875"/>
                <a:gd name="connsiteX35" fmla="*/ 57630 w 495300"/>
                <a:gd name="connsiteY35" fmla="*/ 323519 h 523875"/>
                <a:gd name="connsiteX36" fmla="*/ 57630 w 495300"/>
                <a:gd name="connsiteY36" fmla="*/ 324471 h 523875"/>
                <a:gd name="connsiteX37" fmla="*/ 57630 w 495300"/>
                <a:gd name="connsiteY37" fmla="*/ 429246 h 523875"/>
                <a:gd name="connsiteX38" fmla="*/ 76680 w 495300"/>
                <a:gd name="connsiteY38" fmla="*/ 429246 h 523875"/>
                <a:gd name="connsiteX39" fmla="*/ 95730 w 495300"/>
                <a:gd name="connsiteY39" fmla="*/ 448296 h 523875"/>
                <a:gd name="connsiteX40" fmla="*/ 95730 w 495300"/>
                <a:gd name="connsiteY40" fmla="*/ 505446 h 523875"/>
                <a:gd name="connsiteX41" fmla="*/ 76680 w 495300"/>
                <a:gd name="connsiteY41" fmla="*/ 524496 h 523875"/>
                <a:gd name="connsiteX42" fmla="*/ 19530 w 495300"/>
                <a:gd name="connsiteY42" fmla="*/ 524496 h 523875"/>
                <a:gd name="connsiteX43" fmla="*/ 480 w 495300"/>
                <a:gd name="connsiteY43" fmla="*/ 505446 h 523875"/>
                <a:gd name="connsiteX44" fmla="*/ 480 w 495300"/>
                <a:gd name="connsiteY44" fmla="*/ 448296 h 523875"/>
                <a:gd name="connsiteX45" fmla="*/ 19530 w 495300"/>
                <a:gd name="connsiteY45" fmla="*/ 429246 h 523875"/>
                <a:gd name="connsiteX46" fmla="*/ 38580 w 495300"/>
                <a:gd name="connsiteY46" fmla="*/ 429246 h 523875"/>
                <a:gd name="connsiteX47" fmla="*/ 38580 w 495300"/>
                <a:gd name="connsiteY47" fmla="*/ 324471 h 523875"/>
                <a:gd name="connsiteX48" fmla="*/ 74775 w 495300"/>
                <a:gd name="connsiteY48" fmla="*/ 286371 h 523875"/>
                <a:gd name="connsiteX49" fmla="*/ 76680 w 495300"/>
                <a:gd name="connsiteY49" fmla="*/ 286371 h 523875"/>
                <a:gd name="connsiteX50" fmla="*/ 238605 w 495300"/>
                <a:gd name="connsiteY50" fmla="*/ 286371 h 523875"/>
                <a:gd name="connsiteX51" fmla="*/ 238605 w 495300"/>
                <a:gd name="connsiteY51" fmla="*/ 162546 h 523875"/>
                <a:gd name="connsiteX52" fmla="*/ 124305 w 495300"/>
                <a:gd name="connsiteY52" fmla="*/ 162546 h 523875"/>
                <a:gd name="connsiteX53" fmla="*/ 95730 w 495300"/>
                <a:gd name="connsiteY53" fmla="*/ 133971 h 523875"/>
                <a:gd name="connsiteX54" fmla="*/ 95730 w 495300"/>
                <a:gd name="connsiteY54" fmla="*/ 29196 h 523875"/>
                <a:gd name="connsiteX55" fmla="*/ 124305 w 495300"/>
                <a:gd name="connsiteY55" fmla="*/ 621 h 523875"/>
                <a:gd name="connsiteX56" fmla="*/ 371955 w 495300"/>
                <a:gd name="connsiteY56" fmla="*/ 621 h 523875"/>
                <a:gd name="connsiteX57" fmla="*/ 148118 w 495300"/>
                <a:gd name="connsiteY57" fmla="*/ 95871 h 523875"/>
                <a:gd name="connsiteX58" fmla="*/ 133830 w 495300"/>
                <a:gd name="connsiteY58" fmla="*/ 110159 h 523875"/>
                <a:gd name="connsiteX59" fmla="*/ 148118 w 495300"/>
                <a:gd name="connsiteY59" fmla="*/ 124446 h 523875"/>
                <a:gd name="connsiteX60" fmla="*/ 162405 w 495300"/>
                <a:gd name="connsiteY60" fmla="*/ 110159 h 523875"/>
                <a:gd name="connsiteX61" fmla="*/ 148118 w 495300"/>
                <a:gd name="connsiteY61" fmla="*/ 95871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495300" h="523875">
                  <a:moveTo>
                    <a:pt x="371955" y="621"/>
                  </a:moveTo>
                  <a:cubicBezTo>
                    <a:pt x="388148" y="621"/>
                    <a:pt x="400530" y="13004"/>
                    <a:pt x="400530" y="29196"/>
                  </a:cubicBezTo>
                  <a:lnTo>
                    <a:pt x="400530" y="133971"/>
                  </a:lnTo>
                  <a:cubicBezTo>
                    <a:pt x="400530" y="150164"/>
                    <a:pt x="388148" y="162546"/>
                    <a:pt x="371955" y="162546"/>
                  </a:cubicBezTo>
                  <a:lnTo>
                    <a:pt x="257655" y="162546"/>
                  </a:lnTo>
                  <a:lnTo>
                    <a:pt x="257655" y="286371"/>
                  </a:lnTo>
                  <a:lnTo>
                    <a:pt x="419580" y="286371"/>
                  </a:lnTo>
                  <a:cubicBezTo>
                    <a:pt x="439583" y="286371"/>
                    <a:pt x="456727" y="302564"/>
                    <a:pt x="457680" y="322566"/>
                  </a:cubicBezTo>
                  <a:lnTo>
                    <a:pt x="457680" y="324471"/>
                  </a:lnTo>
                  <a:lnTo>
                    <a:pt x="457680" y="429246"/>
                  </a:lnTo>
                  <a:lnTo>
                    <a:pt x="476730" y="429246"/>
                  </a:lnTo>
                  <a:cubicBezTo>
                    <a:pt x="487208" y="429246"/>
                    <a:pt x="495780" y="437819"/>
                    <a:pt x="495780" y="448296"/>
                  </a:cubicBezTo>
                  <a:lnTo>
                    <a:pt x="495780" y="505446"/>
                  </a:lnTo>
                  <a:cubicBezTo>
                    <a:pt x="495780" y="515924"/>
                    <a:pt x="487208" y="524496"/>
                    <a:pt x="476730" y="524496"/>
                  </a:cubicBezTo>
                  <a:lnTo>
                    <a:pt x="419580" y="524496"/>
                  </a:lnTo>
                  <a:cubicBezTo>
                    <a:pt x="409102" y="524496"/>
                    <a:pt x="400530" y="515924"/>
                    <a:pt x="400530" y="505446"/>
                  </a:cubicBezTo>
                  <a:lnTo>
                    <a:pt x="400530" y="448296"/>
                  </a:lnTo>
                  <a:cubicBezTo>
                    <a:pt x="400530" y="437819"/>
                    <a:pt x="409102" y="429246"/>
                    <a:pt x="419580" y="429246"/>
                  </a:cubicBezTo>
                  <a:lnTo>
                    <a:pt x="438630" y="429246"/>
                  </a:lnTo>
                  <a:lnTo>
                    <a:pt x="438630" y="324471"/>
                  </a:lnTo>
                  <a:cubicBezTo>
                    <a:pt x="438630" y="313994"/>
                    <a:pt x="431010" y="306374"/>
                    <a:pt x="420533" y="305421"/>
                  </a:cubicBezTo>
                  <a:lnTo>
                    <a:pt x="419580" y="305421"/>
                  </a:lnTo>
                  <a:lnTo>
                    <a:pt x="257655" y="305421"/>
                  </a:lnTo>
                  <a:lnTo>
                    <a:pt x="257655" y="429246"/>
                  </a:lnTo>
                  <a:lnTo>
                    <a:pt x="276705" y="429246"/>
                  </a:lnTo>
                  <a:cubicBezTo>
                    <a:pt x="287183" y="429246"/>
                    <a:pt x="295755" y="437819"/>
                    <a:pt x="295755" y="448296"/>
                  </a:cubicBezTo>
                  <a:lnTo>
                    <a:pt x="295755" y="505446"/>
                  </a:lnTo>
                  <a:cubicBezTo>
                    <a:pt x="295755" y="515924"/>
                    <a:pt x="287183" y="524496"/>
                    <a:pt x="276705" y="524496"/>
                  </a:cubicBezTo>
                  <a:lnTo>
                    <a:pt x="219555" y="524496"/>
                  </a:lnTo>
                  <a:cubicBezTo>
                    <a:pt x="209077" y="524496"/>
                    <a:pt x="200505" y="515924"/>
                    <a:pt x="200505" y="505446"/>
                  </a:cubicBezTo>
                  <a:lnTo>
                    <a:pt x="200505" y="448296"/>
                  </a:lnTo>
                  <a:cubicBezTo>
                    <a:pt x="200505" y="437819"/>
                    <a:pt x="209077" y="429246"/>
                    <a:pt x="219555" y="429246"/>
                  </a:cubicBezTo>
                  <a:lnTo>
                    <a:pt x="238605" y="429246"/>
                  </a:lnTo>
                  <a:lnTo>
                    <a:pt x="238605" y="305421"/>
                  </a:lnTo>
                  <a:lnTo>
                    <a:pt x="76680" y="305421"/>
                  </a:lnTo>
                  <a:cubicBezTo>
                    <a:pt x="66202" y="305421"/>
                    <a:pt x="58583" y="313041"/>
                    <a:pt x="57630" y="323519"/>
                  </a:cubicBezTo>
                  <a:lnTo>
                    <a:pt x="57630" y="324471"/>
                  </a:lnTo>
                  <a:lnTo>
                    <a:pt x="57630" y="429246"/>
                  </a:lnTo>
                  <a:lnTo>
                    <a:pt x="76680" y="429246"/>
                  </a:lnTo>
                  <a:cubicBezTo>
                    <a:pt x="87158" y="429246"/>
                    <a:pt x="95730" y="437819"/>
                    <a:pt x="95730" y="448296"/>
                  </a:cubicBezTo>
                  <a:lnTo>
                    <a:pt x="95730" y="505446"/>
                  </a:lnTo>
                  <a:cubicBezTo>
                    <a:pt x="95730" y="515924"/>
                    <a:pt x="87158" y="524496"/>
                    <a:pt x="76680" y="524496"/>
                  </a:cubicBezTo>
                  <a:lnTo>
                    <a:pt x="19530" y="524496"/>
                  </a:lnTo>
                  <a:cubicBezTo>
                    <a:pt x="9052" y="524496"/>
                    <a:pt x="480" y="515924"/>
                    <a:pt x="480" y="505446"/>
                  </a:cubicBezTo>
                  <a:lnTo>
                    <a:pt x="480" y="448296"/>
                  </a:lnTo>
                  <a:cubicBezTo>
                    <a:pt x="480" y="437819"/>
                    <a:pt x="9052" y="429246"/>
                    <a:pt x="19530" y="429246"/>
                  </a:cubicBezTo>
                  <a:lnTo>
                    <a:pt x="38580" y="429246"/>
                  </a:lnTo>
                  <a:lnTo>
                    <a:pt x="38580" y="324471"/>
                  </a:lnTo>
                  <a:cubicBezTo>
                    <a:pt x="38580" y="304469"/>
                    <a:pt x="54773" y="287324"/>
                    <a:pt x="74775" y="286371"/>
                  </a:cubicBezTo>
                  <a:lnTo>
                    <a:pt x="76680" y="286371"/>
                  </a:lnTo>
                  <a:lnTo>
                    <a:pt x="238605" y="286371"/>
                  </a:lnTo>
                  <a:lnTo>
                    <a:pt x="238605" y="162546"/>
                  </a:lnTo>
                  <a:lnTo>
                    <a:pt x="124305" y="162546"/>
                  </a:lnTo>
                  <a:cubicBezTo>
                    <a:pt x="108112" y="162546"/>
                    <a:pt x="95730" y="150164"/>
                    <a:pt x="95730" y="133971"/>
                  </a:cubicBezTo>
                  <a:lnTo>
                    <a:pt x="95730" y="29196"/>
                  </a:lnTo>
                  <a:cubicBezTo>
                    <a:pt x="95730" y="13004"/>
                    <a:pt x="108112" y="621"/>
                    <a:pt x="124305" y="621"/>
                  </a:cubicBezTo>
                  <a:lnTo>
                    <a:pt x="371955" y="621"/>
                  </a:lnTo>
                  <a:close/>
                  <a:moveTo>
                    <a:pt x="148118" y="95871"/>
                  </a:moveTo>
                  <a:cubicBezTo>
                    <a:pt x="140498" y="95871"/>
                    <a:pt x="133830" y="102539"/>
                    <a:pt x="133830" y="110159"/>
                  </a:cubicBezTo>
                  <a:cubicBezTo>
                    <a:pt x="133830" y="117779"/>
                    <a:pt x="140498" y="124446"/>
                    <a:pt x="148118" y="124446"/>
                  </a:cubicBezTo>
                  <a:cubicBezTo>
                    <a:pt x="155737" y="124446"/>
                    <a:pt x="162405" y="117779"/>
                    <a:pt x="162405" y="110159"/>
                  </a:cubicBezTo>
                  <a:cubicBezTo>
                    <a:pt x="162405" y="102539"/>
                    <a:pt x="155737" y="95871"/>
                    <a:pt x="148118" y="9587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3" name="islíḋè">
            <a:extLst>
              <a:ext uri="{FF2B5EF4-FFF2-40B4-BE49-F238E27FC236}">
                <a16:creationId xmlns:a16="http://schemas.microsoft.com/office/drawing/2014/main" id="{9F2A3761-AFC4-B271-75A9-51542A4FA170}"/>
              </a:ext>
            </a:extLst>
          </p:cNvPr>
          <p:cNvSpPr/>
          <p:nvPr/>
        </p:nvSpPr>
        <p:spPr>
          <a:xfrm>
            <a:off x="5262044" y="4117896"/>
            <a:ext cx="530814" cy="530814"/>
          </a:xfrm>
          <a:prstGeom prst="ellipse">
            <a:avLst/>
          </a:prstGeom>
          <a:solidFill>
            <a:schemeClr val="accent4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/>
          </a:p>
        </p:txBody>
      </p:sp>
      <p:sp>
        <p:nvSpPr>
          <p:cNvPr id="14" name="íṡḷïḋe">
            <a:extLst>
              <a:ext uri="{FF2B5EF4-FFF2-40B4-BE49-F238E27FC236}">
                <a16:creationId xmlns:a16="http://schemas.microsoft.com/office/drawing/2014/main" id="{8FB7B5D7-00FA-A954-69D1-D608337766E8}"/>
              </a:ext>
            </a:extLst>
          </p:cNvPr>
          <p:cNvSpPr/>
          <p:nvPr/>
        </p:nvSpPr>
        <p:spPr bwMode="auto">
          <a:xfrm>
            <a:off x="5357753" y="4213605"/>
            <a:ext cx="339395" cy="339396"/>
          </a:xfrm>
          <a:custGeom>
            <a:avLst/>
            <a:gdLst>
              <a:gd name="T0" fmla="*/ 74 w 236"/>
              <a:gd name="T1" fmla="*/ 160 h 236"/>
              <a:gd name="T2" fmla="*/ 93 w 236"/>
              <a:gd name="T3" fmla="*/ 160 h 236"/>
              <a:gd name="T4" fmla="*/ 93 w 236"/>
              <a:gd name="T5" fmla="*/ 103 h 236"/>
              <a:gd name="T6" fmla="*/ 74 w 236"/>
              <a:gd name="T7" fmla="*/ 103 h 236"/>
              <a:gd name="T8" fmla="*/ 74 w 236"/>
              <a:gd name="T9" fmla="*/ 160 h 236"/>
              <a:gd name="T10" fmla="*/ 140 w 236"/>
              <a:gd name="T11" fmla="*/ 102 h 236"/>
              <a:gd name="T12" fmla="*/ 122 w 236"/>
              <a:gd name="T13" fmla="*/ 111 h 236"/>
              <a:gd name="T14" fmla="*/ 122 w 236"/>
              <a:gd name="T15" fmla="*/ 103 h 236"/>
              <a:gd name="T16" fmla="*/ 103 w 236"/>
              <a:gd name="T17" fmla="*/ 103 h 236"/>
              <a:gd name="T18" fmla="*/ 103 w 236"/>
              <a:gd name="T19" fmla="*/ 160 h 236"/>
              <a:gd name="T20" fmla="*/ 122 w 236"/>
              <a:gd name="T21" fmla="*/ 160 h 236"/>
              <a:gd name="T22" fmla="*/ 122 w 236"/>
              <a:gd name="T23" fmla="*/ 128 h 236"/>
              <a:gd name="T24" fmla="*/ 123 w 236"/>
              <a:gd name="T25" fmla="*/ 124 h 236"/>
              <a:gd name="T26" fmla="*/ 133 w 236"/>
              <a:gd name="T27" fmla="*/ 117 h 236"/>
              <a:gd name="T28" fmla="*/ 142 w 236"/>
              <a:gd name="T29" fmla="*/ 130 h 236"/>
              <a:gd name="T30" fmla="*/ 142 w 236"/>
              <a:gd name="T31" fmla="*/ 160 h 236"/>
              <a:gd name="T32" fmla="*/ 161 w 236"/>
              <a:gd name="T33" fmla="*/ 160 h 236"/>
              <a:gd name="T34" fmla="*/ 161 w 236"/>
              <a:gd name="T35" fmla="*/ 160 h 236"/>
              <a:gd name="T36" fmla="*/ 161 w 236"/>
              <a:gd name="T37" fmla="*/ 127 h 236"/>
              <a:gd name="T38" fmla="*/ 140 w 236"/>
              <a:gd name="T39" fmla="*/ 102 h 236"/>
              <a:gd name="T40" fmla="*/ 122 w 236"/>
              <a:gd name="T41" fmla="*/ 111 h 236"/>
              <a:gd name="T42" fmla="*/ 122 w 236"/>
              <a:gd name="T43" fmla="*/ 111 h 236"/>
              <a:gd name="T44" fmla="*/ 122 w 236"/>
              <a:gd name="T45" fmla="*/ 111 h 236"/>
              <a:gd name="T46" fmla="*/ 83 w 236"/>
              <a:gd name="T47" fmla="*/ 75 h 236"/>
              <a:gd name="T48" fmla="*/ 73 w 236"/>
              <a:gd name="T49" fmla="*/ 85 h 236"/>
              <a:gd name="T50" fmla="*/ 83 w 236"/>
              <a:gd name="T51" fmla="*/ 95 h 236"/>
              <a:gd name="T52" fmla="*/ 83 w 236"/>
              <a:gd name="T53" fmla="*/ 95 h 236"/>
              <a:gd name="T54" fmla="*/ 94 w 236"/>
              <a:gd name="T55" fmla="*/ 85 h 236"/>
              <a:gd name="T56" fmla="*/ 83 w 236"/>
              <a:gd name="T57" fmla="*/ 75 h 236"/>
              <a:gd name="T58" fmla="*/ 118 w 236"/>
              <a:gd name="T59" fmla="*/ 0 h 236"/>
              <a:gd name="T60" fmla="*/ 0 w 236"/>
              <a:gd name="T61" fmla="*/ 118 h 236"/>
              <a:gd name="T62" fmla="*/ 118 w 236"/>
              <a:gd name="T63" fmla="*/ 236 h 236"/>
              <a:gd name="T64" fmla="*/ 236 w 236"/>
              <a:gd name="T65" fmla="*/ 118 h 236"/>
              <a:gd name="T66" fmla="*/ 118 w 236"/>
              <a:gd name="T67" fmla="*/ 0 h 236"/>
              <a:gd name="T68" fmla="*/ 181 w 236"/>
              <a:gd name="T69" fmla="*/ 172 h 236"/>
              <a:gd name="T70" fmla="*/ 171 w 236"/>
              <a:gd name="T71" fmla="*/ 181 h 236"/>
              <a:gd name="T72" fmla="*/ 64 w 236"/>
              <a:gd name="T73" fmla="*/ 181 h 236"/>
              <a:gd name="T74" fmla="*/ 55 w 236"/>
              <a:gd name="T75" fmla="*/ 172 h 236"/>
              <a:gd name="T76" fmla="*/ 55 w 236"/>
              <a:gd name="T77" fmla="*/ 63 h 236"/>
              <a:gd name="T78" fmla="*/ 64 w 236"/>
              <a:gd name="T79" fmla="*/ 54 h 236"/>
              <a:gd name="T80" fmla="*/ 171 w 236"/>
              <a:gd name="T81" fmla="*/ 54 h 236"/>
              <a:gd name="T82" fmla="*/ 181 w 236"/>
              <a:gd name="T83" fmla="*/ 63 h 236"/>
              <a:gd name="T84" fmla="*/ 181 w 236"/>
              <a:gd name="T85" fmla="*/ 172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36" h="236">
                <a:moveTo>
                  <a:pt x="74" y="160"/>
                </a:moveTo>
                <a:cubicBezTo>
                  <a:pt x="93" y="160"/>
                  <a:pt x="93" y="160"/>
                  <a:pt x="93" y="160"/>
                </a:cubicBezTo>
                <a:cubicBezTo>
                  <a:pt x="93" y="103"/>
                  <a:pt x="93" y="103"/>
                  <a:pt x="93" y="103"/>
                </a:cubicBezTo>
                <a:cubicBezTo>
                  <a:pt x="74" y="103"/>
                  <a:pt x="74" y="103"/>
                  <a:pt x="74" y="103"/>
                </a:cubicBezTo>
                <a:lnTo>
                  <a:pt x="74" y="160"/>
                </a:lnTo>
                <a:close/>
                <a:moveTo>
                  <a:pt x="140" y="102"/>
                </a:moveTo>
                <a:cubicBezTo>
                  <a:pt x="129" y="102"/>
                  <a:pt x="125" y="107"/>
                  <a:pt x="122" y="111"/>
                </a:cubicBezTo>
                <a:cubicBezTo>
                  <a:pt x="122" y="103"/>
                  <a:pt x="122" y="103"/>
                  <a:pt x="122" y="103"/>
                </a:cubicBezTo>
                <a:cubicBezTo>
                  <a:pt x="103" y="103"/>
                  <a:pt x="103" y="103"/>
                  <a:pt x="103" y="103"/>
                </a:cubicBezTo>
                <a:cubicBezTo>
                  <a:pt x="104" y="108"/>
                  <a:pt x="103" y="160"/>
                  <a:pt x="103" y="160"/>
                </a:cubicBezTo>
                <a:cubicBezTo>
                  <a:pt x="122" y="160"/>
                  <a:pt x="122" y="160"/>
                  <a:pt x="122" y="160"/>
                </a:cubicBezTo>
                <a:cubicBezTo>
                  <a:pt x="122" y="128"/>
                  <a:pt x="122" y="128"/>
                  <a:pt x="122" y="128"/>
                </a:cubicBezTo>
                <a:cubicBezTo>
                  <a:pt x="122" y="127"/>
                  <a:pt x="123" y="125"/>
                  <a:pt x="123" y="124"/>
                </a:cubicBezTo>
                <a:cubicBezTo>
                  <a:pt x="124" y="120"/>
                  <a:pt x="128" y="117"/>
                  <a:pt x="133" y="117"/>
                </a:cubicBezTo>
                <a:cubicBezTo>
                  <a:pt x="140" y="117"/>
                  <a:pt x="142" y="122"/>
                  <a:pt x="142" y="130"/>
                </a:cubicBezTo>
                <a:cubicBezTo>
                  <a:pt x="142" y="160"/>
                  <a:pt x="142" y="160"/>
                  <a:pt x="142" y="160"/>
                </a:cubicBezTo>
                <a:cubicBezTo>
                  <a:pt x="161" y="160"/>
                  <a:pt x="161" y="160"/>
                  <a:pt x="161" y="160"/>
                </a:cubicBezTo>
                <a:cubicBezTo>
                  <a:pt x="161" y="160"/>
                  <a:pt x="161" y="160"/>
                  <a:pt x="161" y="160"/>
                </a:cubicBezTo>
                <a:cubicBezTo>
                  <a:pt x="161" y="127"/>
                  <a:pt x="161" y="127"/>
                  <a:pt x="161" y="127"/>
                </a:cubicBezTo>
                <a:cubicBezTo>
                  <a:pt x="161" y="110"/>
                  <a:pt x="152" y="102"/>
                  <a:pt x="140" y="102"/>
                </a:cubicBezTo>
                <a:close/>
                <a:moveTo>
                  <a:pt x="122" y="111"/>
                </a:moveTo>
                <a:cubicBezTo>
                  <a:pt x="122" y="111"/>
                  <a:pt x="122" y="111"/>
                  <a:pt x="122" y="111"/>
                </a:cubicBezTo>
                <a:cubicBezTo>
                  <a:pt x="122" y="111"/>
                  <a:pt x="122" y="111"/>
                  <a:pt x="122" y="111"/>
                </a:cubicBezTo>
                <a:close/>
                <a:moveTo>
                  <a:pt x="83" y="75"/>
                </a:moveTo>
                <a:cubicBezTo>
                  <a:pt x="77" y="75"/>
                  <a:pt x="73" y="80"/>
                  <a:pt x="73" y="85"/>
                </a:cubicBezTo>
                <a:cubicBezTo>
                  <a:pt x="73" y="91"/>
                  <a:pt x="77" y="95"/>
                  <a:pt x="83" y="95"/>
                </a:cubicBezTo>
                <a:cubicBezTo>
                  <a:pt x="83" y="95"/>
                  <a:pt x="83" y="95"/>
                  <a:pt x="83" y="95"/>
                </a:cubicBezTo>
                <a:cubicBezTo>
                  <a:pt x="90" y="95"/>
                  <a:pt x="94" y="91"/>
                  <a:pt x="94" y="85"/>
                </a:cubicBezTo>
                <a:cubicBezTo>
                  <a:pt x="94" y="80"/>
                  <a:pt x="90" y="75"/>
                  <a:pt x="83" y="75"/>
                </a:cubicBezTo>
                <a:close/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cubicBezTo>
                  <a:pt x="0" y="183"/>
                  <a:pt x="53" y="236"/>
                  <a:pt x="118" y="236"/>
                </a:cubicBezTo>
                <a:cubicBezTo>
                  <a:pt x="183" y="236"/>
                  <a:pt x="236" y="183"/>
                  <a:pt x="236" y="118"/>
                </a:cubicBezTo>
                <a:cubicBezTo>
                  <a:pt x="236" y="53"/>
                  <a:pt x="183" y="0"/>
                  <a:pt x="118" y="0"/>
                </a:cubicBezTo>
                <a:close/>
                <a:moveTo>
                  <a:pt x="181" y="172"/>
                </a:moveTo>
                <a:cubicBezTo>
                  <a:pt x="181" y="177"/>
                  <a:pt x="176" y="181"/>
                  <a:pt x="171" y="181"/>
                </a:cubicBezTo>
                <a:cubicBezTo>
                  <a:pt x="64" y="181"/>
                  <a:pt x="64" y="181"/>
                  <a:pt x="64" y="181"/>
                </a:cubicBezTo>
                <a:cubicBezTo>
                  <a:pt x="59" y="181"/>
                  <a:pt x="55" y="177"/>
                  <a:pt x="55" y="172"/>
                </a:cubicBezTo>
                <a:cubicBezTo>
                  <a:pt x="55" y="63"/>
                  <a:pt x="55" y="63"/>
                  <a:pt x="55" y="63"/>
                </a:cubicBezTo>
                <a:cubicBezTo>
                  <a:pt x="55" y="58"/>
                  <a:pt x="59" y="54"/>
                  <a:pt x="64" y="54"/>
                </a:cubicBezTo>
                <a:cubicBezTo>
                  <a:pt x="171" y="54"/>
                  <a:pt x="171" y="54"/>
                  <a:pt x="171" y="54"/>
                </a:cubicBezTo>
                <a:cubicBezTo>
                  <a:pt x="176" y="54"/>
                  <a:pt x="181" y="58"/>
                  <a:pt x="181" y="63"/>
                </a:cubicBezTo>
                <a:cubicBezTo>
                  <a:pt x="181" y="172"/>
                  <a:pt x="181" y="172"/>
                  <a:pt x="181" y="17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lIns="91440" tIns="45720" rIns="91440" bIns="45720" anchor="ctr">
            <a:normAutofit lnSpcReduction="1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/>
          </a:p>
        </p:txBody>
      </p:sp>
      <p:sp>
        <p:nvSpPr>
          <p:cNvPr id="15" name="îšliḍe">
            <a:extLst>
              <a:ext uri="{FF2B5EF4-FFF2-40B4-BE49-F238E27FC236}">
                <a16:creationId xmlns:a16="http://schemas.microsoft.com/office/drawing/2014/main" id="{975EB085-0DD7-85DF-E29A-F564C73E9D4E}"/>
              </a:ext>
            </a:extLst>
          </p:cNvPr>
          <p:cNvSpPr/>
          <p:nvPr/>
        </p:nvSpPr>
        <p:spPr bwMode="auto">
          <a:xfrm>
            <a:off x="5792858" y="1845338"/>
            <a:ext cx="3064121" cy="54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130000"/>
              </a:lnSpc>
            </a:pPr>
            <a:r>
              <a:rPr lang="zh-CN" altLang="en-US" sz="9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数据报文封装在</a:t>
            </a:r>
            <a:r>
              <a:rPr lang="en-US" altLang="zh-CN" sz="900" dirty="0">
                <a:effectLst/>
              </a:rPr>
              <a:t>UDP</a:t>
            </a:r>
            <a:r>
              <a:rPr lang="zh-CN" altLang="en-US" sz="9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中，极大降低了大二层网络对</a:t>
            </a:r>
            <a:r>
              <a:rPr lang="en-US" altLang="zh-CN" sz="900" dirty="0">
                <a:effectLst/>
              </a:rPr>
              <a:t>MAC</a:t>
            </a:r>
            <a:r>
              <a:rPr lang="zh-CN" altLang="en-US" sz="9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地址规格的需求</a:t>
            </a:r>
            <a:r>
              <a:rPr kumimoji="1" lang="zh-CN" altLang="en-US" sz="900" dirty="0">
                <a:latin typeface="+mn-ea"/>
                <a:sym typeface="Arial" panose="020B0604020202020204" pitchFamily="34" charset="0"/>
              </a:rPr>
              <a:t>，</a:t>
            </a:r>
            <a:r>
              <a:rPr lang="zh-CN" altLang="en-US" sz="9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除了</a:t>
            </a:r>
            <a:r>
              <a:rPr lang="en-US" altLang="zh-CN" sz="900" dirty="0" err="1">
                <a:effectLst/>
              </a:rPr>
              <a:t>VxLAN</a:t>
            </a:r>
            <a:r>
              <a:rPr lang="zh-CN" altLang="en-US" sz="9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网络边缘设备，其他设备不识别终端</a:t>
            </a:r>
            <a:r>
              <a:rPr lang="en-US" altLang="zh-CN" sz="9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MAC</a:t>
            </a:r>
            <a:r>
              <a:rPr lang="zh-CN" altLang="en-US" sz="9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，减轻了设备的</a:t>
            </a:r>
            <a:r>
              <a:rPr lang="en-US" altLang="zh-CN" sz="900" dirty="0">
                <a:effectLst/>
              </a:rPr>
              <a:t>MAC</a:t>
            </a:r>
            <a:r>
              <a:rPr lang="zh-CN" altLang="en-US" sz="9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地址学习压力</a:t>
            </a:r>
            <a:endParaRPr kumimoji="1" lang="en-US" altLang="zh-CN" sz="900" dirty="0">
              <a:latin typeface="+mn-ea"/>
              <a:sym typeface="Arial" panose="020B0604020202020204" pitchFamily="34" charset="0"/>
            </a:endParaRPr>
          </a:p>
        </p:txBody>
      </p:sp>
      <p:sp>
        <p:nvSpPr>
          <p:cNvPr id="16" name="íṧľiḑê">
            <a:extLst>
              <a:ext uri="{FF2B5EF4-FFF2-40B4-BE49-F238E27FC236}">
                <a16:creationId xmlns:a16="http://schemas.microsoft.com/office/drawing/2014/main" id="{6298F868-AD53-331D-56FE-911BCA0168AB}"/>
              </a:ext>
            </a:extLst>
          </p:cNvPr>
          <p:cNvSpPr txBox="1"/>
          <p:nvPr/>
        </p:nvSpPr>
        <p:spPr bwMode="auto">
          <a:xfrm>
            <a:off x="5792858" y="1478760"/>
            <a:ext cx="2923309" cy="38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200" b="1" i="0" dirty="0">
                <a:solidFill>
                  <a:srgbClr val="333333"/>
                </a:solidFill>
                <a:effectLst/>
                <a:latin typeface="Helvetica Neue"/>
              </a:rPr>
              <a:t>优化的网络操作</a:t>
            </a:r>
            <a:endParaRPr lang="en-US" altLang="zh-CN" sz="1200" b="1" dirty="0"/>
          </a:p>
        </p:txBody>
      </p:sp>
      <p:sp>
        <p:nvSpPr>
          <p:cNvPr id="17" name="îšliḍe">
            <a:extLst>
              <a:ext uri="{FF2B5EF4-FFF2-40B4-BE49-F238E27FC236}">
                <a16:creationId xmlns:a16="http://schemas.microsoft.com/office/drawing/2014/main" id="{3FC439C7-FAEF-03F6-E1C2-5A16F354811D}"/>
              </a:ext>
            </a:extLst>
          </p:cNvPr>
          <p:cNvSpPr/>
          <p:nvPr/>
        </p:nvSpPr>
        <p:spPr bwMode="auto">
          <a:xfrm>
            <a:off x="5838578" y="2896898"/>
            <a:ext cx="3064121" cy="54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130000"/>
              </a:lnSpc>
            </a:pPr>
            <a:r>
              <a:rPr lang="en-US" altLang="zh-CN" sz="900" dirty="0" err="1">
                <a:effectLst/>
              </a:rPr>
              <a:t>VxLAN</a:t>
            </a:r>
            <a:r>
              <a:rPr lang="zh-CN" altLang="en-US" sz="9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网络标识</a:t>
            </a:r>
            <a:r>
              <a:rPr lang="en-US" altLang="zh-CN" sz="900" dirty="0">
                <a:effectLst/>
              </a:rPr>
              <a:t>VNI</a:t>
            </a:r>
            <a:r>
              <a:rPr lang="zh-CN" altLang="en-US" sz="9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，由</a:t>
            </a:r>
            <a:r>
              <a:rPr lang="en-US" altLang="zh-CN" sz="900" dirty="0">
                <a:effectLst/>
              </a:rPr>
              <a:t>24</a:t>
            </a:r>
            <a:r>
              <a:rPr lang="zh-CN" altLang="en-US" sz="9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比特组成，支持多达</a:t>
            </a:r>
            <a:r>
              <a:rPr lang="en-US" altLang="zh-CN" sz="900" dirty="0">
                <a:effectLst/>
              </a:rPr>
              <a:t>16777215</a:t>
            </a:r>
            <a:r>
              <a:rPr lang="zh-CN" altLang="en-US" sz="9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的</a:t>
            </a:r>
            <a:r>
              <a:rPr lang="en-US" altLang="zh-CN" sz="900" dirty="0" err="1">
                <a:effectLst/>
              </a:rPr>
              <a:t>VxLAN</a:t>
            </a:r>
            <a:r>
              <a:rPr lang="zh-CN" altLang="en-US" sz="9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段，从而满足大量的用户标识</a:t>
            </a:r>
            <a:endParaRPr kumimoji="1" lang="en-US" altLang="zh-CN" sz="900" dirty="0">
              <a:latin typeface="+mn-ea"/>
              <a:sym typeface="Arial" panose="020B0604020202020204" pitchFamily="34" charset="0"/>
            </a:endParaRPr>
          </a:p>
        </p:txBody>
      </p:sp>
      <p:sp>
        <p:nvSpPr>
          <p:cNvPr id="18" name="íṧľiḑê">
            <a:extLst>
              <a:ext uri="{FF2B5EF4-FFF2-40B4-BE49-F238E27FC236}">
                <a16:creationId xmlns:a16="http://schemas.microsoft.com/office/drawing/2014/main" id="{460171B7-5B3B-46D0-6953-39044435DB82}"/>
              </a:ext>
            </a:extLst>
          </p:cNvPr>
          <p:cNvSpPr txBox="1"/>
          <p:nvPr/>
        </p:nvSpPr>
        <p:spPr bwMode="auto">
          <a:xfrm>
            <a:off x="5838578" y="2530320"/>
            <a:ext cx="2923309" cy="38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200" b="1" dirty="0">
                <a:solidFill>
                  <a:srgbClr val="333333"/>
                </a:solidFill>
                <a:latin typeface="Helvetica Neue"/>
              </a:rPr>
              <a:t>极大</a:t>
            </a:r>
            <a:r>
              <a:rPr lang="zh-CN" altLang="en-US" sz="1200" b="1" i="0" dirty="0">
                <a:solidFill>
                  <a:srgbClr val="333333"/>
                </a:solidFill>
                <a:effectLst/>
                <a:latin typeface="Helvetica Neue"/>
              </a:rPr>
              <a:t>扩充了二层网络的数量</a:t>
            </a:r>
            <a:endParaRPr lang="en-US" altLang="zh-CN" sz="1200" b="1" dirty="0"/>
          </a:p>
        </p:txBody>
      </p:sp>
      <p:sp>
        <p:nvSpPr>
          <p:cNvPr id="19" name="îšliḍe">
            <a:extLst>
              <a:ext uri="{FF2B5EF4-FFF2-40B4-BE49-F238E27FC236}">
                <a16:creationId xmlns:a16="http://schemas.microsoft.com/office/drawing/2014/main" id="{67E5909B-CEFF-E73E-5F4A-E57854C7D6C6}"/>
              </a:ext>
            </a:extLst>
          </p:cNvPr>
          <p:cNvSpPr/>
          <p:nvPr/>
        </p:nvSpPr>
        <p:spPr bwMode="auto">
          <a:xfrm>
            <a:off x="5888567" y="4315036"/>
            <a:ext cx="3064121" cy="541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130000"/>
              </a:lnSpc>
            </a:pPr>
            <a:r>
              <a:rPr lang="zh-CN" altLang="en-US" sz="9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通过采用</a:t>
            </a:r>
            <a:r>
              <a:rPr lang="en-US" altLang="zh-CN" sz="900" dirty="0">
                <a:effectLst/>
              </a:rPr>
              <a:t>MAC in UDP</a:t>
            </a:r>
            <a:r>
              <a:rPr lang="zh-CN" altLang="en-US" sz="9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封装来延伸二层网络，实现了物理网络和虚拟网络解耦，用户可以规划自己的虚拟网络，不需要考虑物理网络</a:t>
            </a:r>
            <a:r>
              <a:rPr lang="en-US" altLang="zh-CN" sz="900" dirty="0">
                <a:effectLst/>
              </a:rPr>
              <a:t>IP</a:t>
            </a:r>
            <a:r>
              <a:rPr lang="zh-CN" altLang="en-US" sz="900" dirty="0">
                <a:effectLst/>
                <a:latin typeface="宋体" panose="02010600030101010101" pitchFamily="2" charset="-122"/>
                <a:ea typeface="宋体" panose="02010600030101010101" pitchFamily="2" charset="-122"/>
              </a:rPr>
              <a:t>地址和广播域的限制</a:t>
            </a:r>
            <a:endParaRPr kumimoji="1" lang="en-US" altLang="zh-CN" sz="900" dirty="0">
              <a:latin typeface="+mn-ea"/>
              <a:sym typeface="Arial" panose="020B0604020202020204" pitchFamily="34" charset="0"/>
            </a:endParaRPr>
          </a:p>
        </p:txBody>
      </p:sp>
      <p:sp>
        <p:nvSpPr>
          <p:cNvPr id="20" name="íṧľiḑê">
            <a:extLst>
              <a:ext uri="{FF2B5EF4-FFF2-40B4-BE49-F238E27FC236}">
                <a16:creationId xmlns:a16="http://schemas.microsoft.com/office/drawing/2014/main" id="{82067248-8C3B-3D84-F6E3-0C736EE6B1D1}"/>
              </a:ext>
            </a:extLst>
          </p:cNvPr>
          <p:cNvSpPr txBox="1"/>
          <p:nvPr/>
        </p:nvSpPr>
        <p:spPr bwMode="auto">
          <a:xfrm>
            <a:off x="5888567" y="3948458"/>
            <a:ext cx="2923309" cy="38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 anchor="b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200" b="1" i="0" dirty="0">
                <a:solidFill>
                  <a:srgbClr val="333333"/>
                </a:solidFill>
                <a:effectLst/>
                <a:latin typeface="Helvetica Neue"/>
              </a:rPr>
              <a:t>更大的灵活性</a:t>
            </a:r>
            <a:endParaRPr lang="en-US" altLang="zh-CN" sz="1200" b="1" dirty="0"/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FBD3FF57-9BA1-0E16-98AE-DEF542E99FC0}"/>
              </a:ext>
            </a:extLst>
          </p:cNvPr>
          <p:cNvCxnSpPr/>
          <p:nvPr/>
        </p:nvCxnSpPr>
        <p:spPr>
          <a:xfrm>
            <a:off x="4958715" y="2896898"/>
            <a:ext cx="247014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3238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706BD868-2EA7-3A8F-6AF3-45A38BA8AA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007AB705-3BD4-8254-7BC2-C0D6320F2C96}"/>
              </a:ext>
            </a:extLst>
          </p:cNvPr>
          <p:cNvSpPr txBox="1"/>
          <p:nvPr/>
        </p:nvSpPr>
        <p:spPr>
          <a:xfrm>
            <a:off x="167186" y="731792"/>
            <a:ext cx="46197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dirty="0"/>
              <a:t>中国银行“</a:t>
            </a:r>
            <a:r>
              <a:rPr lang="en-US" altLang="zh-CN" sz="2000" dirty="0"/>
              <a:t>IT</a:t>
            </a:r>
            <a:r>
              <a:rPr lang="zh-CN" altLang="en-US" sz="2000" dirty="0"/>
              <a:t>蓝图项目”中，迈普在接入、汇聚的上下联，通过全系列的路由交换设备，助力</a:t>
            </a:r>
            <a:r>
              <a:rPr lang="en-US" altLang="zh-CN" sz="2000" dirty="0"/>
              <a:t>IT</a:t>
            </a:r>
            <a:r>
              <a:rPr lang="zh-CN" altLang="en-US" sz="2000" dirty="0"/>
              <a:t>蓝图，实现全网集中和一体化管理</a:t>
            </a:r>
          </a:p>
        </p:txBody>
      </p:sp>
    </p:spTree>
    <p:extLst>
      <p:ext uri="{BB962C8B-B14F-4D97-AF65-F5344CB8AC3E}">
        <p14:creationId xmlns:p14="http://schemas.microsoft.com/office/powerpoint/2010/main" val="25162179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1">
            <a:extLst>
              <a:ext uri="{FF2B5EF4-FFF2-40B4-BE49-F238E27FC236}">
                <a16:creationId xmlns:a16="http://schemas.microsoft.com/office/drawing/2014/main" id="{80EF4C83-420F-1DF9-F048-B107D05273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338" y="123825"/>
            <a:ext cx="5472112" cy="5032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“云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网”解决方案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— 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园区虚拟化技术介绍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F422C36-7E0E-F301-924E-DCCB9F75A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38" y="627063"/>
            <a:ext cx="3066393" cy="187418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A5F983E-BDE0-5AC2-BBA1-881380F960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453" y="627063"/>
            <a:ext cx="3157428" cy="196760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D1D0754-9AAB-DDCD-09CA-47D799A5E559}"/>
              </a:ext>
            </a:extLst>
          </p:cNvPr>
          <p:cNvSpPr txBox="1"/>
          <p:nvPr/>
        </p:nvSpPr>
        <p:spPr>
          <a:xfrm>
            <a:off x="1112520" y="2537460"/>
            <a:ext cx="13944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b="1" dirty="0"/>
              <a:t>集中式网关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58922BF-1383-86CF-CEF4-1E487D28674D}"/>
              </a:ext>
            </a:extLst>
          </p:cNvPr>
          <p:cNvSpPr txBox="1"/>
          <p:nvPr/>
        </p:nvSpPr>
        <p:spPr>
          <a:xfrm>
            <a:off x="6227763" y="2531723"/>
            <a:ext cx="13944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b="1" dirty="0"/>
              <a:t>分布式网关</a:t>
            </a:r>
          </a:p>
        </p:txBody>
      </p:sp>
      <p:graphicFrame>
        <p:nvGraphicFramePr>
          <p:cNvPr id="8" name="表格 8">
            <a:extLst>
              <a:ext uri="{FF2B5EF4-FFF2-40B4-BE49-F238E27FC236}">
                <a16:creationId xmlns:a16="http://schemas.microsoft.com/office/drawing/2014/main" id="{64140166-D97F-4394-8171-8B289BA653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7732214"/>
              </p:ext>
            </p:extLst>
          </p:nvPr>
        </p:nvGraphicFramePr>
        <p:xfrm>
          <a:off x="792480" y="2922543"/>
          <a:ext cx="6652260" cy="14106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7835">
                  <a:extLst>
                    <a:ext uri="{9D8B030D-6E8A-4147-A177-3AD203B41FA5}">
                      <a16:colId xmlns:a16="http://schemas.microsoft.com/office/drawing/2014/main" val="23120014"/>
                    </a:ext>
                  </a:extLst>
                </a:gridCol>
                <a:gridCol w="2489511">
                  <a:extLst>
                    <a:ext uri="{9D8B030D-6E8A-4147-A177-3AD203B41FA5}">
                      <a16:colId xmlns:a16="http://schemas.microsoft.com/office/drawing/2014/main" val="1253277570"/>
                    </a:ext>
                  </a:extLst>
                </a:gridCol>
                <a:gridCol w="2514914">
                  <a:extLst>
                    <a:ext uri="{9D8B030D-6E8A-4147-A177-3AD203B41FA5}">
                      <a16:colId xmlns:a16="http://schemas.microsoft.com/office/drawing/2014/main" val="1974423343"/>
                    </a:ext>
                  </a:extLst>
                </a:gridCol>
              </a:tblGrid>
              <a:tr h="285477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集中式网关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分布式网关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487864"/>
                  </a:ext>
                </a:extLst>
              </a:tr>
              <a:tr h="280397">
                <a:tc>
                  <a:txBody>
                    <a:bodyPr/>
                    <a:lstStyle/>
                    <a:p>
                      <a:r>
                        <a:rPr lang="zh-CN" altLang="en-US" sz="1000" dirty="0"/>
                        <a:t>三层网关位置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spine</a:t>
                      </a:r>
                      <a:endParaRPr lang="zh-CN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000" dirty="0"/>
                        <a:t>leaf</a:t>
                      </a:r>
                      <a:endParaRPr lang="zh-CN" alt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209759"/>
                  </a:ext>
                </a:extLst>
              </a:tr>
              <a:tr h="241300">
                <a:tc>
                  <a:txBody>
                    <a:bodyPr/>
                    <a:lstStyle/>
                    <a:p>
                      <a:r>
                        <a:rPr lang="zh-CN" alt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流量转发规则</a:t>
                      </a:r>
                      <a:endParaRPr lang="zh-CN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同一 </a:t>
                      </a:r>
                      <a:r>
                        <a:rPr lang="en-US" altLang="zh-CN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Leaf </a:t>
                      </a:r>
                      <a:r>
                        <a:rPr lang="zh-CN" alt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下的三层流量需要绕行 </a:t>
                      </a:r>
                      <a:r>
                        <a:rPr lang="en-US" altLang="zh-CN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Spine</a:t>
                      </a:r>
                      <a:endParaRPr lang="zh-CN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同一 </a:t>
                      </a:r>
                      <a:r>
                        <a:rPr lang="en-US" altLang="zh-CN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Leaf </a:t>
                      </a:r>
                      <a:r>
                        <a:rPr lang="zh-CN" alt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下的三层流量无需绕行 </a:t>
                      </a:r>
                      <a:r>
                        <a:rPr lang="en-US" altLang="zh-CN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Spine</a:t>
                      </a:r>
                      <a:endParaRPr lang="zh-CN" alt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5894564"/>
                  </a:ext>
                </a:extLst>
              </a:tr>
              <a:tr h="294640">
                <a:tc>
                  <a:txBody>
                    <a:bodyPr/>
                    <a:lstStyle/>
                    <a:p>
                      <a:r>
                        <a:rPr lang="en-US" altLang="zh-CN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Spine </a:t>
                      </a:r>
                      <a:r>
                        <a:rPr lang="zh-CN" alt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表项存储规则</a:t>
                      </a:r>
                      <a:endParaRPr lang="zh-CN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需要存储整网的 </a:t>
                      </a:r>
                      <a:r>
                        <a:rPr lang="en-US" altLang="zh-CN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MAC </a:t>
                      </a:r>
                      <a:r>
                        <a:rPr lang="zh-CN" alt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和 </a:t>
                      </a:r>
                      <a:r>
                        <a:rPr lang="en-US" altLang="zh-CN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ARP</a:t>
                      </a:r>
                      <a:endParaRPr lang="zh-CN" alt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不需要存储整网的 </a:t>
                      </a:r>
                      <a:r>
                        <a:rPr lang="en-US" altLang="zh-CN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MAC </a:t>
                      </a:r>
                      <a:r>
                        <a:rPr lang="zh-CN" altLang="en-US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和 </a:t>
                      </a:r>
                      <a:r>
                        <a:rPr lang="en-US" altLang="zh-CN" sz="10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ARP</a:t>
                      </a:r>
                      <a:endParaRPr lang="zh-CN" altLang="en-US" sz="1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503563"/>
                  </a:ext>
                </a:extLst>
              </a:tr>
              <a:tr h="294640">
                <a:tc>
                  <a:txBody>
                    <a:bodyPr/>
                    <a:lstStyle/>
                    <a:p>
                      <a:r>
                        <a:rPr lang="zh-CN" altLang="en-US" sz="1000" dirty="0"/>
                        <a:t>组网规模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000" dirty="0"/>
                        <a:t>小型规模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1000" dirty="0"/>
                        <a:t>中大型规模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5049452"/>
                  </a:ext>
                </a:extLst>
              </a:tr>
            </a:tbl>
          </a:graphicData>
        </a:graphic>
      </p:graphicFrame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13B55E9C-ECC9-C046-A5CE-B10B2789C135}"/>
              </a:ext>
            </a:extLst>
          </p:cNvPr>
          <p:cNvCxnSpPr>
            <a:cxnSpLocks/>
          </p:cNvCxnSpPr>
          <p:nvPr/>
        </p:nvCxnSpPr>
        <p:spPr>
          <a:xfrm>
            <a:off x="670560" y="2922543"/>
            <a:ext cx="1722120" cy="24622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E1E6FE32-D6C7-172B-432A-78DE9D265043}"/>
              </a:ext>
            </a:extLst>
          </p:cNvPr>
          <p:cNvSpPr txBox="1"/>
          <p:nvPr/>
        </p:nvSpPr>
        <p:spPr>
          <a:xfrm>
            <a:off x="1775460" y="2897170"/>
            <a:ext cx="617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>
                <a:solidFill>
                  <a:schemeClr val="bg1"/>
                </a:solidFill>
              </a:rPr>
              <a:t>组网方案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39ECCD4-7CC9-59ED-83CC-56E6A851202A}"/>
              </a:ext>
            </a:extLst>
          </p:cNvPr>
          <p:cNvSpPr txBox="1"/>
          <p:nvPr/>
        </p:nvSpPr>
        <p:spPr>
          <a:xfrm>
            <a:off x="746760" y="2989537"/>
            <a:ext cx="61722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800" dirty="0">
                <a:solidFill>
                  <a:schemeClr val="bg1"/>
                </a:solidFill>
              </a:rPr>
              <a:t>特性差异</a:t>
            </a:r>
          </a:p>
        </p:txBody>
      </p:sp>
    </p:spTree>
    <p:extLst>
      <p:ext uri="{BB962C8B-B14F-4D97-AF65-F5344CB8AC3E}">
        <p14:creationId xmlns:p14="http://schemas.microsoft.com/office/powerpoint/2010/main" val="36912065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1">
            <a:extLst>
              <a:ext uri="{FF2B5EF4-FFF2-40B4-BE49-F238E27FC236}">
                <a16:creationId xmlns:a16="http://schemas.microsoft.com/office/drawing/2014/main" id="{151290EF-E868-90F4-33C1-0135FC817E4F}"/>
              </a:ext>
            </a:extLst>
          </p:cNvPr>
          <p:cNvSpPr txBox="1">
            <a:spLocks/>
          </p:cNvSpPr>
          <p:nvPr/>
        </p:nvSpPr>
        <p:spPr>
          <a:xfrm>
            <a:off x="287338" y="123825"/>
            <a:ext cx="5472112" cy="503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spc="30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zh-CN" altLang="en-US" dirty="0"/>
              <a:t>“云</a:t>
            </a:r>
            <a:r>
              <a:rPr lang="en-US" altLang="zh-CN" dirty="0"/>
              <a:t>-</a:t>
            </a:r>
            <a:r>
              <a:rPr lang="zh-CN" altLang="en-US" dirty="0"/>
              <a:t>网”解决方案</a:t>
            </a:r>
            <a:r>
              <a:rPr lang="en-US" altLang="zh-CN" dirty="0"/>
              <a:t>— </a:t>
            </a:r>
            <a:r>
              <a:rPr lang="zh-CN" altLang="en-US" dirty="0"/>
              <a:t>终端安全技术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12264E28-6531-55A2-3F0E-84F1BD017766}"/>
              </a:ext>
            </a:extLst>
          </p:cNvPr>
          <p:cNvGrpSpPr/>
          <p:nvPr/>
        </p:nvGrpSpPr>
        <p:grpSpPr>
          <a:xfrm>
            <a:off x="757735" y="620772"/>
            <a:ext cx="7075625" cy="3286426"/>
            <a:chOff x="954738" y="977149"/>
            <a:chExt cx="10448652" cy="4266363"/>
          </a:xfrm>
        </p:grpSpPr>
        <p:sp>
          <p:nvSpPr>
            <p:cNvPr id="5" name="弧 30">
              <a:extLst>
                <a:ext uri="{FF2B5EF4-FFF2-40B4-BE49-F238E27FC236}">
                  <a16:creationId xmlns:a16="http://schemas.microsoft.com/office/drawing/2014/main" id="{E8FB71CC-A95D-2196-A728-33E7391EC928}"/>
                </a:ext>
              </a:extLst>
            </p:cNvPr>
            <p:cNvSpPr/>
            <p:nvPr/>
          </p:nvSpPr>
          <p:spPr>
            <a:xfrm>
              <a:off x="1575979" y="977149"/>
              <a:ext cx="8882318" cy="3599774"/>
            </a:xfrm>
            <a:prstGeom prst="arc">
              <a:avLst>
                <a:gd name="adj1" fmla="val 10675439"/>
                <a:gd name="adj2" fmla="val 188106"/>
              </a:avLst>
            </a:prstGeom>
            <a:ln w="6350" cap="rnd" cmpd="thinThick">
              <a:solidFill>
                <a:schemeClr val="accent6"/>
              </a:solidFill>
              <a:prstDash val="sysDot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右大括号 5">
              <a:extLst>
                <a:ext uri="{FF2B5EF4-FFF2-40B4-BE49-F238E27FC236}">
                  <a16:creationId xmlns:a16="http://schemas.microsoft.com/office/drawing/2014/main" id="{4DE1ADD9-BF02-7280-6048-DAFC1B71DD3A}"/>
                </a:ext>
              </a:extLst>
            </p:cNvPr>
            <p:cNvSpPr/>
            <p:nvPr/>
          </p:nvSpPr>
          <p:spPr>
            <a:xfrm rot="5400000">
              <a:off x="5425285" y="-1395938"/>
              <a:ext cx="1183706" cy="7432090"/>
            </a:xfrm>
            <a:prstGeom prst="rightBrace">
              <a:avLst>
                <a:gd name="adj1" fmla="val 98112"/>
                <a:gd name="adj2" fmla="val 50000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18B99C81-864B-8FCE-0C04-398FC5C80992}"/>
                </a:ext>
              </a:extLst>
            </p:cNvPr>
            <p:cNvSpPr/>
            <p:nvPr/>
          </p:nvSpPr>
          <p:spPr>
            <a:xfrm>
              <a:off x="954738" y="2948617"/>
              <a:ext cx="2692708" cy="599134"/>
            </a:xfrm>
            <a:prstGeom prst="ellipse">
              <a:avLst/>
            </a:prstGeom>
            <a:gradFill flip="none" rotWithShape="1">
              <a:gsLst>
                <a:gs pos="100000">
                  <a:schemeClr val="accent6">
                    <a:lumMod val="5000"/>
                    <a:lumOff val="95000"/>
                  </a:schemeClr>
                </a:gs>
                <a:gs pos="0">
                  <a:schemeClr val="accent6">
                    <a:lumMod val="45000"/>
                    <a:lumOff val="55000"/>
                  </a:schemeClr>
                </a:gs>
                <a:gs pos="92000">
                  <a:schemeClr val="accent6">
                    <a:lumMod val="45000"/>
                    <a:lumOff val="55000"/>
                  </a:schemeClr>
                </a:gs>
                <a:gs pos="100000">
                  <a:schemeClr val="accent6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kumimoji="1"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63BF5AAA-09AE-EEDE-BD01-F4687B9C36EF}"/>
                </a:ext>
              </a:extLst>
            </p:cNvPr>
            <p:cNvSpPr/>
            <p:nvPr/>
          </p:nvSpPr>
          <p:spPr>
            <a:xfrm>
              <a:off x="3780598" y="2903855"/>
              <a:ext cx="5072630" cy="748954"/>
            </a:xfrm>
            <a:prstGeom prst="ellipse">
              <a:avLst/>
            </a:prstGeom>
            <a:gradFill flip="none" rotWithShape="1">
              <a:gsLst>
                <a:gs pos="100000">
                  <a:schemeClr val="accent6">
                    <a:lumMod val="5000"/>
                    <a:lumOff val="95000"/>
                  </a:schemeClr>
                </a:gs>
                <a:gs pos="0">
                  <a:schemeClr val="accent6">
                    <a:lumMod val="45000"/>
                    <a:lumOff val="55000"/>
                  </a:schemeClr>
                </a:gs>
                <a:gs pos="92000">
                  <a:schemeClr val="accent6">
                    <a:lumMod val="45000"/>
                    <a:lumOff val="55000"/>
                  </a:schemeClr>
                </a:gs>
                <a:gs pos="100000">
                  <a:schemeClr val="accent6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kumimoji="1"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9" name="Picture 2" descr="G:\设计工作\8-9月\2017.8.8 公司图标\图标\办公通用\台式机.png">
              <a:extLst>
                <a:ext uri="{FF2B5EF4-FFF2-40B4-BE49-F238E27FC236}">
                  <a16:creationId xmlns:a16="http://schemas.microsoft.com/office/drawing/2014/main" id="{D18C3547-BDDF-8C74-39AA-4CE0D0063D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2849" y="3053992"/>
              <a:ext cx="677745" cy="448822"/>
            </a:xfrm>
            <a:prstGeom prst="rect">
              <a:avLst/>
            </a:prstGeom>
            <a:noFill/>
          </p:spPr>
        </p:pic>
        <p:pic>
          <p:nvPicPr>
            <p:cNvPr id="10" name="Picture 12" descr="G:\设计工作\8-9月\2017.8.8 公司图标\图标\办公通用\电视机.png">
              <a:extLst>
                <a:ext uri="{FF2B5EF4-FFF2-40B4-BE49-F238E27FC236}">
                  <a16:creationId xmlns:a16="http://schemas.microsoft.com/office/drawing/2014/main" id="{DEBC4D01-32D3-60C3-4DA3-83FE7CA22B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72489" y="3016535"/>
              <a:ext cx="561474" cy="460070"/>
            </a:xfrm>
            <a:prstGeom prst="rect">
              <a:avLst/>
            </a:prstGeom>
            <a:noFill/>
          </p:spPr>
        </p:pic>
        <p:pic>
          <p:nvPicPr>
            <p:cNvPr id="11" name="Picture 18" descr="G:\设计工作\8-9月\2017.8.8 公司图标\图标\办公通用\摄像头.png">
              <a:extLst>
                <a:ext uri="{FF2B5EF4-FFF2-40B4-BE49-F238E27FC236}">
                  <a16:creationId xmlns:a16="http://schemas.microsoft.com/office/drawing/2014/main" id="{A7446ED5-0BB4-4A3C-CE41-B486E782DC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0946" y="3041573"/>
              <a:ext cx="452912" cy="443258"/>
            </a:xfrm>
            <a:prstGeom prst="rect">
              <a:avLst/>
            </a:prstGeom>
            <a:noFill/>
          </p:spPr>
        </p:pic>
        <p:pic>
          <p:nvPicPr>
            <p:cNvPr id="12" name="Picture 8" descr="G:\设计工作\8-9月\2017.8.8 公司图标\图标\办公通用\笔记本.png">
              <a:extLst>
                <a:ext uri="{FF2B5EF4-FFF2-40B4-BE49-F238E27FC236}">
                  <a16:creationId xmlns:a16="http://schemas.microsoft.com/office/drawing/2014/main" id="{7DCF7A32-3782-7F4D-2F06-90021C3CF1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5535" y="3053992"/>
              <a:ext cx="482041" cy="424157"/>
            </a:xfrm>
            <a:prstGeom prst="rect">
              <a:avLst/>
            </a:prstGeom>
            <a:noFill/>
          </p:spPr>
        </p:pic>
        <p:pic>
          <p:nvPicPr>
            <p:cNvPr id="13" name="Picture 10" descr="G:\设计工作\8-9月\2017.8.8 公司图标\图标\办公通用\打印机.png">
              <a:extLst>
                <a:ext uri="{FF2B5EF4-FFF2-40B4-BE49-F238E27FC236}">
                  <a16:creationId xmlns:a16="http://schemas.microsoft.com/office/drawing/2014/main" id="{41BECB66-4D03-F990-D6FD-A661E9768F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6798" y="2969761"/>
              <a:ext cx="535810" cy="533306"/>
            </a:xfrm>
            <a:prstGeom prst="rect">
              <a:avLst/>
            </a:prstGeom>
            <a:noFill/>
          </p:spPr>
        </p:pic>
        <p:pic>
          <p:nvPicPr>
            <p:cNvPr id="14" name="Picture 11" descr="G:\设计工作\8-9月\2017.8.8 公司图标\图标\办公通用\电话.png">
              <a:extLst>
                <a:ext uri="{FF2B5EF4-FFF2-40B4-BE49-F238E27FC236}">
                  <a16:creationId xmlns:a16="http://schemas.microsoft.com/office/drawing/2014/main" id="{97B08AB1-E009-7E38-A1D9-8633F88E7A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9715" y="3041573"/>
              <a:ext cx="644099" cy="435032"/>
            </a:xfrm>
            <a:prstGeom prst="rect">
              <a:avLst/>
            </a:prstGeom>
            <a:noFill/>
          </p:spPr>
        </p:pic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0AB3F2D8-8CDE-B290-B837-B984066E83B1}"/>
                </a:ext>
              </a:extLst>
            </p:cNvPr>
            <p:cNvSpPr/>
            <p:nvPr/>
          </p:nvSpPr>
          <p:spPr>
            <a:xfrm>
              <a:off x="9010058" y="2959521"/>
              <a:ext cx="2159261" cy="599134"/>
            </a:xfrm>
            <a:prstGeom prst="ellipse">
              <a:avLst/>
            </a:prstGeom>
            <a:gradFill flip="none" rotWithShape="1">
              <a:gsLst>
                <a:gs pos="100000">
                  <a:schemeClr val="accent6">
                    <a:lumMod val="5000"/>
                    <a:lumOff val="95000"/>
                  </a:schemeClr>
                </a:gs>
                <a:gs pos="0">
                  <a:schemeClr val="accent6">
                    <a:lumMod val="45000"/>
                    <a:lumOff val="55000"/>
                  </a:schemeClr>
                </a:gs>
                <a:gs pos="92000">
                  <a:schemeClr val="accent6">
                    <a:lumMod val="45000"/>
                    <a:lumOff val="55000"/>
                  </a:schemeClr>
                </a:gs>
                <a:gs pos="100000">
                  <a:schemeClr val="accent6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endParaRPr kumimoji="1"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C475354-2CE6-5C39-1A2B-6B12C3844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52568" y="3000229"/>
              <a:ext cx="298783" cy="517719"/>
            </a:xfrm>
            <a:prstGeom prst="rect">
              <a:avLst/>
            </a:prstGeom>
          </p:spPr>
        </p:pic>
        <p:pic>
          <p:nvPicPr>
            <p:cNvPr id="17" name="Picture 20" descr="20_Data_Center_Cloud.png">
              <a:extLst>
                <a:ext uri="{FF2B5EF4-FFF2-40B4-BE49-F238E27FC236}">
                  <a16:creationId xmlns:a16="http://schemas.microsoft.com/office/drawing/2014/main" id="{ED1CE20B-3444-BADB-0BEC-443B4AD9F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676433" y="1859533"/>
              <a:ext cx="1856067" cy="939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20" descr="20_Data_Center_Cloud.png">
              <a:extLst>
                <a:ext uri="{FF2B5EF4-FFF2-40B4-BE49-F238E27FC236}">
                  <a16:creationId xmlns:a16="http://schemas.microsoft.com/office/drawing/2014/main" id="{D1415D91-F862-909F-B853-9F8E9C488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998822" y="1827761"/>
              <a:ext cx="1856067" cy="9396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3D0AF3AA-4AE4-A72A-C7D7-8B0CA6C0CCFB}"/>
                </a:ext>
              </a:extLst>
            </p:cNvPr>
            <p:cNvSpPr txBox="1"/>
            <p:nvPr/>
          </p:nvSpPr>
          <p:spPr>
            <a:xfrm>
              <a:off x="1276303" y="3641553"/>
              <a:ext cx="19179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工作电脑</a:t>
              </a: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FF469AA0-73C1-5F0C-344C-FE2AE156A116}"/>
                </a:ext>
              </a:extLst>
            </p:cNvPr>
            <p:cNvSpPr txBox="1"/>
            <p:nvPr/>
          </p:nvSpPr>
          <p:spPr>
            <a:xfrm>
              <a:off x="5280046" y="3701405"/>
              <a:ext cx="19179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办公物联设备（</a:t>
              </a:r>
              <a:r>
                <a:rPr kumimoji="1"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Things</a:t>
              </a:r>
              <a:r>
                <a:rPr kumimoji="1"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C9F1904B-C31E-09BB-9CFF-438A6E8A364D}"/>
                </a:ext>
              </a:extLst>
            </p:cNvPr>
            <p:cNvSpPr txBox="1"/>
            <p:nvPr/>
          </p:nvSpPr>
          <p:spPr>
            <a:xfrm>
              <a:off x="9251395" y="3690398"/>
              <a:ext cx="19179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BYOD</a:t>
              </a:r>
              <a:r>
                <a:rPr kumimoji="1"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设备</a:t>
              </a: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CCCFD29E-AEF9-A86C-31E3-D589347A0000}"/>
                </a:ext>
              </a:extLst>
            </p:cNvPr>
            <p:cNvSpPr txBox="1"/>
            <p:nvPr/>
          </p:nvSpPr>
          <p:spPr>
            <a:xfrm>
              <a:off x="3963068" y="2233778"/>
              <a:ext cx="19179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有线网络</a:t>
              </a: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B9991D2B-7905-B7FC-A721-6F24D69F8789}"/>
                </a:ext>
              </a:extLst>
            </p:cNvPr>
            <p:cNvSpPr txBox="1"/>
            <p:nvPr/>
          </p:nvSpPr>
          <p:spPr>
            <a:xfrm>
              <a:off x="6645505" y="2256790"/>
              <a:ext cx="191792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无线网络</a:t>
              </a: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4516FB97-45C1-85C5-5788-4ED8A5F84B71}"/>
                </a:ext>
              </a:extLst>
            </p:cNvPr>
            <p:cNvSpPr txBox="1"/>
            <p:nvPr/>
          </p:nvSpPr>
          <p:spPr>
            <a:xfrm>
              <a:off x="2696555" y="1486539"/>
              <a:ext cx="3236492" cy="43950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zh-HK"/>
              </a:defPPr>
              <a:lvl1pPr>
                <a:defRPr kumimoji="1" sz="4000" b="1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</a:defRPr>
              </a:lvl1pPr>
            </a:lstStyle>
            <a:p>
              <a:r>
                <a:rPr lang="en-US" altLang="zh-CN" sz="1600" dirty="0" err="1">
                  <a:ln w="22225">
                    <a:noFill/>
                    <a:prstDash val="solid"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chemeClr val="accent1">
                        <a:lumMod val="75000"/>
                        <a:alpha val="43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WebAuth</a:t>
              </a:r>
              <a:r>
                <a:rPr lang="zh-CN" altLang="en-US" sz="1600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chemeClr val="accent1">
                        <a:lumMod val="75000"/>
                        <a:alpha val="43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（</a:t>
              </a:r>
              <a:r>
                <a:rPr lang="en-US" altLang="zh-CN" sz="1600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chemeClr val="accent1">
                        <a:lumMod val="75000"/>
                        <a:alpha val="43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Portal</a:t>
              </a:r>
              <a:r>
                <a:rPr lang="zh-CN" altLang="en-US" sz="1600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chemeClr val="accent1">
                        <a:lumMod val="75000"/>
                        <a:alpha val="43000"/>
                      </a:scheme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）</a:t>
              </a: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48E4934D-F29B-B5A0-3460-70BC723DB87B}"/>
                </a:ext>
              </a:extLst>
            </p:cNvPr>
            <p:cNvSpPr txBox="1"/>
            <p:nvPr/>
          </p:nvSpPr>
          <p:spPr>
            <a:xfrm>
              <a:off x="5702642" y="1499328"/>
              <a:ext cx="1321356" cy="43950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zh-HK"/>
              </a:defPPr>
              <a:lvl1pPr>
                <a:defRPr kumimoji="1" sz="2000" b="1">
                  <a:ln w="22225">
                    <a:noFill/>
                    <a:prstDash val="solid"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chemeClr val="accent1">
                        <a:lumMod val="75000"/>
                        <a:alpha val="43000"/>
                      </a:schemeClr>
                    </a:outerShdw>
                  </a:effectLst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en-US" altLang="zh-CN" sz="1600" dirty="0"/>
                <a:t>802.1X</a:t>
              </a:r>
              <a:endParaRPr lang="zh-CN" altLang="en-US" sz="1600" dirty="0"/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9D212B50-3BFA-976E-9A55-FBBBFC541826}"/>
                </a:ext>
              </a:extLst>
            </p:cNvPr>
            <p:cNvSpPr txBox="1"/>
            <p:nvPr/>
          </p:nvSpPr>
          <p:spPr>
            <a:xfrm>
              <a:off x="7347871" y="1484468"/>
              <a:ext cx="2317745" cy="43950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>
              <a:defPPr>
                <a:defRPr lang="zh-HK"/>
              </a:defPPr>
              <a:lvl1pPr>
                <a:defRPr kumimoji="1" sz="2000" b="1">
                  <a:ln w="22225">
                    <a:solidFill>
                      <a:srgbClr val="0070C0"/>
                    </a:solidFill>
                    <a:prstDash val="solid"/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defRPr>
              </a:lvl1pPr>
            </a:lstStyle>
            <a:p>
              <a:r>
                <a:rPr lang="en-US" altLang="zh-CN" sz="1600" dirty="0" err="1">
                  <a:ln w="22225">
                    <a:noFill/>
                    <a:prstDash val="solid"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chemeClr val="accent1">
                        <a:lumMod val="75000"/>
                        <a:alpha val="43000"/>
                      </a:schemeClr>
                    </a:outerShdw>
                  </a:effectLst>
                </a:rPr>
                <a:t>MACAuth</a:t>
              </a:r>
              <a:r>
                <a:rPr lang="zh-CN" altLang="en-US" sz="1600" dirty="0"/>
                <a:t>   </a:t>
              </a:r>
              <a:r>
                <a:rPr lang="en-US" altLang="zh-CN" sz="1600" dirty="0">
                  <a:ln w="22225">
                    <a:noFill/>
                    <a:prstDash val="solid"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chemeClr val="accent1">
                        <a:lumMod val="75000"/>
                        <a:alpha val="43000"/>
                      </a:schemeClr>
                    </a:outerShdw>
                  </a:effectLst>
                </a:rPr>
                <a:t>…</a:t>
              </a:r>
              <a:endParaRPr lang="zh-CN" altLang="en-US" sz="1600" dirty="0">
                <a:ln w="22225">
                  <a:noFill/>
                  <a:prstDash val="solid"/>
                </a:ln>
                <a:solidFill>
                  <a:srgbClr val="0070C0"/>
                </a:solidFill>
                <a:effectLst>
                  <a:outerShdw blurRad="38100" dist="38100" dir="2700000" algn="tl">
                    <a:schemeClr val="accent1">
                      <a:lumMod val="75000"/>
                      <a:alpha val="43000"/>
                    </a:schemeClr>
                  </a:outerShdw>
                </a:effectLst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4F6858CD-0AAA-A7CF-5F61-70E67FBEE569}"/>
                </a:ext>
              </a:extLst>
            </p:cNvPr>
            <p:cNvSpPr txBox="1"/>
            <p:nvPr/>
          </p:nvSpPr>
          <p:spPr>
            <a:xfrm>
              <a:off x="1023319" y="4114250"/>
              <a:ext cx="2757278" cy="519414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zh-HK"/>
              </a:defPPr>
              <a:lvl1pPr marL="171450" indent="-171450">
                <a:buFont typeface="Arial" panose="020B0604020202020204" pitchFamily="34" charset="0"/>
                <a:buChar char="•"/>
                <a:defRPr sz="1200">
                  <a:solidFill>
                    <a:srgbClr val="EB641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zh-CN" altLang="en-US" sz="1000" dirty="0"/>
                <a:t>基于用户与</a:t>
              </a:r>
              <a:r>
                <a:rPr lang="en-US" altLang="zh-CN" sz="1000" dirty="0"/>
                <a:t>IP</a:t>
              </a:r>
              <a:r>
                <a:rPr lang="zh-CN" altLang="en-US" sz="1000" dirty="0"/>
                <a:t>地址的身份绑定，全网跟随</a:t>
              </a: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FCB02ADF-1A7F-7D6B-87C6-0475AE206DE8}"/>
                </a:ext>
              </a:extLst>
            </p:cNvPr>
            <p:cNvSpPr txBox="1"/>
            <p:nvPr/>
          </p:nvSpPr>
          <p:spPr>
            <a:xfrm>
              <a:off x="4415940" y="4139038"/>
              <a:ext cx="4147489" cy="46166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zh-HK"/>
              </a:defPPr>
              <a:lvl1pPr marL="171450" indent="-171450">
                <a:buFont typeface="Arial" panose="020B0604020202020204" pitchFamily="34" charset="0"/>
                <a:buChar char="•"/>
                <a:defRPr sz="1200">
                  <a:solidFill>
                    <a:srgbClr val="EB641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zh-CN" altLang="en-US" dirty="0"/>
                <a:t>基于</a:t>
              </a:r>
              <a:r>
                <a:rPr lang="en-US" altLang="zh-CN" dirty="0"/>
                <a:t>MAC</a:t>
              </a:r>
              <a:r>
                <a:rPr lang="zh-CN" altLang="en-US" dirty="0"/>
                <a:t> </a:t>
              </a:r>
              <a:r>
                <a:rPr lang="en-US" altLang="zh-CN" dirty="0"/>
                <a:t>OUI</a:t>
              </a:r>
              <a:r>
                <a:rPr lang="zh-CN" altLang="en-US" dirty="0"/>
                <a:t>的物联设备自动识别与地址池自动分配</a:t>
              </a:r>
              <a:endParaRPr lang="en-US" altLang="zh-CN" dirty="0"/>
            </a:p>
            <a:p>
              <a:r>
                <a:rPr lang="zh-CN" altLang="en-US" dirty="0"/>
                <a:t>基于 物联设备的自动最小安全策略隔离</a:t>
              </a: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CAFC5230-AB75-A956-E601-D3137031BAB2}"/>
                </a:ext>
              </a:extLst>
            </p:cNvPr>
            <p:cNvSpPr txBox="1"/>
            <p:nvPr/>
          </p:nvSpPr>
          <p:spPr>
            <a:xfrm>
              <a:off x="8659131" y="4124777"/>
              <a:ext cx="2744259" cy="1118735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zh-HK"/>
              </a:defPPr>
              <a:lvl1pPr marL="171450" indent="-171450">
                <a:buFont typeface="Arial" panose="020B0604020202020204" pitchFamily="34" charset="0"/>
                <a:buChar char="•"/>
                <a:defRPr sz="1200">
                  <a:solidFill>
                    <a:srgbClr val="EB641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itchFamily="34" charset="-122"/>
                  <a:ea typeface="微软雅黑" pitchFamily="34" charset="-122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zh-CN" altLang="en-US" sz="1000" dirty="0"/>
                <a:t>基于设备唯一标识的无感知接入，一次认证漫游接入</a:t>
              </a:r>
              <a:endParaRPr lang="en-US" altLang="zh-CN" sz="1000" dirty="0"/>
            </a:p>
            <a:p>
              <a:r>
                <a:rPr lang="zh-CN" altLang="en-US" sz="1000" dirty="0"/>
                <a:t>提供自助式的认证申请向导服务</a:t>
              </a:r>
            </a:p>
          </p:txBody>
        </p:sp>
      </p:grpSp>
      <p:sp>
        <p:nvSpPr>
          <p:cNvPr id="30" name="矩形 29">
            <a:extLst>
              <a:ext uri="{FF2B5EF4-FFF2-40B4-BE49-F238E27FC236}">
                <a16:creationId xmlns:a16="http://schemas.microsoft.com/office/drawing/2014/main" id="{B59468F5-645E-2846-00D2-96FD9B257D21}"/>
              </a:ext>
            </a:extLst>
          </p:cNvPr>
          <p:cNvSpPr/>
          <p:nvPr/>
        </p:nvSpPr>
        <p:spPr>
          <a:xfrm>
            <a:off x="-2433" y="4149981"/>
            <a:ext cx="90392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不同类型接入终端提供自识别式认证方式，让万物互联的时代</a:t>
            </a:r>
            <a:r>
              <a:rPr lang="zh-CN" alt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接入快速便捷</a:t>
            </a:r>
            <a:endParaRPr lang="zh-CN" altLang="en-US" sz="18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8186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1">
            <a:extLst>
              <a:ext uri="{FF2B5EF4-FFF2-40B4-BE49-F238E27FC236}">
                <a16:creationId xmlns:a16="http://schemas.microsoft.com/office/drawing/2014/main" id="{40983AE5-3FF6-3D66-39D7-450840A6A790}"/>
              </a:ext>
            </a:extLst>
          </p:cNvPr>
          <p:cNvSpPr txBox="1">
            <a:spLocks/>
          </p:cNvSpPr>
          <p:nvPr/>
        </p:nvSpPr>
        <p:spPr>
          <a:xfrm>
            <a:off x="287338" y="123825"/>
            <a:ext cx="5472112" cy="503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spc="30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zh-CN" altLang="en-US" dirty="0"/>
              <a:t>“云</a:t>
            </a:r>
            <a:r>
              <a:rPr lang="en-US" altLang="zh-CN" dirty="0"/>
              <a:t>-</a:t>
            </a:r>
            <a:r>
              <a:rPr lang="zh-CN" altLang="en-US" dirty="0"/>
              <a:t>网”解决方案</a:t>
            </a:r>
            <a:r>
              <a:rPr lang="en-US" altLang="zh-CN" dirty="0"/>
              <a:t>— </a:t>
            </a:r>
            <a:r>
              <a:rPr lang="zh-CN" altLang="en-US" dirty="0"/>
              <a:t>终端安全技术</a:t>
            </a:r>
          </a:p>
        </p:txBody>
      </p:sp>
      <p:grpSp>
        <p:nvGrpSpPr>
          <p:cNvPr id="4" name="í$ḻíďê">
            <a:extLst>
              <a:ext uri="{FF2B5EF4-FFF2-40B4-BE49-F238E27FC236}">
                <a16:creationId xmlns:a16="http://schemas.microsoft.com/office/drawing/2014/main" id="{2C8809B0-0779-566F-1B07-E71C68FD74B5}"/>
              </a:ext>
            </a:extLst>
          </p:cNvPr>
          <p:cNvGrpSpPr/>
          <p:nvPr/>
        </p:nvGrpSpPr>
        <p:grpSpPr>
          <a:xfrm>
            <a:off x="865458" y="1706626"/>
            <a:ext cx="6545245" cy="3007584"/>
            <a:chOff x="628446" y="1209890"/>
            <a:chExt cx="10890454" cy="5648110"/>
          </a:xfrm>
        </p:grpSpPr>
        <p:sp>
          <p:nvSpPr>
            <p:cNvPr id="5" name="îŝlíḑê">
              <a:extLst>
                <a:ext uri="{FF2B5EF4-FFF2-40B4-BE49-F238E27FC236}">
                  <a16:creationId xmlns:a16="http://schemas.microsoft.com/office/drawing/2014/main" id="{10EFA25C-4D4D-C81D-DC95-6420537BDED5}"/>
                </a:ext>
              </a:extLst>
            </p:cNvPr>
            <p:cNvSpPr/>
            <p:nvPr/>
          </p:nvSpPr>
          <p:spPr>
            <a:xfrm>
              <a:off x="1196477" y="1993162"/>
              <a:ext cx="9799047" cy="4864838"/>
            </a:xfrm>
            <a:custGeom>
              <a:avLst/>
              <a:gdLst>
                <a:gd name="connsiteX0" fmla="*/ 3923579 w 7847158"/>
                <a:gd name="connsiteY0" fmla="*/ 0 h 3895802"/>
                <a:gd name="connsiteX1" fmla="*/ 7842773 w 7847158"/>
                <a:gd name="connsiteY1" fmla="*/ 3722356 h 3895802"/>
                <a:gd name="connsiteX2" fmla="*/ 7847158 w 7847158"/>
                <a:gd name="connsiteY2" fmla="*/ 3895802 h 3895802"/>
                <a:gd name="connsiteX3" fmla="*/ 0 w 7847158"/>
                <a:gd name="connsiteY3" fmla="*/ 3895802 h 3895802"/>
                <a:gd name="connsiteX4" fmla="*/ 4386 w 7847158"/>
                <a:gd name="connsiteY4" fmla="*/ 3722356 h 3895802"/>
                <a:gd name="connsiteX5" fmla="*/ 3923579 w 7847158"/>
                <a:gd name="connsiteY5" fmla="*/ 0 h 3895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47158" h="3895802">
                  <a:moveTo>
                    <a:pt x="3923579" y="0"/>
                  </a:moveTo>
                  <a:cubicBezTo>
                    <a:pt x="6023181" y="0"/>
                    <a:pt x="7737668" y="1648875"/>
                    <a:pt x="7842773" y="3722356"/>
                  </a:cubicBezTo>
                  <a:lnTo>
                    <a:pt x="7847158" y="3895802"/>
                  </a:lnTo>
                  <a:lnTo>
                    <a:pt x="0" y="3895802"/>
                  </a:lnTo>
                  <a:lnTo>
                    <a:pt x="4386" y="3722356"/>
                  </a:lnTo>
                  <a:cubicBezTo>
                    <a:pt x="109491" y="1648875"/>
                    <a:pt x="1823977" y="0"/>
                    <a:pt x="3923579" y="0"/>
                  </a:cubicBezTo>
                  <a:close/>
                </a:path>
              </a:pathLst>
            </a:custGeom>
            <a:solidFill>
              <a:schemeClr val="bg1"/>
            </a:solidFill>
            <a:ln w="19050" cap="rnd">
              <a:solidFill>
                <a:schemeClr val="bg1">
                  <a:lumMod val="95000"/>
                </a:schemeClr>
              </a:solidFill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914400"/>
              <a:endParaRPr lang="zh-CN" altLang="en-US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îṣļídé">
              <a:extLst>
                <a:ext uri="{FF2B5EF4-FFF2-40B4-BE49-F238E27FC236}">
                  <a16:creationId xmlns:a16="http://schemas.microsoft.com/office/drawing/2014/main" id="{C8CDEFB6-4380-857E-2A4C-8A06C9A38592}"/>
                </a:ext>
              </a:extLst>
            </p:cNvPr>
            <p:cNvSpPr/>
            <p:nvPr/>
          </p:nvSpPr>
          <p:spPr>
            <a:xfrm>
              <a:off x="2472985" y="3260634"/>
              <a:ext cx="7246030" cy="3597366"/>
            </a:xfrm>
            <a:custGeom>
              <a:avLst/>
              <a:gdLst>
                <a:gd name="connsiteX0" fmla="*/ 3923579 w 7847158"/>
                <a:gd name="connsiteY0" fmla="*/ 0 h 3895802"/>
                <a:gd name="connsiteX1" fmla="*/ 7842773 w 7847158"/>
                <a:gd name="connsiteY1" fmla="*/ 3722356 h 3895802"/>
                <a:gd name="connsiteX2" fmla="*/ 7847158 w 7847158"/>
                <a:gd name="connsiteY2" fmla="*/ 3895802 h 3895802"/>
                <a:gd name="connsiteX3" fmla="*/ 0 w 7847158"/>
                <a:gd name="connsiteY3" fmla="*/ 3895802 h 3895802"/>
                <a:gd name="connsiteX4" fmla="*/ 4386 w 7847158"/>
                <a:gd name="connsiteY4" fmla="*/ 3722356 h 3895802"/>
                <a:gd name="connsiteX5" fmla="*/ 3923579 w 7847158"/>
                <a:gd name="connsiteY5" fmla="*/ 0 h 3895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847158" h="3895802">
                  <a:moveTo>
                    <a:pt x="3923579" y="0"/>
                  </a:moveTo>
                  <a:cubicBezTo>
                    <a:pt x="6023181" y="0"/>
                    <a:pt x="7737668" y="1648875"/>
                    <a:pt x="7842773" y="3722356"/>
                  </a:cubicBezTo>
                  <a:lnTo>
                    <a:pt x="7847158" y="3895802"/>
                  </a:lnTo>
                  <a:lnTo>
                    <a:pt x="0" y="3895802"/>
                  </a:lnTo>
                  <a:lnTo>
                    <a:pt x="4386" y="3722356"/>
                  </a:lnTo>
                  <a:cubicBezTo>
                    <a:pt x="109491" y="1648875"/>
                    <a:pt x="1823977" y="0"/>
                    <a:pt x="392357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12700" cap="rnd">
              <a:noFill/>
              <a:prstDash val="solid"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 defTabSz="914400"/>
              <a:endParaRPr lang="zh-CN" altLang="en-US" sz="2000" b="1" dirty="0">
                <a:solidFill>
                  <a:schemeClr val="bg1"/>
                </a:solidFill>
              </a:endParaRPr>
            </a:p>
          </p:txBody>
        </p:sp>
        <p:grpSp>
          <p:nvGrpSpPr>
            <p:cNvPr id="7" name="ïś1íḋè">
              <a:extLst>
                <a:ext uri="{FF2B5EF4-FFF2-40B4-BE49-F238E27FC236}">
                  <a16:creationId xmlns:a16="http://schemas.microsoft.com/office/drawing/2014/main" id="{DF507041-BF53-9E81-91DD-B4915E7E4880}"/>
                </a:ext>
              </a:extLst>
            </p:cNvPr>
            <p:cNvGrpSpPr/>
            <p:nvPr/>
          </p:nvGrpSpPr>
          <p:grpSpPr>
            <a:xfrm>
              <a:off x="2378269" y="3445247"/>
              <a:ext cx="7435463" cy="3412753"/>
              <a:chOff x="1651546" y="2944395"/>
              <a:chExt cx="8888909" cy="4079860"/>
            </a:xfrm>
          </p:grpSpPr>
          <p:grpSp>
            <p:nvGrpSpPr>
              <p:cNvPr id="28" name="iŝḷíďe">
                <a:extLst>
                  <a:ext uri="{FF2B5EF4-FFF2-40B4-BE49-F238E27FC236}">
                    <a16:creationId xmlns:a16="http://schemas.microsoft.com/office/drawing/2014/main" id="{96731638-D97B-D7F8-F675-A66D94DD648B}"/>
                  </a:ext>
                </a:extLst>
              </p:cNvPr>
              <p:cNvGrpSpPr/>
              <p:nvPr/>
            </p:nvGrpSpPr>
            <p:grpSpPr>
              <a:xfrm>
                <a:off x="1651546" y="2944395"/>
                <a:ext cx="8888909" cy="4079860"/>
                <a:chOff x="0" y="2281941"/>
                <a:chExt cx="7665719" cy="3518436"/>
              </a:xfrm>
            </p:grpSpPr>
            <p:sp>
              <p:nvSpPr>
                <p:cNvPr id="30" name="í$ḷîdè">
                  <a:extLst>
                    <a:ext uri="{FF2B5EF4-FFF2-40B4-BE49-F238E27FC236}">
                      <a16:creationId xmlns:a16="http://schemas.microsoft.com/office/drawing/2014/main" id="{ED9F41CD-E61B-FBCB-ADCD-1CED5C5CAA40}"/>
                    </a:ext>
                  </a:extLst>
                </p:cNvPr>
                <p:cNvSpPr/>
                <p:nvPr/>
              </p:nvSpPr>
              <p:spPr>
                <a:xfrm>
                  <a:off x="0" y="5565796"/>
                  <a:ext cx="7665719" cy="234581"/>
                </a:xfrm>
                <a:custGeom>
                  <a:avLst/>
                  <a:gdLst>
                    <a:gd name="connsiteX0" fmla="*/ 5867053 w 5867038"/>
                    <a:gd name="connsiteY0" fmla="*/ 12102 h 24203"/>
                    <a:gd name="connsiteX1" fmla="*/ 2933534 w 5867038"/>
                    <a:gd name="connsiteY1" fmla="*/ 24204 h 24203"/>
                    <a:gd name="connsiteX2" fmla="*/ 15 w 5867038"/>
                    <a:gd name="connsiteY2" fmla="*/ 12102 h 24203"/>
                    <a:gd name="connsiteX3" fmla="*/ 2933534 w 5867038"/>
                    <a:gd name="connsiteY3" fmla="*/ 0 h 24203"/>
                    <a:gd name="connsiteX4" fmla="*/ 5867053 w 5867038"/>
                    <a:gd name="connsiteY4" fmla="*/ 12102 h 24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867038" h="24203">
                      <a:moveTo>
                        <a:pt x="5867053" y="12102"/>
                      </a:moveTo>
                      <a:cubicBezTo>
                        <a:pt x="5867053" y="18786"/>
                        <a:pt x="4553672" y="24204"/>
                        <a:pt x="2933534" y="24204"/>
                      </a:cubicBezTo>
                      <a:cubicBezTo>
                        <a:pt x="1313396" y="24204"/>
                        <a:pt x="15" y="18786"/>
                        <a:pt x="15" y="12102"/>
                      </a:cubicBezTo>
                      <a:cubicBezTo>
                        <a:pt x="15" y="5418"/>
                        <a:pt x="1313396" y="0"/>
                        <a:pt x="2933534" y="0"/>
                      </a:cubicBezTo>
                      <a:cubicBezTo>
                        <a:pt x="4553672" y="0"/>
                        <a:pt x="5867053" y="5418"/>
                        <a:pt x="5867053" y="12102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4833" cap="flat">
                  <a:noFill/>
                  <a:prstDash val="solid"/>
                  <a:miter/>
                </a:ln>
                <a:effectLst>
                  <a:softEdge rad="88900"/>
                </a:effectLst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grpSp>
              <p:nvGrpSpPr>
                <p:cNvPr id="31" name="íşḻíďê">
                  <a:extLst>
                    <a:ext uri="{FF2B5EF4-FFF2-40B4-BE49-F238E27FC236}">
                      <a16:creationId xmlns:a16="http://schemas.microsoft.com/office/drawing/2014/main" id="{B5CBE018-DD9E-97E0-E487-15BDEB0E0437}"/>
                    </a:ext>
                  </a:extLst>
                </p:cNvPr>
                <p:cNvGrpSpPr/>
                <p:nvPr/>
              </p:nvGrpSpPr>
              <p:grpSpPr>
                <a:xfrm>
                  <a:off x="1004025" y="2281941"/>
                  <a:ext cx="5847674" cy="3405533"/>
                  <a:chOff x="1004025" y="2281941"/>
                  <a:chExt cx="5847674" cy="3405533"/>
                </a:xfrm>
              </p:grpSpPr>
              <p:sp>
                <p:nvSpPr>
                  <p:cNvPr id="32" name="ïṥlîḓe">
                    <a:extLst>
                      <a:ext uri="{FF2B5EF4-FFF2-40B4-BE49-F238E27FC236}">
                        <a16:creationId xmlns:a16="http://schemas.microsoft.com/office/drawing/2014/main" id="{A47DFBF9-53B0-A15F-48E4-7C27A90169B6}"/>
                      </a:ext>
                    </a:extLst>
                  </p:cNvPr>
                  <p:cNvSpPr/>
                  <p:nvPr/>
                </p:nvSpPr>
                <p:spPr>
                  <a:xfrm>
                    <a:off x="1693070" y="2499360"/>
                    <a:ext cx="4467224" cy="2782269"/>
                  </a:xfrm>
                  <a:prstGeom prst="rect">
                    <a:avLst/>
                  </a:prstGeom>
                  <a:pattFill prst="pct5">
                    <a:fgClr>
                      <a:srgbClr val="E4E6EA"/>
                    </a:fgClr>
                    <a:bgClr>
                      <a:srgbClr val="ADB5BF"/>
                    </a:bgClr>
                  </a:pattFill>
                  <a:ln w="38100">
                    <a:noFill/>
                    <a:round/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91440" tIns="45720" rIns="91440" bIns="45720" numCol="1" spcCol="0" rtlCol="0" fromWordArt="0" anchor="t" anchorCtr="0" forceAA="0" compatLnSpc="1">
                    <a:noAutofit/>
                  </a:bodyPr>
                  <a:lstStyle/>
                  <a:p>
                    <a:pPr algn="ctr"/>
                    <a:endParaRPr lang="zh-CN" altLang="en-US" dirty="0"/>
                  </a:p>
                </p:txBody>
              </p:sp>
              <p:grpSp>
                <p:nvGrpSpPr>
                  <p:cNvPr id="33" name="îŝlide">
                    <a:extLst>
                      <a:ext uri="{FF2B5EF4-FFF2-40B4-BE49-F238E27FC236}">
                        <a16:creationId xmlns:a16="http://schemas.microsoft.com/office/drawing/2014/main" id="{AC8C1EB3-2577-BE69-A345-60C18FC792DE}"/>
                      </a:ext>
                    </a:extLst>
                  </p:cNvPr>
                  <p:cNvGrpSpPr/>
                  <p:nvPr/>
                </p:nvGrpSpPr>
                <p:grpSpPr>
                  <a:xfrm>
                    <a:off x="1551034" y="2281941"/>
                    <a:ext cx="4753656" cy="3301418"/>
                    <a:chOff x="1551034" y="2281941"/>
                    <a:chExt cx="4753656" cy="3301418"/>
                  </a:xfrm>
                </p:grpSpPr>
                <p:sp>
                  <p:nvSpPr>
                    <p:cNvPr id="47" name="îsļiḋè">
                      <a:extLst>
                        <a:ext uri="{FF2B5EF4-FFF2-40B4-BE49-F238E27FC236}">
                          <a16:creationId xmlns:a16="http://schemas.microsoft.com/office/drawing/2014/main" id="{EB6E80D3-5357-80B8-25E7-0248D3A91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51034" y="2281941"/>
                      <a:ext cx="4753656" cy="3301418"/>
                    </a:xfrm>
                    <a:custGeom>
                      <a:avLst/>
                      <a:gdLst>
                        <a:gd name="connsiteX0" fmla="*/ 128 w 4753656"/>
                        <a:gd name="connsiteY0" fmla="*/ 164587 h 3301418"/>
                        <a:gd name="connsiteX1" fmla="*/ 164715 w 4753656"/>
                        <a:gd name="connsiteY1" fmla="*/ 0 h 3301418"/>
                        <a:gd name="connsiteX2" fmla="*/ 4589198 w 4753656"/>
                        <a:gd name="connsiteY2" fmla="*/ 0 h 3301418"/>
                        <a:gd name="connsiteX3" fmla="*/ 4753784 w 4753656"/>
                        <a:gd name="connsiteY3" fmla="*/ 164587 h 3301418"/>
                        <a:gd name="connsiteX4" fmla="*/ 4753784 w 4753656"/>
                        <a:gd name="connsiteY4" fmla="*/ 3136832 h 3301418"/>
                        <a:gd name="connsiteX5" fmla="*/ 4589198 w 4753656"/>
                        <a:gd name="connsiteY5" fmla="*/ 3301419 h 3301418"/>
                        <a:gd name="connsiteX6" fmla="*/ 164715 w 4753656"/>
                        <a:gd name="connsiteY6" fmla="*/ 3301419 h 3301418"/>
                        <a:gd name="connsiteX7" fmla="*/ 128 w 4753656"/>
                        <a:gd name="connsiteY7" fmla="*/ 3136832 h 3301418"/>
                        <a:gd name="connsiteX8" fmla="*/ 128 w 4753656"/>
                        <a:gd name="connsiteY8" fmla="*/ 164587 h 330141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753656" h="3301418">
                          <a:moveTo>
                            <a:pt x="128" y="164587"/>
                          </a:moveTo>
                          <a:cubicBezTo>
                            <a:pt x="128" y="73580"/>
                            <a:pt x="73708" y="0"/>
                            <a:pt x="164715" y="0"/>
                          </a:cubicBezTo>
                          <a:lnTo>
                            <a:pt x="4589198" y="0"/>
                          </a:lnTo>
                          <a:cubicBezTo>
                            <a:pt x="4680204" y="0"/>
                            <a:pt x="4753784" y="73580"/>
                            <a:pt x="4753784" y="164587"/>
                          </a:cubicBezTo>
                          <a:lnTo>
                            <a:pt x="4753784" y="3136832"/>
                          </a:lnTo>
                          <a:cubicBezTo>
                            <a:pt x="4753784" y="3227839"/>
                            <a:pt x="4680204" y="3301419"/>
                            <a:pt x="4589198" y="3301419"/>
                          </a:cubicBezTo>
                          <a:lnTo>
                            <a:pt x="164715" y="3301419"/>
                          </a:lnTo>
                          <a:cubicBezTo>
                            <a:pt x="73708" y="3301419"/>
                            <a:pt x="128" y="3227839"/>
                            <a:pt x="128" y="3136832"/>
                          </a:cubicBezTo>
                          <a:lnTo>
                            <a:pt x="128" y="164587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chemeClr val="tx1">
                            <a:lumMod val="75000"/>
                            <a:lumOff val="25000"/>
                          </a:schemeClr>
                        </a:gs>
                        <a:gs pos="88486">
                          <a:schemeClr val="tx1">
                            <a:lumMod val="75000"/>
                            <a:lumOff val="25000"/>
                          </a:schemeClr>
                        </a:gs>
                        <a:gs pos="76972">
                          <a:schemeClr val="tx1">
                            <a:lumMod val="50000"/>
                            <a:lumOff val="50000"/>
                          </a:schemeClr>
                        </a:gs>
                        <a:gs pos="59315">
                          <a:schemeClr val="tx1">
                            <a:lumMod val="75000"/>
                            <a:lumOff val="25000"/>
                          </a:schemeClr>
                        </a:gs>
                        <a:gs pos="38912">
                          <a:schemeClr val="tx1">
                            <a:lumMod val="50000"/>
                            <a:lumOff val="50000"/>
                          </a:schemeClr>
                        </a:gs>
                        <a:gs pos="23925">
                          <a:schemeClr val="tx1">
                            <a:lumMod val="75000"/>
                            <a:lumOff val="25000"/>
                          </a:schemeClr>
                        </a:gs>
                        <a:gs pos="15000">
                          <a:schemeClr val="bg1">
                            <a:lumMod val="50000"/>
                          </a:schemeClr>
                        </a:gs>
                        <a:gs pos="100000">
                          <a:schemeClr val="tx1">
                            <a:lumMod val="50000"/>
                            <a:lumOff val="50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</a:gradFill>
                    <a:ln w="483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grpSp>
                  <p:nvGrpSpPr>
                    <p:cNvPr id="48" name="iṡļiḍê">
                      <a:extLst>
                        <a:ext uri="{FF2B5EF4-FFF2-40B4-BE49-F238E27FC236}">
                          <a16:creationId xmlns:a16="http://schemas.microsoft.com/office/drawing/2014/main" id="{6F1F6031-1C6A-6E04-FB0E-3151DD54854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75238" y="2306144"/>
                      <a:ext cx="4705248" cy="3253010"/>
                      <a:chOff x="1575238" y="2306144"/>
                      <a:chExt cx="4705248" cy="3253010"/>
                    </a:xfrm>
                  </p:grpSpPr>
                  <p:sp>
                    <p:nvSpPr>
                      <p:cNvPr id="53" name="îşľídê">
                        <a:extLst>
                          <a:ext uri="{FF2B5EF4-FFF2-40B4-BE49-F238E27FC236}">
                            <a16:creationId xmlns:a16="http://schemas.microsoft.com/office/drawing/2014/main" id="{4A9EBDC0-CBCE-F19E-CAA1-C02373EA6D5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75238" y="2306144"/>
                        <a:ext cx="4705248" cy="3253010"/>
                      </a:xfrm>
                      <a:custGeom>
                        <a:avLst/>
                        <a:gdLst>
                          <a:gd name="connsiteX0" fmla="*/ 128 w 4705248"/>
                          <a:gd name="connsiteY0" fmla="*/ 145224 h 3253010"/>
                          <a:gd name="connsiteX1" fmla="*/ 145352 w 4705248"/>
                          <a:gd name="connsiteY1" fmla="*/ 0 h 3253010"/>
                          <a:gd name="connsiteX2" fmla="*/ 4560153 w 4705248"/>
                          <a:gd name="connsiteY2" fmla="*/ 0 h 3253010"/>
                          <a:gd name="connsiteX3" fmla="*/ 4705377 w 4705248"/>
                          <a:gd name="connsiteY3" fmla="*/ 145224 h 3253010"/>
                          <a:gd name="connsiteX4" fmla="*/ 4705377 w 4705248"/>
                          <a:gd name="connsiteY4" fmla="*/ 3107787 h 3253010"/>
                          <a:gd name="connsiteX5" fmla="*/ 4560153 w 4705248"/>
                          <a:gd name="connsiteY5" fmla="*/ 3253011 h 3253010"/>
                          <a:gd name="connsiteX6" fmla="*/ 145352 w 4705248"/>
                          <a:gd name="connsiteY6" fmla="*/ 3253011 h 3253010"/>
                          <a:gd name="connsiteX7" fmla="*/ 128 w 4705248"/>
                          <a:gd name="connsiteY7" fmla="*/ 3107787 h 3253010"/>
                          <a:gd name="connsiteX8" fmla="*/ 128 w 4705248"/>
                          <a:gd name="connsiteY8" fmla="*/ 145224 h 32530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705248" h="3253010">
                            <a:moveTo>
                              <a:pt x="128" y="145224"/>
                            </a:moveTo>
                            <a:cubicBezTo>
                              <a:pt x="128" y="64867"/>
                              <a:pt x="64995" y="0"/>
                              <a:pt x="145352" y="0"/>
                            </a:cubicBezTo>
                            <a:lnTo>
                              <a:pt x="4560153" y="0"/>
                            </a:lnTo>
                            <a:cubicBezTo>
                              <a:pt x="4640510" y="0"/>
                              <a:pt x="4705377" y="64867"/>
                              <a:pt x="4705377" y="145224"/>
                            </a:cubicBezTo>
                            <a:lnTo>
                              <a:pt x="4705377" y="3107787"/>
                            </a:lnTo>
                            <a:cubicBezTo>
                              <a:pt x="4705377" y="3188144"/>
                              <a:pt x="4640510" y="3253011"/>
                              <a:pt x="4560153" y="3253011"/>
                            </a:cubicBezTo>
                            <a:lnTo>
                              <a:pt x="145352" y="3253011"/>
                            </a:lnTo>
                            <a:cubicBezTo>
                              <a:pt x="64995" y="3253011"/>
                              <a:pt x="128" y="3188144"/>
                              <a:pt x="128" y="3107787"/>
                            </a:cubicBezTo>
                            <a:lnTo>
                              <a:pt x="128" y="145224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483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54" name="iś1ïḍé">
                        <a:extLst>
                          <a:ext uri="{FF2B5EF4-FFF2-40B4-BE49-F238E27FC236}">
                            <a16:creationId xmlns:a16="http://schemas.microsoft.com/office/drawing/2014/main" id="{6DCB037E-B606-536F-8B64-FFC334ECCA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75238" y="2306144"/>
                        <a:ext cx="4705248" cy="3253010"/>
                      </a:xfrm>
                      <a:custGeom>
                        <a:avLst/>
                        <a:gdLst>
                          <a:gd name="connsiteX0" fmla="*/ 128 w 4705248"/>
                          <a:gd name="connsiteY0" fmla="*/ 145224 h 3253010"/>
                          <a:gd name="connsiteX1" fmla="*/ 145352 w 4705248"/>
                          <a:gd name="connsiteY1" fmla="*/ 0 h 3253010"/>
                          <a:gd name="connsiteX2" fmla="*/ 4560153 w 4705248"/>
                          <a:gd name="connsiteY2" fmla="*/ 0 h 3253010"/>
                          <a:gd name="connsiteX3" fmla="*/ 4705377 w 4705248"/>
                          <a:gd name="connsiteY3" fmla="*/ 145224 h 3253010"/>
                          <a:gd name="connsiteX4" fmla="*/ 4705377 w 4705248"/>
                          <a:gd name="connsiteY4" fmla="*/ 3107787 h 3253010"/>
                          <a:gd name="connsiteX5" fmla="*/ 4560153 w 4705248"/>
                          <a:gd name="connsiteY5" fmla="*/ 3253011 h 3253010"/>
                          <a:gd name="connsiteX6" fmla="*/ 145352 w 4705248"/>
                          <a:gd name="connsiteY6" fmla="*/ 3253011 h 3253010"/>
                          <a:gd name="connsiteX7" fmla="*/ 128 w 4705248"/>
                          <a:gd name="connsiteY7" fmla="*/ 3107787 h 3253010"/>
                          <a:gd name="connsiteX8" fmla="*/ 128 w 4705248"/>
                          <a:gd name="connsiteY8" fmla="*/ 145224 h 325301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705248" h="3253010">
                            <a:moveTo>
                              <a:pt x="128" y="145224"/>
                            </a:moveTo>
                            <a:cubicBezTo>
                              <a:pt x="128" y="64867"/>
                              <a:pt x="64995" y="0"/>
                              <a:pt x="145352" y="0"/>
                            </a:cubicBezTo>
                            <a:lnTo>
                              <a:pt x="4560153" y="0"/>
                            </a:lnTo>
                            <a:cubicBezTo>
                              <a:pt x="4640510" y="0"/>
                              <a:pt x="4705377" y="64867"/>
                              <a:pt x="4705377" y="145224"/>
                            </a:cubicBezTo>
                            <a:lnTo>
                              <a:pt x="4705377" y="3107787"/>
                            </a:lnTo>
                            <a:cubicBezTo>
                              <a:pt x="4705377" y="3188144"/>
                              <a:pt x="4640510" y="3253011"/>
                              <a:pt x="4560153" y="3253011"/>
                            </a:cubicBezTo>
                            <a:lnTo>
                              <a:pt x="145352" y="3253011"/>
                            </a:lnTo>
                            <a:cubicBezTo>
                              <a:pt x="64995" y="3253011"/>
                              <a:pt x="128" y="3188144"/>
                              <a:pt x="128" y="3107787"/>
                            </a:cubicBezTo>
                            <a:lnTo>
                              <a:pt x="128" y="145224"/>
                            </a:lnTo>
                            <a:close/>
                          </a:path>
                        </a:pathLst>
                      </a:custGeom>
                      <a:solidFill>
                        <a:srgbClr val="000000"/>
                      </a:solidFill>
                      <a:ln w="483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55" name="íŝlïḑé">
                        <a:extLst>
                          <a:ext uri="{FF2B5EF4-FFF2-40B4-BE49-F238E27FC236}">
                            <a16:creationId xmlns:a16="http://schemas.microsoft.com/office/drawing/2014/main" id="{97C183D6-04AF-0396-0F9C-54518FB5D0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577658" y="2308565"/>
                        <a:ext cx="4700407" cy="3248169"/>
                      </a:xfrm>
                      <a:custGeom>
                        <a:avLst/>
                        <a:gdLst>
                          <a:gd name="connsiteX0" fmla="*/ 4557732 w 4700407"/>
                          <a:gd name="connsiteY0" fmla="*/ 0 h 3248169"/>
                          <a:gd name="connsiteX1" fmla="*/ 4658905 w 4700407"/>
                          <a:gd name="connsiteY1" fmla="*/ 41631 h 3248169"/>
                          <a:gd name="connsiteX2" fmla="*/ 4700536 w 4700407"/>
                          <a:gd name="connsiteY2" fmla="*/ 142803 h 3248169"/>
                          <a:gd name="connsiteX3" fmla="*/ 4700536 w 4700407"/>
                          <a:gd name="connsiteY3" fmla="*/ 142803 h 3248169"/>
                          <a:gd name="connsiteX4" fmla="*/ 4700536 w 4700407"/>
                          <a:gd name="connsiteY4" fmla="*/ 3105367 h 3248169"/>
                          <a:gd name="connsiteX5" fmla="*/ 4658905 w 4700407"/>
                          <a:gd name="connsiteY5" fmla="*/ 3206539 h 3248169"/>
                          <a:gd name="connsiteX6" fmla="*/ 4557732 w 4700407"/>
                          <a:gd name="connsiteY6" fmla="*/ 3248170 h 3248169"/>
                          <a:gd name="connsiteX7" fmla="*/ 4557732 w 4700407"/>
                          <a:gd name="connsiteY7" fmla="*/ 3248170 h 3248169"/>
                          <a:gd name="connsiteX8" fmla="*/ 142931 w 4700407"/>
                          <a:gd name="connsiteY8" fmla="*/ 3248170 h 3248169"/>
                          <a:gd name="connsiteX9" fmla="*/ 41759 w 4700407"/>
                          <a:gd name="connsiteY9" fmla="*/ 3206539 h 3248169"/>
                          <a:gd name="connsiteX10" fmla="*/ 128 w 4700407"/>
                          <a:gd name="connsiteY10" fmla="*/ 3105367 h 3248169"/>
                          <a:gd name="connsiteX11" fmla="*/ 128 w 4700407"/>
                          <a:gd name="connsiteY11" fmla="*/ 3105367 h 3248169"/>
                          <a:gd name="connsiteX12" fmla="*/ 128 w 4700407"/>
                          <a:gd name="connsiteY12" fmla="*/ 142803 h 3248169"/>
                          <a:gd name="connsiteX13" fmla="*/ 41759 w 4700407"/>
                          <a:gd name="connsiteY13" fmla="*/ 41631 h 3248169"/>
                          <a:gd name="connsiteX14" fmla="*/ 142931 w 4700407"/>
                          <a:gd name="connsiteY14" fmla="*/ 0 h 3248169"/>
                          <a:gd name="connsiteX15" fmla="*/ 142931 w 4700407"/>
                          <a:gd name="connsiteY15" fmla="*/ 0 h 3248169"/>
                          <a:gd name="connsiteX16" fmla="*/ 4557732 w 4700407"/>
                          <a:gd name="connsiteY16" fmla="*/ 0 h 324816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</a:cxnLst>
                        <a:rect l="l" t="t" r="r" b="b"/>
                        <a:pathLst>
                          <a:path w="4700407" h="3248169">
                            <a:moveTo>
                              <a:pt x="4557732" y="0"/>
                            </a:moveTo>
                            <a:cubicBezTo>
                              <a:pt x="4596943" y="0"/>
                              <a:pt x="4632765" y="15975"/>
                              <a:pt x="4658905" y="41631"/>
                            </a:cubicBezTo>
                            <a:cubicBezTo>
                              <a:pt x="4684561" y="67287"/>
                              <a:pt x="4700536" y="103109"/>
                              <a:pt x="4700536" y="142803"/>
                            </a:cubicBezTo>
                            <a:lnTo>
                              <a:pt x="4700536" y="142803"/>
                            </a:lnTo>
                            <a:lnTo>
                              <a:pt x="4700536" y="3105367"/>
                            </a:lnTo>
                            <a:cubicBezTo>
                              <a:pt x="4700536" y="3144577"/>
                              <a:pt x="4684561" y="3180399"/>
                              <a:pt x="4658905" y="3206539"/>
                            </a:cubicBezTo>
                            <a:cubicBezTo>
                              <a:pt x="4633249" y="3232196"/>
                              <a:pt x="4597427" y="3248170"/>
                              <a:pt x="4557732" y="3248170"/>
                            </a:cubicBezTo>
                            <a:lnTo>
                              <a:pt x="4557732" y="3248170"/>
                            </a:lnTo>
                            <a:lnTo>
                              <a:pt x="142931" y="3248170"/>
                            </a:lnTo>
                            <a:cubicBezTo>
                              <a:pt x="103721" y="3248170"/>
                              <a:pt x="67899" y="3232196"/>
                              <a:pt x="41759" y="3206539"/>
                            </a:cubicBezTo>
                            <a:cubicBezTo>
                              <a:pt x="16103" y="3180883"/>
                              <a:pt x="128" y="3145061"/>
                              <a:pt x="128" y="3105367"/>
                            </a:cubicBezTo>
                            <a:lnTo>
                              <a:pt x="128" y="3105367"/>
                            </a:lnTo>
                            <a:lnTo>
                              <a:pt x="128" y="142803"/>
                            </a:lnTo>
                            <a:cubicBezTo>
                              <a:pt x="128" y="103593"/>
                              <a:pt x="16103" y="67771"/>
                              <a:pt x="41759" y="41631"/>
                            </a:cubicBezTo>
                            <a:cubicBezTo>
                              <a:pt x="67899" y="15975"/>
                              <a:pt x="103721" y="0"/>
                              <a:pt x="142931" y="0"/>
                            </a:cubicBezTo>
                            <a:lnTo>
                              <a:pt x="142931" y="0"/>
                            </a:lnTo>
                            <a:lnTo>
                              <a:pt x="4557732" y="0"/>
                            </a:lnTo>
                            <a:close/>
                          </a:path>
                        </a:pathLst>
                      </a:custGeom>
                      <a:noFill/>
                      <a:ln w="4833" cap="flat">
                        <a:gradFill>
                          <a:gsLst>
                            <a:gs pos="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14157">
                              <a:schemeClr val="tx1">
                                <a:lumMod val="50000"/>
                                <a:lumOff val="50000"/>
                              </a:schemeClr>
                            </a:gs>
                            <a:gs pos="363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54834">
                              <a:schemeClr val="tx1">
                                <a:lumMod val="50000"/>
                                <a:lumOff val="50000"/>
                              </a:schemeClr>
                            </a:gs>
                            <a:gs pos="74000">
                              <a:schemeClr val="tx1">
                                <a:lumMod val="85000"/>
                                <a:lumOff val="15000"/>
                              </a:schemeClr>
                            </a:gs>
                            <a:gs pos="83000">
                              <a:schemeClr val="tx1">
                                <a:lumMod val="50000"/>
                                <a:lumOff val="50000"/>
                              </a:schemeClr>
                            </a:gs>
                            <a:gs pos="100000">
                              <a:schemeClr val="tx1">
                                <a:lumMod val="75000"/>
                                <a:lumOff val="25000"/>
                              </a:schemeClr>
                            </a:gs>
                          </a:gsLst>
                          <a:lin ang="5400000" scaled="1"/>
                        </a:gra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49" name="îṩľíďé">
                      <a:extLst>
                        <a:ext uri="{FF2B5EF4-FFF2-40B4-BE49-F238E27FC236}">
                          <a16:creationId xmlns:a16="http://schemas.microsoft.com/office/drawing/2014/main" id="{CA8D52D2-1338-637F-80B0-3318277419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589760" y="5375205"/>
                      <a:ext cx="4676203" cy="150064"/>
                    </a:xfrm>
                    <a:custGeom>
                      <a:avLst/>
                      <a:gdLst>
                        <a:gd name="connsiteX0" fmla="*/ 2338230 w 4676203"/>
                        <a:gd name="connsiteY0" fmla="*/ 0 h 150064"/>
                        <a:gd name="connsiteX1" fmla="*/ 2338230 w 4676203"/>
                        <a:gd name="connsiteY1" fmla="*/ 150064 h 150064"/>
                        <a:gd name="connsiteX2" fmla="*/ 110014 w 4676203"/>
                        <a:gd name="connsiteY2" fmla="*/ 150064 h 150064"/>
                        <a:gd name="connsiteX3" fmla="*/ 128 w 4676203"/>
                        <a:gd name="connsiteY3" fmla="*/ 40178 h 150064"/>
                        <a:gd name="connsiteX4" fmla="*/ 128 w 4676203"/>
                        <a:gd name="connsiteY4" fmla="*/ 0 h 150064"/>
                        <a:gd name="connsiteX5" fmla="*/ 2338230 w 4676203"/>
                        <a:gd name="connsiteY5" fmla="*/ 0 h 150064"/>
                        <a:gd name="connsiteX6" fmla="*/ 4676332 w 4676203"/>
                        <a:gd name="connsiteY6" fmla="*/ 0 h 150064"/>
                        <a:gd name="connsiteX7" fmla="*/ 4676332 w 4676203"/>
                        <a:gd name="connsiteY7" fmla="*/ 40178 h 150064"/>
                        <a:gd name="connsiteX8" fmla="*/ 4566446 w 4676203"/>
                        <a:gd name="connsiteY8" fmla="*/ 150064 h 150064"/>
                        <a:gd name="connsiteX9" fmla="*/ 4566446 w 4676203"/>
                        <a:gd name="connsiteY9" fmla="*/ 150064 h 150064"/>
                        <a:gd name="connsiteX10" fmla="*/ 2338230 w 4676203"/>
                        <a:gd name="connsiteY10" fmla="*/ 150064 h 150064"/>
                        <a:gd name="connsiteX11" fmla="*/ 2338230 w 4676203"/>
                        <a:gd name="connsiteY11" fmla="*/ 0 h 150064"/>
                        <a:gd name="connsiteX12" fmla="*/ 4676332 w 4676203"/>
                        <a:gd name="connsiteY12" fmla="*/ 0 h 1500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4676203" h="150064">
                          <a:moveTo>
                            <a:pt x="2338230" y="0"/>
                          </a:moveTo>
                          <a:lnTo>
                            <a:pt x="2338230" y="150064"/>
                          </a:lnTo>
                          <a:lnTo>
                            <a:pt x="110014" y="150064"/>
                          </a:lnTo>
                          <a:cubicBezTo>
                            <a:pt x="49504" y="150064"/>
                            <a:pt x="128" y="100688"/>
                            <a:pt x="128" y="40178"/>
                          </a:cubicBezTo>
                          <a:lnTo>
                            <a:pt x="128" y="0"/>
                          </a:lnTo>
                          <a:lnTo>
                            <a:pt x="2338230" y="0"/>
                          </a:lnTo>
                          <a:close/>
                          <a:moveTo>
                            <a:pt x="4676332" y="0"/>
                          </a:moveTo>
                          <a:lnTo>
                            <a:pt x="4676332" y="40178"/>
                          </a:lnTo>
                          <a:cubicBezTo>
                            <a:pt x="4676332" y="100688"/>
                            <a:pt x="4626956" y="150064"/>
                            <a:pt x="4566446" y="150064"/>
                          </a:cubicBezTo>
                          <a:lnTo>
                            <a:pt x="4566446" y="150064"/>
                          </a:lnTo>
                          <a:lnTo>
                            <a:pt x="2338230" y="150064"/>
                          </a:lnTo>
                          <a:lnTo>
                            <a:pt x="2338230" y="0"/>
                          </a:lnTo>
                          <a:lnTo>
                            <a:pt x="4676332" y="0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95000"/>
                        <a:lumOff val="5000"/>
                        <a:alpha val="40000"/>
                      </a:schemeClr>
                    </a:solidFill>
                    <a:ln w="483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grpSp>
                  <p:nvGrpSpPr>
                    <p:cNvPr id="50" name="îslíḑè">
                      <a:extLst>
                        <a:ext uri="{FF2B5EF4-FFF2-40B4-BE49-F238E27FC236}">
                          <a16:creationId xmlns:a16="http://schemas.microsoft.com/office/drawing/2014/main" id="{7316FA22-64D0-0659-0745-07AC023B2C9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913340" y="2398119"/>
                      <a:ext cx="29044" cy="29044"/>
                      <a:chOff x="3913340" y="2398119"/>
                      <a:chExt cx="29044" cy="29044"/>
                    </a:xfrm>
                  </p:grpSpPr>
                  <p:sp>
                    <p:nvSpPr>
                      <p:cNvPr id="51" name="íṡlíde">
                        <a:extLst>
                          <a:ext uri="{FF2B5EF4-FFF2-40B4-BE49-F238E27FC236}">
                            <a16:creationId xmlns:a16="http://schemas.microsoft.com/office/drawing/2014/main" id="{FF15B6B3-2F81-33AB-89D6-3FF65AF46F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13340" y="2398119"/>
                        <a:ext cx="29044" cy="29044"/>
                      </a:xfrm>
                      <a:custGeom>
                        <a:avLst/>
                        <a:gdLst>
                          <a:gd name="connsiteX0" fmla="*/ 29660 w 29044"/>
                          <a:gd name="connsiteY0" fmla="*/ 14545 h 29044"/>
                          <a:gd name="connsiteX1" fmla="*/ 15137 w 29044"/>
                          <a:gd name="connsiteY1" fmla="*/ 29068 h 29044"/>
                          <a:gd name="connsiteX2" fmla="*/ 615 w 29044"/>
                          <a:gd name="connsiteY2" fmla="*/ 14545 h 29044"/>
                          <a:gd name="connsiteX3" fmla="*/ 15137 w 29044"/>
                          <a:gd name="connsiteY3" fmla="*/ 23 h 29044"/>
                          <a:gd name="connsiteX4" fmla="*/ 29660 w 29044"/>
                          <a:gd name="connsiteY4" fmla="*/ 14545 h 2904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29044" h="29044">
                            <a:moveTo>
                              <a:pt x="29660" y="14545"/>
                            </a:moveTo>
                            <a:cubicBezTo>
                              <a:pt x="29660" y="22566"/>
                              <a:pt x="23158" y="29068"/>
                              <a:pt x="15137" y="29068"/>
                            </a:cubicBezTo>
                            <a:cubicBezTo>
                              <a:pt x="7117" y="29068"/>
                              <a:pt x="615" y="22566"/>
                              <a:pt x="615" y="14545"/>
                            </a:cubicBezTo>
                            <a:cubicBezTo>
                              <a:pt x="615" y="6525"/>
                              <a:pt x="7117" y="23"/>
                              <a:pt x="15137" y="23"/>
                            </a:cubicBezTo>
                            <a:cubicBezTo>
                              <a:pt x="23158" y="23"/>
                              <a:pt x="29660" y="6525"/>
                              <a:pt x="29660" y="14545"/>
                            </a:cubicBezTo>
                            <a:close/>
                          </a:path>
                        </a:pathLst>
                      </a:custGeom>
                      <a:solidFill>
                        <a:srgbClr val="070B0C"/>
                      </a:solidFill>
                      <a:ln w="9666" cap="flat">
                        <a:solidFill>
                          <a:srgbClr val="141416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52" name="iṩlîďé">
                        <a:extLst>
                          <a:ext uri="{FF2B5EF4-FFF2-40B4-BE49-F238E27FC236}">
                            <a16:creationId xmlns:a16="http://schemas.microsoft.com/office/drawing/2014/main" id="{74DD1AC6-003C-8236-0DF5-D6E2B0B449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923021" y="2412642"/>
                        <a:ext cx="9681" cy="9681"/>
                      </a:xfrm>
                      <a:custGeom>
                        <a:avLst/>
                        <a:gdLst>
                          <a:gd name="connsiteX0" fmla="*/ 10297 w 9681"/>
                          <a:gd name="connsiteY0" fmla="*/ 4864 h 9681"/>
                          <a:gd name="connsiteX1" fmla="*/ 5456 w 9681"/>
                          <a:gd name="connsiteY1" fmla="*/ 9705 h 9681"/>
                          <a:gd name="connsiteX2" fmla="*/ 615 w 9681"/>
                          <a:gd name="connsiteY2" fmla="*/ 4864 h 9681"/>
                          <a:gd name="connsiteX3" fmla="*/ 5456 w 9681"/>
                          <a:gd name="connsiteY3" fmla="*/ 23 h 9681"/>
                          <a:gd name="connsiteX4" fmla="*/ 10297 w 9681"/>
                          <a:gd name="connsiteY4" fmla="*/ 4864 h 968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9681" h="9681">
                            <a:moveTo>
                              <a:pt x="10297" y="4864"/>
                            </a:moveTo>
                            <a:cubicBezTo>
                              <a:pt x="10297" y="7537"/>
                              <a:pt x="8129" y="9705"/>
                              <a:pt x="5456" y="9705"/>
                            </a:cubicBezTo>
                            <a:cubicBezTo>
                              <a:pt x="2782" y="9705"/>
                              <a:pt x="615" y="7537"/>
                              <a:pt x="615" y="4864"/>
                            </a:cubicBezTo>
                            <a:cubicBezTo>
                              <a:pt x="615" y="2190"/>
                              <a:pt x="2782" y="23"/>
                              <a:pt x="5456" y="23"/>
                            </a:cubicBezTo>
                            <a:cubicBezTo>
                              <a:pt x="8129" y="23"/>
                              <a:pt x="10297" y="2190"/>
                              <a:pt x="10297" y="4864"/>
                            </a:cubicBezTo>
                            <a:close/>
                          </a:path>
                        </a:pathLst>
                      </a:custGeom>
                      <a:solidFill>
                        <a:srgbClr val="232428"/>
                      </a:solidFill>
                      <a:ln w="483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</p:grpSp>
              <p:grpSp>
                <p:nvGrpSpPr>
                  <p:cNvPr id="34" name="îṩḻîde">
                    <a:extLst>
                      <a:ext uri="{FF2B5EF4-FFF2-40B4-BE49-F238E27FC236}">
                        <a16:creationId xmlns:a16="http://schemas.microsoft.com/office/drawing/2014/main" id="{BBC32E8D-61FA-9BE6-5228-830AC5FF9969}"/>
                      </a:ext>
                    </a:extLst>
                  </p:cNvPr>
                  <p:cNvGrpSpPr/>
                  <p:nvPr/>
                </p:nvGrpSpPr>
                <p:grpSpPr>
                  <a:xfrm>
                    <a:off x="1004025" y="5578518"/>
                    <a:ext cx="5847674" cy="108956"/>
                    <a:chOff x="1004025" y="5578518"/>
                    <a:chExt cx="5847674" cy="108956"/>
                  </a:xfrm>
                </p:grpSpPr>
                <p:sp>
                  <p:nvSpPr>
                    <p:cNvPr id="39" name="ïšļîḑé">
                      <a:extLst>
                        <a:ext uri="{FF2B5EF4-FFF2-40B4-BE49-F238E27FC236}">
                          <a16:creationId xmlns:a16="http://schemas.microsoft.com/office/drawing/2014/main" id="{1238BCA2-39D9-BE3E-6E17-2EC2DD8F0A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4025" y="5578518"/>
                      <a:ext cx="5847674" cy="108956"/>
                    </a:xfrm>
                    <a:custGeom>
                      <a:avLst/>
                      <a:gdLst>
                        <a:gd name="connsiteX0" fmla="*/ 2923853 w 5847674"/>
                        <a:gd name="connsiteY0" fmla="*/ 109599 h 108956"/>
                        <a:gd name="connsiteX1" fmla="*/ 2923853 w 5847674"/>
                        <a:gd name="connsiteY1" fmla="*/ 109599 h 108956"/>
                        <a:gd name="connsiteX2" fmla="*/ 1226671 w 5847674"/>
                        <a:gd name="connsiteY2" fmla="*/ 109599 h 108956"/>
                        <a:gd name="connsiteX3" fmla="*/ 15 w 5847674"/>
                        <a:gd name="connsiteY3" fmla="*/ 681 h 108956"/>
                        <a:gd name="connsiteX4" fmla="*/ 15 w 5847674"/>
                        <a:gd name="connsiteY4" fmla="*/ 681 h 108956"/>
                        <a:gd name="connsiteX5" fmla="*/ 5847690 w 5847674"/>
                        <a:gd name="connsiteY5" fmla="*/ 681 h 108956"/>
                        <a:gd name="connsiteX6" fmla="*/ 4621034 w 5847674"/>
                        <a:gd name="connsiteY6" fmla="*/ 109599 h 108956"/>
                        <a:gd name="connsiteX7" fmla="*/ 2923853 w 5847674"/>
                        <a:gd name="connsiteY7" fmla="*/ 109599 h 108956"/>
                        <a:gd name="connsiteX8" fmla="*/ 2923853 w 5847674"/>
                        <a:gd name="connsiteY8" fmla="*/ 109599 h 108956"/>
                        <a:gd name="connsiteX9" fmla="*/ 2923853 w 5847674"/>
                        <a:gd name="connsiteY9" fmla="*/ 109599 h 108956"/>
                        <a:gd name="connsiteX10" fmla="*/ 2923853 w 5847674"/>
                        <a:gd name="connsiteY10" fmla="*/ 109599 h 108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5847674" h="108956">
                          <a:moveTo>
                            <a:pt x="2923853" y="109599"/>
                          </a:moveTo>
                          <a:lnTo>
                            <a:pt x="2923853" y="109599"/>
                          </a:lnTo>
                          <a:cubicBezTo>
                            <a:pt x="2910782" y="109599"/>
                            <a:pt x="2268410" y="107178"/>
                            <a:pt x="1226671" y="109599"/>
                          </a:cubicBezTo>
                          <a:cubicBezTo>
                            <a:pt x="174768" y="112019"/>
                            <a:pt x="15" y="681"/>
                            <a:pt x="15" y="681"/>
                          </a:cubicBezTo>
                          <a:lnTo>
                            <a:pt x="15" y="681"/>
                          </a:lnTo>
                          <a:lnTo>
                            <a:pt x="5847690" y="681"/>
                          </a:lnTo>
                          <a:cubicBezTo>
                            <a:pt x="5847690" y="681"/>
                            <a:pt x="5672938" y="112019"/>
                            <a:pt x="4621034" y="109599"/>
                          </a:cubicBezTo>
                          <a:cubicBezTo>
                            <a:pt x="3579296" y="107178"/>
                            <a:pt x="2936923" y="109599"/>
                            <a:pt x="2923853" y="109599"/>
                          </a:cubicBezTo>
                          <a:lnTo>
                            <a:pt x="2923853" y="109599"/>
                          </a:lnTo>
                          <a:lnTo>
                            <a:pt x="2923853" y="109599"/>
                          </a:lnTo>
                          <a:lnTo>
                            <a:pt x="2923853" y="109599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0">
                          <a:schemeClr val="bg1">
                            <a:lumMod val="85000"/>
                          </a:schemeClr>
                        </a:gs>
                        <a:gs pos="100000">
                          <a:schemeClr val="bg1">
                            <a:lumMod val="85000"/>
                          </a:schemeClr>
                        </a:gs>
                        <a:gs pos="47000">
                          <a:schemeClr val="bg1">
                            <a:lumMod val="95000"/>
                          </a:schemeClr>
                        </a:gs>
                      </a:gsLst>
                      <a:path path="circle">
                        <a:fillToRect l="50000" t="-80000" r="50000" b="180000"/>
                      </a:path>
                    </a:gradFill>
                    <a:ln w="483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  <p:grpSp>
                  <p:nvGrpSpPr>
                    <p:cNvPr id="40" name="íṧľiḋe">
                      <a:extLst>
                        <a:ext uri="{FF2B5EF4-FFF2-40B4-BE49-F238E27FC236}">
                          <a16:creationId xmlns:a16="http://schemas.microsoft.com/office/drawing/2014/main" id="{6B150933-B1CA-63E7-5FD3-3D3A3636EA7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06465" y="5629347"/>
                      <a:ext cx="67771" cy="9681"/>
                      <a:chOff x="4806465" y="5629347"/>
                      <a:chExt cx="67771" cy="9681"/>
                    </a:xfrm>
                  </p:grpSpPr>
                  <p:sp>
                    <p:nvSpPr>
                      <p:cNvPr id="45" name="ïṣļîḋê">
                        <a:extLst>
                          <a:ext uri="{FF2B5EF4-FFF2-40B4-BE49-F238E27FC236}">
                            <a16:creationId xmlns:a16="http://schemas.microsoft.com/office/drawing/2014/main" id="{E37E723E-2449-7C86-F8B2-22F2F794EA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06465" y="5629347"/>
                        <a:ext cx="67771" cy="9681"/>
                      </a:xfrm>
                      <a:custGeom>
                        <a:avLst/>
                        <a:gdLst>
                          <a:gd name="connsiteX0" fmla="*/ 68571 w 67771"/>
                          <a:gd name="connsiteY0" fmla="*/ 5532 h 9681"/>
                          <a:gd name="connsiteX1" fmla="*/ 34686 w 67771"/>
                          <a:gd name="connsiteY1" fmla="*/ 10373 h 9681"/>
                          <a:gd name="connsiteX2" fmla="*/ 800 w 67771"/>
                          <a:gd name="connsiteY2" fmla="*/ 5532 h 9681"/>
                          <a:gd name="connsiteX3" fmla="*/ 34686 w 67771"/>
                          <a:gd name="connsiteY3" fmla="*/ 691 h 9681"/>
                          <a:gd name="connsiteX4" fmla="*/ 68571 w 67771"/>
                          <a:gd name="connsiteY4" fmla="*/ 5532 h 968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7771" h="9681">
                            <a:moveTo>
                              <a:pt x="68571" y="5532"/>
                            </a:moveTo>
                            <a:cubicBezTo>
                              <a:pt x="68571" y="8205"/>
                              <a:pt x="53400" y="10373"/>
                              <a:pt x="34686" y="10373"/>
                            </a:cubicBezTo>
                            <a:cubicBezTo>
                              <a:pt x="15971" y="10373"/>
                              <a:pt x="800" y="8205"/>
                              <a:pt x="800" y="5532"/>
                            </a:cubicBezTo>
                            <a:cubicBezTo>
                              <a:pt x="800" y="2858"/>
                              <a:pt x="15971" y="691"/>
                              <a:pt x="34686" y="691"/>
                            </a:cubicBezTo>
                            <a:cubicBezTo>
                              <a:pt x="53400" y="691"/>
                              <a:pt x="68571" y="2858"/>
                              <a:pt x="68571" y="5532"/>
                            </a:cubicBezTo>
                            <a:close/>
                          </a:path>
                        </a:pathLst>
                      </a:custGeom>
                      <a:solidFill>
                        <a:srgbClr val="E4E5E9"/>
                      </a:solidFill>
                      <a:ln w="4833" cap="flat">
                        <a:solidFill>
                          <a:srgbClr val="D7D8DB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46" name="ïSľïḑé">
                        <a:extLst>
                          <a:ext uri="{FF2B5EF4-FFF2-40B4-BE49-F238E27FC236}">
                            <a16:creationId xmlns:a16="http://schemas.microsoft.com/office/drawing/2014/main" id="{12E57903-6CB6-32F8-0B88-E953960E34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33090" y="5629347"/>
                        <a:ext cx="14522" cy="9681"/>
                      </a:xfrm>
                      <a:custGeom>
                        <a:avLst/>
                        <a:gdLst>
                          <a:gd name="connsiteX0" fmla="*/ 15322 w 14522"/>
                          <a:gd name="connsiteY0" fmla="*/ 5532 h 9681"/>
                          <a:gd name="connsiteX1" fmla="*/ 8061 w 14522"/>
                          <a:gd name="connsiteY1" fmla="*/ 10373 h 9681"/>
                          <a:gd name="connsiteX2" fmla="*/ 800 w 14522"/>
                          <a:gd name="connsiteY2" fmla="*/ 5532 h 9681"/>
                          <a:gd name="connsiteX3" fmla="*/ 8061 w 14522"/>
                          <a:gd name="connsiteY3" fmla="*/ 691 h 9681"/>
                          <a:gd name="connsiteX4" fmla="*/ 15322 w 14522"/>
                          <a:gd name="connsiteY4" fmla="*/ 5532 h 968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4522" h="9681">
                            <a:moveTo>
                              <a:pt x="15322" y="5532"/>
                            </a:moveTo>
                            <a:cubicBezTo>
                              <a:pt x="15322" y="8205"/>
                              <a:pt x="12071" y="10373"/>
                              <a:pt x="8061" y="10373"/>
                            </a:cubicBezTo>
                            <a:cubicBezTo>
                              <a:pt x="4051" y="10373"/>
                              <a:pt x="800" y="8205"/>
                              <a:pt x="800" y="5532"/>
                            </a:cubicBezTo>
                            <a:cubicBezTo>
                              <a:pt x="800" y="2858"/>
                              <a:pt x="4051" y="691"/>
                              <a:pt x="8061" y="691"/>
                            </a:cubicBezTo>
                            <a:cubicBezTo>
                              <a:pt x="12071" y="691"/>
                              <a:pt x="15322" y="2858"/>
                              <a:pt x="15322" y="5532"/>
                            </a:cubicBezTo>
                            <a:close/>
                          </a:path>
                        </a:pathLst>
                      </a:custGeom>
                      <a:solidFill>
                        <a:srgbClr val="C5C7CD"/>
                      </a:solidFill>
                      <a:ln w="483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grpSp>
                  <p:nvGrpSpPr>
                    <p:cNvPr id="41" name="iSḻíḍê">
                      <a:extLst>
                        <a:ext uri="{FF2B5EF4-FFF2-40B4-BE49-F238E27FC236}">
                          <a16:creationId xmlns:a16="http://schemas.microsoft.com/office/drawing/2014/main" id="{EFB78D1D-153B-FB96-D530-59B435AE0EC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86328" y="5629347"/>
                      <a:ext cx="67771" cy="9681"/>
                      <a:chOff x="2986328" y="5629347"/>
                      <a:chExt cx="67771" cy="9681"/>
                    </a:xfrm>
                  </p:grpSpPr>
                  <p:sp>
                    <p:nvSpPr>
                      <p:cNvPr id="43" name="î$1îḓé">
                        <a:extLst>
                          <a:ext uri="{FF2B5EF4-FFF2-40B4-BE49-F238E27FC236}">
                            <a16:creationId xmlns:a16="http://schemas.microsoft.com/office/drawing/2014/main" id="{43582694-9E92-8A32-8A91-8875FA5A7F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986328" y="5629347"/>
                        <a:ext cx="67771" cy="9681"/>
                      </a:xfrm>
                      <a:custGeom>
                        <a:avLst/>
                        <a:gdLst>
                          <a:gd name="connsiteX0" fmla="*/ 68195 w 67771"/>
                          <a:gd name="connsiteY0" fmla="*/ 5532 h 9681"/>
                          <a:gd name="connsiteX1" fmla="*/ 34310 w 67771"/>
                          <a:gd name="connsiteY1" fmla="*/ 10373 h 9681"/>
                          <a:gd name="connsiteX2" fmla="*/ 424 w 67771"/>
                          <a:gd name="connsiteY2" fmla="*/ 5532 h 9681"/>
                          <a:gd name="connsiteX3" fmla="*/ 34310 w 67771"/>
                          <a:gd name="connsiteY3" fmla="*/ 691 h 9681"/>
                          <a:gd name="connsiteX4" fmla="*/ 68195 w 67771"/>
                          <a:gd name="connsiteY4" fmla="*/ 5532 h 968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67771" h="9681">
                            <a:moveTo>
                              <a:pt x="68195" y="5532"/>
                            </a:moveTo>
                            <a:cubicBezTo>
                              <a:pt x="68195" y="8205"/>
                              <a:pt x="53024" y="10373"/>
                              <a:pt x="34310" y="10373"/>
                            </a:cubicBezTo>
                            <a:cubicBezTo>
                              <a:pt x="15595" y="10373"/>
                              <a:pt x="424" y="8205"/>
                              <a:pt x="424" y="5532"/>
                            </a:cubicBezTo>
                            <a:cubicBezTo>
                              <a:pt x="424" y="2858"/>
                              <a:pt x="15595" y="691"/>
                              <a:pt x="34310" y="691"/>
                            </a:cubicBezTo>
                            <a:cubicBezTo>
                              <a:pt x="53024" y="691"/>
                              <a:pt x="68195" y="2858"/>
                              <a:pt x="68195" y="5532"/>
                            </a:cubicBezTo>
                            <a:close/>
                          </a:path>
                        </a:pathLst>
                      </a:custGeom>
                      <a:solidFill>
                        <a:srgbClr val="E4E5E9"/>
                      </a:solidFill>
                      <a:ln w="4833" cap="flat">
                        <a:solidFill>
                          <a:srgbClr val="D7D8DB"/>
                        </a:solidFill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  <p:sp>
                    <p:nvSpPr>
                      <p:cNvPr id="44" name="iṡ1ïḍè">
                        <a:extLst>
                          <a:ext uri="{FF2B5EF4-FFF2-40B4-BE49-F238E27FC236}">
                            <a16:creationId xmlns:a16="http://schemas.microsoft.com/office/drawing/2014/main" id="{1ADCA58C-23F5-BE2C-B85C-DFFB3AF5B1A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012953" y="5629347"/>
                        <a:ext cx="14522" cy="9681"/>
                      </a:xfrm>
                      <a:custGeom>
                        <a:avLst/>
                        <a:gdLst>
                          <a:gd name="connsiteX0" fmla="*/ 14946 w 14522"/>
                          <a:gd name="connsiteY0" fmla="*/ 5532 h 9681"/>
                          <a:gd name="connsiteX1" fmla="*/ 7685 w 14522"/>
                          <a:gd name="connsiteY1" fmla="*/ 10373 h 9681"/>
                          <a:gd name="connsiteX2" fmla="*/ 424 w 14522"/>
                          <a:gd name="connsiteY2" fmla="*/ 5532 h 9681"/>
                          <a:gd name="connsiteX3" fmla="*/ 7685 w 14522"/>
                          <a:gd name="connsiteY3" fmla="*/ 691 h 9681"/>
                          <a:gd name="connsiteX4" fmla="*/ 14946 w 14522"/>
                          <a:gd name="connsiteY4" fmla="*/ 5532 h 968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4522" h="9681">
                            <a:moveTo>
                              <a:pt x="14946" y="5532"/>
                            </a:moveTo>
                            <a:cubicBezTo>
                              <a:pt x="14946" y="8205"/>
                              <a:pt x="11695" y="10373"/>
                              <a:pt x="7685" y="10373"/>
                            </a:cubicBezTo>
                            <a:cubicBezTo>
                              <a:pt x="3675" y="10373"/>
                              <a:pt x="424" y="8205"/>
                              <a:pt x="424" y="5532"/>
                            </a:cubicBezTo>
                            <a:cubicBezTo>
                              <a:pt x="424" y="2858"/>
                              <a:pt x="3675" y="691"/>
                              <a:pt x="7685" y="691"/>
                            </a:cubicBezTo>
                            <a:cubicBezTo>
                              <a:pt x="11695" y="691"/>
                              <a:pt x="14946" y="2858"/>
                              <a:pt x="14946" y="5532"/>
                            </a:cubicBezTo>
                            <a:close/>
                          </a:path>
                        </a:pathLst>
                      </a:custGeom>
                      <a:solidFill>
                        <a:srgbClr val="C5C7CD"/>
                      </a:solidFill>
                      <a:ln w="4833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zh-CN" altLang="en-US"/>
                      </a:p>
                    </p:txBody>
                  </p:sp>
                </p:grpSp>
                <p:sp>
                  <p:nvSpPr>
                    <p:cNvPr id="42" name="ïSḻîḋé">
                      <a:extLst>
                        <a:ext uri="{FF2B5EF4-FFF2-40B4-BE49-F238E27FC236}">
                          <a16:creationId xmlns:a16="http://schemas.microsoft.com/office/drawing/2014/main" id="{78370D59-E1F2-059C-B712-E6A23DD30CA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4025" y="5578518"/>
                      <a:ext cx="5847674" cy="108956"/>
                    </a:xfrm>
                    <a:custGeom>
                      <a:avLst/>
                      <a:gdLst>
                        <a:gd name="connsiteX0" fmla="*/ 2923853 w 5847674"/>
                        <a:gd name="connsiteY0" fmla="*/ 109599 h 108956"/>
                        <a:gd name="connsiteX1" fmla="*/ 2923853 w 5847674"/>
                        <a:gd name="connsiteY1" fmla="*/ 109599 h 108956"/>
                        <a:gd name="connsiteX2" fmla="*/ 1226671 w 5847674"/>
                        <a:gd name="connsiteY2" fmla="*/ 109599 h 108956"/>
                        <a:gd name="connsiteX3" fmla="*/ 15 w 5847674"/>
                        <a:gd name="connsiteY3" fmla="*/ 681 h 108956"/>
                        <a:gd name="connsiteX4" fmla="*/ 15 w 5847674"/>
                        <a:gd name="connsiteY4" fmla="*/ 681 h 108956"/>
                        <a:gd name="connsiteX5" fmla="*/ 5847690 w 5847674"/>
                        <a:gd name="connsiteY5" fmla="*/ 681 h 108956"/>
                        <a:gd name="connsiteX6" fmla="*/ 4621034 w 5847674"/>
                        <a:gd name="connsiteY6" fmla="*/ 109599 h 108956"/>
                        <a:gd name="connsiteX7" fmla="*/ 2923853 w 5847674"/>
                        <a:gd name="connsiteY7" fmla="*/ 109599 h 108956"/>
                        <a:gd name="connsiteX8" fmla="*/ 2923853 w 5847674"/>
                        <a:gd name="connsiteY8" fmla="*/ 109599 h 108956"/>
                        <a:gd name="connsiteX9" fmla="*/ 2923853 w 5847674"/>
                        <a:gd name="connsiteY9" fmla="*/ 109599 h 108956"/>
                        <a:gd name="connsiteX10" fmla="*/ 2923853 w 5847674"/>
                        <a:gd name="connsiteY10" fmla="*/ 109599 h 10895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5847674" h="108956">
                          <a:moveTo>
                            <a:pt x="2923853" y="109599"/>
                          </a:moveTo>
                          <a:lnTo>
                            <a:pt x="2923853" y="109599"/>
                          </a:lnTo>
                          <a:cubicBezTo>
                            <a:pt x="2910782" y="109599"/>
                            <a:pt x="2268410" y="107178"/>
                            <a:pt x="1226671" y="109599"/>
                          </a:cubicBezTo>
                          <a:cubicBezTo>
                            <a:pt x="174768" y="112019"/>
                            <a:pt x="15" y="681"/>
                            <a:pt x="15" y="681"/>
                          </a:cubicBezTo>
                          <a:lnTo>
                            <a:pt x="15" y="681"/>
                          </a:lnTo>
                          <a:lnTo>
                            <a:pt x="5847690" y="681"/>
                          </a:lnTo>
                          <a:cubicBezTo>
                            <a:pt x="5847690" y="681"/>
                            <a:pt x="5672938" y="112019"/>
                            <a:pt x="4621034" y="109599"/>
                          </a:cubicBezTo>
                          <a:cubicBezTo>
                            <a:pt x="3579296" y="107178"/>
                            <a:pt x="2936923" y="109599"/>
                            <a:pt x="2923853" y="109599"/>
                          </a:cubicBezTo>
                          <a:lnTo>
                            <a:pt x="2923853" y="109599"/>
                          </a:lnTo>
                          <a:lnTo>
                            <a:pt x="2923853" y="109599"/>
                          </a:lnTo>
                          <a:lnTo>
                            <a:pt x="2923853" y="109599"/>
                          </a:lnTo>
                          <a:close/>
                        </a:path>
                      </a:pathLst>
                    </a:custGeom>
                    <a:ln w="483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zh-CN" altLang="en-US"/>
                    </a:p>
                  </p:txBody>
                </p:sp>
              </p:grpSp>
              <p:sp>
                <p:nvSpPr>
                  <p:cNvPr id="35" name="íṣļídè">
                    <a:extLst>
                      <a:ext uri="{FF2B5EF4-FFF2-40B4-BE49-F238E27FC236}">
                        <a16:creationId xmlns:a16="http://schemas.microsoft.com/office/drawing/2014/main" id="{698098DA-D2C8-0BA4-F6EC-89EFB7037654}"/>
                      </a:ext>
                    </a:extLst>
                  </p:cNvPr>
                  <p:cNvSpPr/>
                  <p:nvPr/>
                </p:nvSpPr>
                <p:spPr>
                  <a:xfrm>
                    <a:off x="1004025" y="5472021"/>
                    <a:ext cx="5847674" cy="106497"/>
                  </a:xfrm>
                  <a:custGeom>
                    <a:avLst/>
                    <a:gdLst>
                      <a:gd name="connsiteX0" fmla="*/ 15 w 5847674"/>
                      <a:gd name="connsiteY0" fmla="*/ 5500 h 106497"/>
                      <a:gd name="connsiteX1" fmla="*/ 4856 w 5847674"/>
                      <a:gd name="connsiteY1" fmla="*/ 659 h 106497"/>
                      <a:gd name="connsiteX2" fmla="*/ 5842849 w 5847674"/>
                      <a:gd name="connsiteY2" fmla="*/ 659 h 106497"/>
                      <a:gd name="connsiteX3" fmla="*/ 5847690 w 5847674"/>
                      <a:gd name="connsiteY3" fmla="*/ 5500 h 106497"/>
                      <a:gd name="connsiteX4" fmla="*/ 5847690 w 5847674"/>
                      <a:gd name="connsiteY4" fmla="*/ 107156 h 106497"/>
                      <a:gd name="connsiteX5" fmla="*/ 15 w 5847674"/>
                      <a:gd name="connsiteY5" fmla="*/ 107156 h 106497"/>
                      <a:gd name="connsiteX6" fmla="*/ 15 w 5847674"/>
                      <a:gd name="connsiteY6" fmla="*/ 5500 h 1064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847674" h="106497">
                        <a:moveTo>
                          <a:pt x="15" y="5500"/>
                        </a:moveTo>
                        <a:cubicBezTo>
                          <a:pt x="15" y="2595"/>
                          <a:pt x="2435" y="659"/>
                          <a:pt x="4856" y="659"/>
                        </a:cubicBezTo>
                        <a:lnTo>
                          <a:pt x="5842849" y="659"/>
                        </a:lnTo>
                        <a:cubicBezTo>
                          <a:pt x="5845754" y="659"/>
                          <a:pt x="5847690" y="2595"/>
                          <a:pt x="5847690" y="5500"/>
                        </a:cubicBezTo>
                        <a:lnTo>
                          <a:pt x="5847690" y="107156"/>
                        </a:lnTo>
                        <a:lnTo>
                          <a:pt x="15" y="107156"/>
                        </a:lnTo>
                        <a:lnTo>
                          <a:pt x="15" y="5500"/>
                        </a:lnTo>
                        <a:close/>
                      </a:path>
                    </a:pathLst>
                  </a:custGeom>
                  <a:gradFill>
                    <a:gsLst>
                      <a:gs pos="0">
                        <a:schemeClr val="tx1">
                          <a:lumMod val="65000"/>
                          <a:lumOff val="35000"/>
                        </a:schemeClr>
                      </a:gs>
                      <a:gs pos="39000">
                        <a:schemeClr val="bg1">
                          <a:lumMod val="75000"/>
                        </a:schemeClr>
                      </a:gs>
                      <a:gs pos="2000">
                        <a:schemeClr val="tx1">
                          <a:lumMod val="75000"/>
                          <a:lumOff val="25000"/>
                        </a:schemeClr>
                      </a:gs>
                      <a:gs pos="1000">
                        <a:schemeClr val="bg1">
                          <a:lumMod val="85000"/>
                        </a:schemeClr>
                      </a:gs>
                      <a:gs pos="100000">
                        <a:schemeClr val="tx1">
                          <a:lumMod val="75000"/>
                          <a:lumOff val="25000"/>
                        </a:schemeClr>
                      </a:gs>
                      <a:gs pos="98000">
                        <a:schemeClr val="tx1">
                          <a:lumMod val="75000"/>
                          <a:lumOff val="25000"/>
                        </a:schemeClr>
                      </a:gs>
                      <a:gs pos="99000">
                        <a:schemeClr val="bg1">
                          <a:lumMod val="75000"/>
                        </a:schemeClr>
                      </a:gs>
                    </a:gsLst>
                    <a:lin ang="0" scaled="0"/>
                  </a:gradFill>
                  <a:ln w="4833" cap="flat">
                    <a:noFill/>
                    <a:prstDash val="solid"/>
                    <a:miter/>
                  </a:ln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noAutofit/>
                  </a:bodyPr>
                  <a:lstStyle/>
                  <a:p>
                    <a:endParaRPr lang="zh-CN" altLang="en-US"/>
                  </a:p>
                </p:txBody>
              </p:sp>
              <p:sp>
                <p:nvSpPr>
                  <p:cNvPr id="36" name="işlíde">
                    <a:extLst>
                      <a:ext uri="{FF2B5EF4-FFF2-40B4-BE49-F238E27FC236}">
                        <a16:creationId xmlns:a16="http://schemas.microsoft.com/office/drawing/2014/main" id="{7162F17F-288A-3BD4-6D0E-9FF7B13C2AA1}"/>
                      </a:ext>
                    </a:extLst>
                  </p:cNvPr>
                  <p:cNvSpPr/>
                  <p:nvPr/>
                </p:nvSpPr>
                <p:spPr>
                  <a:xfrm>
                    <a:off x="3448624" y="5472021"/>
                    <a:ext cx="967674" cy="72611"/>
                  </a:xfrm>
                  <a:custGeom>
                    <a:avLst/>
                    <a:gdLst>
                      <a:gd name="connsiteX0" fmla="*/ 890720 w 967674"/>
                      <a:gd name="connsiteY0" fmla="*/ 73271 h 72611"/>
                      <a:gd name="connsiteX1" fmla="*/ 77468 w 967674"/>
                      <a:gd name="connsiteY1" fmla="*/ 73271 h 72611"/>
                      <a:gd name="connsiteX2" fmla="*/ 15 w 967674"/>
                      <a:gd name="connsiteY2" fmla="*/ 659 h 72611"/>
                      <a:gd name="connsiteX3" fmla="*/ 19378 w 967674"/>
                      <a:gd name="connsiteY3" fmla="*/ 5500 h 72611"/>
                      <a:gd name="connsiteX4" fmla="*/ 948326 w 967674"/>
                      <a:gd name="connsiteY4" fmla="*/ 5500 h 72611"/>
                      <a:gd name="connsiteX5" fmla="*/ 967689 w 967674"/>
                      <a:gd name="connsiteY5" fmla="*/ 659 h 72611"/>
                      <a:gd name="connsiteX6" fmla="*/ 890720 w 967674"/>
                      <a:gd name="connsiteY6" fmla="*/ 73271 h 726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67674" h="72611">
                        <a:moveTo>
                          <a:pt x="890720" y="73271"/>
                        </a:moveTo>
                        <a:lnTo>
                          <a:pt x="77468" y="73271"/>
                        </a:lnTo>
                        <a:cubicBezTo>
                          <a:pt x="36321" y="73271"/>
                          <a:pt x="2435" y="41322"/>
                          <a:pt x="15" y="659"/>
                        </a:cubicBezTo>
                        <a:lnTo>
                          <a:pt x="19378" y="5500"/>
                        </a:lnTo>
                        <a:lnTo>
                          <a:pt x="948326" y="5500"/>
                        </a:lnTo>
                        <a:lnTo>
                          <a:pt x="967689" y="659"/>
                        </a:lnTo>
                        <a:cubicBezTo>
                          <a:pt x="965269" y="41322"/>
                          <a:pt x="931867" y="73271"/>
                          <a:pt x="890720" y="7327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483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7" name="ïṧlíďe">
                    <a:extLst>
                      <a:ext uri="{FF2B5EF4-FFF2-40B4-BE49-F238E27FC236}">
                        <a16:creationId xmlns:a16="http://schemas.microsoft.com/office/drawing/2014/main" id="{9F8CE85A-F531-2845-A318-CEE7DA280FF0}"/>
                      </a:ext>
                    </a:extLst>
                  </p:cNvPr>
                  <p:cNvSpPr/>
                  <p:nvPr/>
                </p:nvSpPr>
                <p:spPr>
                  <a:xfrm>
                    <a:off x="3448624" y="5472021"/>
                    <a:ext cx="967674" cy="72611"/>
                  </a:xfrm>
                  <a:custGeom>
                    <a:avLst/>
                    <a:gdLst>
                      <a:gd name="connsiteX0" fmla="*/ 890720 w 967674"/>
                      <a:gd name="connsiteY0" fmla="*/ 73271 h 72611"/>
                      <a:gd name="connsiteX1" fmla="*/ 77468 w 967674"/>
                      <a:gd name="connsiteY1" fmla="*/ 73271 h 72611"/>
                      <a:gd name="connsiteX2" fmla="*/ 15 w 967674"/>
                      <a:gd name="connsiteY2" fmla="*/ 659 h 72611"/>
                      <a:gd name="connsiteX3" fmla="*/ 19378 w 967674"/>
                      <a:gd name="connsiteY3" fmla="*/ 5500 h 72611"/>
                      <a:gd name="connsiteX4" fmla="*/ 948326 w 967674"/>
                      <a:gd name="connsiteY4" fmla="*/ 5500 h 72611"/>
                      <a:gd name="connsiteX5" fmla="*/ 967689 w 967674"/>
                      <a:gd name="connsiteY5" fmla="*/ 659 h 72611"/>
                      <a:gd name="connsiteX6" fmla="*/ 890720 w 967674"/>
                      <a:gd name="connsiteY6" fmla="*/ 73271 h 726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67674" h="72611">
                        <a:moveTo>
                          <a:pt x="890720" y="73271"/>
                        </a:moveTo>
                        <a:lnTo>
                          <a:pt x="77468" y="73271"/>
                        </a:lnTo>
                        <a:cubicBezTo>
                          <a:pt x="36321" y="73271"/>
                          <a:pt x="2435" y="41322"/>
                          <a:pt x="15" y="659"/>
                        </a:cubicBezTo>
                        <a:lnTo>
                          <a:pt x="19378" y="5500"/>
                        </a:lnTo>
                        <a:lnTo>
                          <a:pt x="948326" y="5500"/>
                        </a:lnTo>
                        <a:lnTo>
                          <a:pt x="967689" y="659"/>
                        </a:lnTo>
                        <a:cubicBezTo>
                          <a:pt x="965269" y="41322"/>
                          <a:pt x="931867" y="73271"/>
                          <a:pt x="890720" y="73271"/>
                        </a:cubicBezTo>
                        <a:close/>
                      </a:path>
                    </a:pathLst>
                  </a:custGeom>
                  <a:solidFill>
                    <a:srgbClr val="4E5457"/>
                  </a:solidFill>
                  <a:ln w="483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38" name="iŝlîḋe">
                    <a:extLst>
                      <a:ext uri="{FF2B5EF4-FFF2-40B4-BE49-F238E27FC236}">
                        <a16:creationId xmlns:a16="http://schemas.microsoft.com/office/drawing/2014/main" id="{9F12D505-8ED8-64F2-736D-43CA134F078C}"/>
                      </a:ext>
                    </a:extLst>
                  </p:cNvPr>
                  <p:cNvSpPr/>
                  <p:nvPr/>
                </p:nvSpPr>
                <p:spPr>
                  <a:xfrm>
                    <a:off x="3448624" y="5472021"/>
                    <a:ext cx="967674" cy="72611"/>
                  </a:xfrm>
                  <a:custGeom>
                    <a:avLst/>
                    <a:gdLst>
                      <a:gd name="connsiteX0" fmla="*/ 890720 w 967674"/>
                      <a:gd name="connsiteY0" fmla="*/ 73271 h 72611"/>
                      <a:gd name="connsiteX1" fmla="*/ 77468 w 967674"/>
                      <a:gd name="connsiteY1" fmla="*/ 73271 h 72611"/>
                      <a:gd name="connsiteX2" fmla="*/ 15 w 967674"/>
                      <a:gd name="connsiteY2" fmla="*/ 659 h 72611"/>
                      <a:gd name="connsiteX3" fmla="*/ 19378 w 967674"/>
                      <a:gd name="connsiteY3" fmla="*/ 5500 h 72611"/>
                      <a:gd name="connsiteX4" fmla="*/ 948326 w 967674"/>
                      <a:gd name="connsiteY4" fmla="*/ 5500 h 72611"/>
                      <a:gd name="connsiteX5" fmla="*/ 967689 w 967674"/>
                      <a:gd name="connsiteY5" fmla="*/ 659 h 72611"/>
                      <a:gd name="connsiteX6" fmla="*/ 890720 w 967674"/>
                      <a:gd name="connsiteY6" fmla="*/ 73271 h 726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67674" h="72611">
                        <a:moveTo>
                          <a:pt x="890720" y="73271"/>
                        </a:moveTo>
                        <a:lnTo>
                          <a:pt x="77468" y="73271"/>
                        </a:lnTo>
                        <a:cubicBezTo>
                          <a:pt x="36321" y="73271"/>
                          <a:pt x="2435" y="41322"/>
                          <a:pt x="15" y="659"/>
                        </a:cubicBezTo>
                        <a:lnTo>
                          <a:pt x="19378" y="5500"/>
                        </a:lnTo>
                        <a:lnTo>
                          <a:pt x="948326" y="5500"/>
                        </a:lnTo>
                        <a:lnTo>
                          <a:pt x="967689" y="659"/>
                        </a:lnTo>
                        <a:cubicBezTo>
                          <a:pt x="965269" y="41322"/>
                          <a:pt x="931867" y="73271"/>
                          <a:pt x="890720" y="73271"/>
                        </a:cubicBezTo>
                        <a:close/>
                      </a:path>
                    </a:pathLst>
                  </a:custGeom>
                  <a:solidFill>
                    <a:schemeClr val="bg1">
                      <a:lumMod val="95000"/>
                    </a:schemeClr>
                  </a:solidFill>
                  <a:ln w="4833" cap="flat">
                    <a:noFill/>
                    <a:prstDash val="solid"/>
                    <a:miter/>
                  </a:ln>
                  <a:effectLst>
                    <a:innerShdw blurRad="114300">
                      <a:prstClr val="black"/>
                    </a:innerShdw>
                  </a:effectLst>
                </p:spPr>
                <p:txBody>
                  <a:bodyPr rtlCol="0" anchor="ctr"/>
                  <a:lstStyle/>
                  <a:p>
                    <a:endParaRPr lang="zh-CN" altLang="en-US"/>
                  </a:p>
                </p:txBody>
              </p:sp>
            </p:grpSp>
          </p:grpSp>
          <p:sp>
            <p:nvSpPr>
              <p:cNvPr id="29" name="iṥļîḓè">
                <a:extLst>
                  <a:ext uri="{FF2B5EF4-FFF2-40B4-BE49-F238E27FC236}">
                    <a16:creationId xmlns:a16="http://schemas.microsoft.com/office/drawing/2014/main" id="{7B9E4088-8F04-3E6F-3E0D-50E98E50B42C}"/>
                  </a:ext>
                </a:extLst>
              </p:cNvPr>
              <p:cNvSpPr/>
              <p:nvPr/>
            </p:nvSpPr>
            <p:spPr>
              <a:xfrm>
                <a:off x="3612855" y="3204955"/>
                <a:ext cx="5180999" cy="3244439"/>
              </a:xfrm>
              <a:custGeom>
                <a:avLst/>
                <a:gdLst>
                  <a:gd name="connsiteX0" fmla="*/ 4998 w 4468049"/>
                  <a:gd name="connsiteY0" fmla="*/ 46 h 2797976"/>
                  <a:gd name="connsiteX1" fmla="*/ 4463366 w 4468049"/>
                  <a:gd name="connsiteY1" fmla="*/ 46 h 2797976"/>
                  <a:gd name="connsiteX2" fmla="*/ 4468207 w 4468049"/>
                  <a:gd name="connsiteY2" fmla="*/ 4887 h 2797976"/>
                  <a:gd name="connsiteX3" fmla="*/ 4468207 w 4468049"/>
                  <a:gd name="connsiteY3" fmla="*/ 2793182 h 2797976"/>
                  <a:gd name="connsiteX4" fmla="*/ 4463366 w 4468049"/>
                  <a:gd name="connsiteY4" fmla="*/ 2798023 h 2797976"/>
                  <a:gd name="connsiteX5" fmla="*/ 4998 w 4468049"/>
                  <a:gd name="connsiteY5" fmla="*/ 2798023 h 2797976"/>
                  <a:gd name="connsiteX6" fmla="*/ 157 w 4468049"/>
                  <a:gd name="connsiteY6" fmla="*/ 2793182 h 2797976"/>
                  <a:gd name="connsiteX7" fmla="*/ 157 w 4468049"/>
                  <a:gd name="connsiteY7" fmla="*/ 4887 h 2797976"/>
                  <a:gd name="connsiteX8" fmla="*/ 4998 w 4468049"/>
                  <a:gd name="connsiteY8" fmla="*/ 46 h 2797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68049" h="2797976">
                    <a:moveTo>
                      <a:pt x="4998" y="46"/>
                    </a:moveTo>
                    <a:lnTo>
                      <a:pt x="4463366" y="46"/>
                    </a:lnTo>
                    <a:cubicBezTo>
                      <a:pt x="4466270" y="46"/>
                      <a:pt x="4468207" y="1982"/>
                      <a:pt x="4468207" y="4887"/>
                    </a:cubicBezTo>
                    <a:lnTo>
                      <a:pt x="4468207" y="2793182"/>
                    </a:lnTo>
                    <a:cubicBezTo>
                      <a:pt x="4468207" y="2796086"/>
                      <a:pt x="4466270" y="2798023"/>
                      <a:pt x="4463366" y="2798023"/>
                    </a:cubicBezTo>
                    <a:lnTo>
                      <a:pt x="4998" y="2798023"/>
                    </a:lnTo>
                    <a:cubicBezTo>
                      <a:pt x="2093" y="2798023"/>
                      <a:pt x="157" y="2796086"/>
                      <a:pt x="157" y="2793182"/>
                    </a:cubicBezTo>
                    <a:lnTo>
                      <a:pt x="157" y="4887"/>
                    </a:lnTo>
                    <a:cubicBezTo>
                      <a:pt x="157" y="1982"/>
                      <a:pt x="2093" y="46"/>
                      <a:pt x="4998" y="46"/>
                    </a:cubicBez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  <a:ln w="38100">
                <a:noFill/>
                <a:round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t" anchorCtr="0" forceAA="0" compatLnSpc="1">
                <a:noAutofit/>
              </a:bodyPr>
              <a:lstStyle/>
              <a:p>
                <a:pPr algn="ctr"/>
                <a:endParaRPr lang="zh-CN" altLang="en-US" dirty="0">
                  <a:solidFill>
                    <a:schemeClr val="lt1"/>
                  </a:solidFill>
                </a:endParaRPr>
              </a:p>
            </p:txBody>
          </p:sp>
        </p:grpSp>
        <p:grpSp>
          <p:nvGrpSpPr>
            <p:cNvPr id="8" name="ïṧľîdè">
              <a:extLst>
                <a:ext uri="{FF2B5EF4-FFF2-40B4-BE49-F238E27FC236}">
                  <a16:creationId xmlns:a16="http://schemas.microsoft.com/office/drawing/2014/main" id="{6415D204-CE84-EF83-1C53-42CA25208C9C}"/>
                </a:ext>
              </a:extLst>
            </p:cNvPr>
            <p:cNvGrpSpPr/>
            <p:nvPr/>
          </p:nvGrpSpPr>
          <p:grpSpPr>
            <a:xfrm>
              <a:off x="10158344" y="4256470"/>
              <a:ext cx="444222" cy="444220"/>
              <a:chOff x="3630678" y="509913"/>
              <a:chExt cx="444222" cy="444220"/>
            </a:xfrm>
          </p:grpSpPr>
          <p:sp>
            <p:nvSpPr>
              <p:cNvPr id="26" name="íşḷídê">
                <a:extLst>
                  <a:ext uri="{FF2B5EF4-FFF2-40B4-BE49-F238E27FC236}">
                    <a16:creationId xmlns:a16="http://schemas.microsoft.com/office/drawing/2014/main" id="{09729D51-8B07-63A1-9DEF-F8604A607BF5}"/>
                  </a:ext>
                </a:extLst>
              </p:cNvPr>
              <p:cNvSpPr/>
              <p:nvPr/>
            </p:nvSpPr>
            <p:spPr>
              <a:xfrm>
                <a:off x="3630678" y="509913"/>
                <a:ext cx="444222" cy="444220"/>
              </a:xfrm>
              <a:prstGeom prst="ellipse">
                <a:avLst/>
              </a:prstGeom>
              <a:solidFill>
                <a:schemeClr val="accent2"/>
              </a:solidFill>
              <a:ln w="12700" cap="rnd">
                <a:noFill/>
                <a:prstDash val="solid"/>
                <a:round/>
              </a:ln>
              <a:effectLst>
                <a:outerShdw blurRad="254000" dist="127000" algn="ctr" rotWithShape="0">
                  <a:schemeClr val="accent2">
                    <a:alpha val="3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2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îŝḷiḍê">
                <a:extLst>
                  <a:ext uri="{FF2B5EF4-FFF2-40B4-BE49-F238E27FC236}">
                    <a16:creationId xmlns:a16="http://schemas.microsoft.com/office/drawing/2014/main" id="{A252447C-1EE0-AD76-4A5A-605F6DCF05DF}"/>
                  </a:ext>
                </a:extLst>
              </p:cNvPr>
              <p:cNvSpPr/>
              <p:nvPr/>
            </p:nvSpPr>
            <p:spPr bwMode="auto">
              <a:xfrm>
                <a:off x="3750009" y="646457"/>
                <a:ext cx="205561" cy="171132"/>
              </a:xfrm>
              <a:custGeom>
                <a:avLst/>
                <a:gdLst>
                  <a:gd name="connsiteX0" fmla="*/ 483573 w 526297"/>
                  <a:gd name="connsiteY0" fmla="*/ 133971 h 438150"/>
                  <a:gd name="connsiteX1" fmla="*/ 527674 w 526297"/>
                  <a:gd name="connsiteY1" fmla="*/ 178072 h 438150"/>
                  <a:gd name="connsiteX2" fmla="*/ 527579 w 526297"/>
                  <a:gd name="connsiteY2" fmla="*/ 181501 h 438150"/>
                  <a:gd name="connsiteX3" fmla="*/ 514244 w 526297"/>
                  <a:gd name="connsiteY3" fmla="*/ 355237 h 438150"/>
                  <a:gd name="connsiteX4" fmla="*/ 485764 w 526297"/>
                  <a:gd name="connsiteY4" fmla="*/ 381621 h 438150"/>
                  <a:gd name="connsiteX5" fmla="*/ 454998 w 526297"/>
                  <a:gd name="connsiteY5" fmla="*/ 381621 h 438150"/>
                  <a:gd name="connsiteX6" fmla="*/ 454998 w 526297"/>
                  <a:gd name="connsiteY6" fmla="*/ 438771 h 438150"/>
                  <a:gd name="connsiteX7" fmla="*/ 435948 w 526297"/>
                  <a:gd name="connsiteY7" fmla="*/ 438771 h 438150"/>
                  <a:gd name="connsiteX8" fmla="*/ 435948 w 526297"/>
                  <a:gd name="connsiteY8" fmla="*/ 381621 h 438150"/>
                  <a:gd name="connsiteX9" fmla="*/ 93048 w 526297"/>
                  <a:gd name="connsiteY9" fmla="*/ 381621 h 438150"/>
                  <a:gd name="connsiteX10" fmla="*/ 93048 w 526297"/>
                  <a:gd name="connsiteY10" fmla="*/ 438771 h 438150"/>
                  <a:gd name="connsiteX11" fmla="*/ 73998 w 526297"/>
                  <a:gd name="connsiteY11" fmla="*/ 438771 h 438150"/>
                  <a:gd name="connsiteX12" fmla="*/ 73998 w 526297"/>
                  <a:gd name="connsiteY12" fmla="*/ 381621 h 438150"/>
                  <a:gd name="connsiteX13" fmla="*/ 43328 w 526297"/>
                  <a:gd name="connsiteY13" fmla="*/ 381621 h 438150"/>
                  <a:gd name="connsiteX14" fmla="*/ 14848 w 526297"/>
                  <a:gd name="connsiteY14" fmla="*/ 355237 h 438150"/>
                  <a:gd name="connsiteX15" fmla="*/ 1513 w 526297"/>
                  <a:gd name="connsiteY15" fmla="*/ 181501 h 438150"/>
                  <a:gd name="connsiteX16" fmla="*/ 42089 w 526297"/>
                  <a:gd name="connsiteY16" fmla="*/ 134162 h 438150"/>
                  <a:gd name="connsiteX17" fmla="*/ 45518 w 526297"/>
                  <a:gd name="connsiteY17" fmla="*/ 134066 h 438150"/>
                  <a:gd name="connsiteX18" fmla="*/ 101906 w 526297"/>
                  <a:gd name="connsiteY18" fmla="*/ 180834 h 438150"/>
                  <a:gd name="connsiteX19" fmla="*/ 121623 w 526297"/>
                  <a:gd name="connsiteY19" fmla="*/ 286371 h 438150"/>
                  <a:gd name="connsiteX20" fmla="*/ 407373 w 526297"/>
                  <a:gd name="connsiteY20" fmla="*/ 286371 h 438150"/>
                  <a:gd name="connsiteX21" fmla="*/ 427185 w 526297"/>
                  <a:gd name="connsiteY21" fmla="*/ 180739 h 438150"/>
                  <a:gd name="connsiteX22" fmla="*/ 483573 w 526297"/>
                  <a:gd name="connsiteY22" fmla="*/ 133971 h 438150"/>
                  <a:gd name="connsiteX23" fmla="*/ 416898 w 526297"/>
                  <a:gd name="connsiteY23" fmla="*/ 621 h 438150"/>
                  <a:gd name="connsiteX24" fmla="*/ 483573 w 526297"/>
                  <a:gd name="connsiteY24" fmla="*/ 67296 h 438150"/>
                  <a:gd name="connsiteX25" fmla="*/ 483573 w 526297"/>
                  <a:gd name="connsiteY25" fmla="*/ 115397 h 438150"/>
                  <a:gd name="connsiteX26" fmla="*/ 476429 w 526297"/>
                  <a:gd name="connsiteY26" fmla="*/ 114921 h 438150"/>
                  <a:gd name="connsiteX27" fmla="*/ 412040 w 526297"/>
                  <a:gd name="connsiteY27" fmla="*/ 166451 h 438150"/>
                  <a:gd name="connsiteX28" fmla="*/ 411564 w 526297"/>
                  <a:gd name="connsiteY28" fmla="*/ 168737 h 438150"/>
                  <a:gd name="connsiteX29" fmla="*/ 393086 w 526297"/>
                  <a:gd name="connsiteY29" fmla="*/ 267321 h 438150"/>
                  <a:gd name="connsiteX30" fmla="*/ 135911 w 526297"/>
                  <a:gd name="connsiteY30" fmla="*/ 267321 h 438150"/>
                  <a:gd name="connsiteX31" fmla="*/ 117432 w 526297"/>
                  <a:gd name="connsiteY31" fmla="*/ 168737 h 438150"/>
                  <a:gd name="connsiteX32" fmla="*/ 52567 w 526297"/>
                  <a:gd name="connsiteY32" fmla="*/ 114921 h 438150"/>
                  <a:gd name="connsiteX33" fmla="*/ 54948 w 526297"/>
                  <a:gd name="connsiteY33" fmla="*/ 67296 h 438150"/>
                  <a:gd name="connsiteX34" fmla="*/ 121623 w 526297"/>
                  <a:gd name="connsiteY34" fmla="*/ 621 h 438150"/>
                  <a:gd name="connsiteX35" fmla="*/ 416898 w 526297"/>
                  <a:gd name="connsiteY35" fmla="*/ 621 h 438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526297" h="438150">
                    <a:moveTo>
                      <a:pt x="483573" y="133971"/>
                    </a:moveTo>
                    <a:cubicBezTo>
                      <a:pt x="507957" y="133971"/>
                      <a:pt x="527674" y="153688"/>
                      <a:pt x="527674" y="178072"/>
                    </a:cubicBezTo>
                    <a:cubicBezTo>
                      <a:pt x="527674" y="179215"/>
                      <a:pt x="527674" y="180358"/>
                      <a:pt x="527579" y="181501"/>
                    </a:cubicBezTo>
                    <a:lnTo>
                      <a:pt x="514244" y="355237"/>
                    </a:lnTo>
                    <a:cubicBezTo>
                      <a:pt x="513101" y="370096"/>
                      <a:pt x="500718" y="381621"/>
                      <a:pt x="485764" y="381621"/>
                    </a:cubicBezTo>
                    <a:lnTo>
                      <a:pt x="454998" y="381621"/>
                    </a:lnTo>
                    <a:lnTo>
                      <a:pt x="454998" y="438771"/>
                    </a:lnTo>
                    <a:lnTo>
                      <a:pt x="435948" y="438771"/>
                    </a:lnTo>
                    <a:lnTo>
                      <a:pt x="435948" y="381621"/>
                    </a:lnTo>
                    <a:lnTo>
                      <a:pt x="93048" y="381621"/>
                    </a:lnTo>
                    <a:lnTo>
                      <a:pt x="93048" y="438771"/>
                    </a:lnTo>
                    <a:lnTo>
                      <a:pt x="73998" y="438771"/>
                    </a:lnTo>
                    <a:lnTo>
                      <a:pt x="73998" y="381621"/>
                    </a:lnTo>
                    <a:lnTo>
                      <a:pt x="43328" y="381621"/>
                    </a:lnTo>
                    <a:cubicBezTo>
                      <a:pt x="28373" y="381621"/>
                      <a:pt x="15991" y="370096"/>
                      <a:pt x="14848" y="355237"/>
                    </a:cubicBezTo>
                    <a:lnTo>
                      <a:pt x="1513" y="181501"/>
                    </a:lnTo>
                    <a:cubicBezTo>
                      <a:pt x="-392" y="157212"/>
                      <a:pt x="17801" y="135971"/>
                      <a:pt x="42089" y="134162"/>
                    </a:cubicBezTo>
                    <a:cubicBezTo>
                      <a:pt x="43232" y="134066"/>
                      <a:pt x="44375" y="134066"/>
                      <a:pt x="45518" y="134066"/>
                    </a:cubicBezTo>
                    <a:cubicBezTo>
                      <a:pt x="73141" y="134066"/>
                      <a:pt x="96858" y="153688"/>
                      <a:pt x="101906" y="180834"/>
                    </a:cubicBezTo>
                    <a:lnTo>
                      <a:pt x="121623" y="286371"/>
                    </a:lnTo>
                    <a:lnTo>
                      <a:pt x="407373" y="286371"/>
                    </a:lnTo>
                    <a:lnTo>
                      <a:pt x="427185" y="180739"/>
                    </a:lnTo>
                    <a:cubicBezTo>
                      <a:pt x="432233" y="153592"/>
                      <a:pt x="455951" y="133971"/>
                      <a:pt x="483573" y="133971"/>
                    </a:cubicBezTo>
                    <a:close/>
                    <a:moveTo>
                      <a:pt x="416898" y="621"/>
                    </a:moveTo>
                    <a:cubicBezTo>
                      <a:pt x="453760" y="621"/>
                      <a:pt x="483573" y="30434"/>
                      <a:pt x="483573" y="67296"/>
                    </a:cubicBezTo>
                    <a:lnTo>
                      <a:pt x="483573" y="115397"/>
                    </a:lnTo>
                    <a:cubicBezTo>
                      <a:pt x="481192" y="115112"/>
                      <a:pt x="478811" y="114921"/>
                      <a:pt x="476429" y="114921"/>
                    </a:cubicBezTo>
                    <a:cubicBezTo>
                      <a:pt x="445473" y="114921"/>
                      <a:pt x="418803" y="136448"/>
                      <a:pt x="412040" y="166451"/>
                    </a:cubicBezTo>
                    <a:lnTo>
                      <a:pt x="411564" y="168737"/>
                    </a:lnTo>
                    <a:lnTo>
                      <a:pt x="393086" y="267321"/>
                    </a:lnTo>
                    <a:lnTo>
                      <a:pt x="135911" y="267321"/>
                    </a:lnTo>
                    <a:lnTo>
                      <a:pt x="117432" y="168737"/>
                    </a:lnTo>
                    <a:cubicBezTo>
                      <a:pt x="111622" y="137495"/>
                      <a:pt x="84285" y="114921"/>
                      <a:pt x="52567" y="114921"/>
                    </a:cubicBezTo>
                    <a:lnTo>
                      <a:pt x="54948" y="67296"/>
                    </a:lnTo>
                    <a:cubicBezTo>
                      <a:pt x="54948" y="30434"/>
                      <a:pt x="84761" y="621"/>
                      <a:pt x="121623" y="621"/>
                    </a:cubicBezTo>
                    <a:lnTo>
                      <a:pt x="416898" y="62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9" name="î$ļïḑé">
              <a:extLst>
                <a:ext uri="{FF2B5EF4-FFF2-40B4-BE49-F238E27FC236}">
                  <a16:creationId xmlns:a16="http://schemas.microsoft.com/office/drawing/2014/main" id="{6FC92458-093B-9BA8-BC03-6EF7DCEEE24F}"/>
                </a:ext>
              </a:extLst>
            </p:cNvPr>
            <p:cNvGrpSpPr/>
            <p:nvPr/>
          </p:nvGrpSpPr>
          <p:grpSpPr>
            <a:xfrm>
              <a:off x="3358776" y="2402884"/>
              <a:ext cx="444222" cy="444220"/>
              <a:chOff x="4433681" y="509913"/>
              <a:chExt cx="444222" cy="444220"/>
            </a:xfrm>
          </p:grpSpPr>
          <p:sp>
            <p:nvSpPr>
              <p:cNvPr id="24" name="ïṥļiḑè">
                <a:extLst>
                  <a:ext uri="{FF2B5EF4-FFF2-40B4-BE49-F238E27FC236}">
                    <a16:creationId xmlns:a16="http://schemas.microsoft.com/office/drawing/2014/main" id="{9A6FB411-8BDB-7FA4-489E-06529C66B36D}"/>
                  </a:ext>
                </a:extLst>
              </p:cNvPr>
              <p:cNvSpPr/>
              <p:nvPr/>
            </p:nvSpPr>
            <p:spPr>
              <a:xfrm>
                <a:off x="4433681" y="509913"/>
                <a:ext cx="444222" cy="444220"/>
              </a:xfrm>
              <a:prstGeom prst="ellipse">
                <a:avLst/>
              </a:prstGeom>
              <a:solidFill>
                <a:schemeClr val="accent3"/>
              </a:solidFill>
              <a:ln w="12700" cap="rnd">
                <a:noFill/>
                <a:prstDash val="solid"/>
                <a:round/>
              </a:ln>
              <a:effectLst>
                <a:outerShdw blurRad="254000" dist="127000" algn="ctr" rotWithShape="0">
                  <a:schemeClr val="accent3">
                    <a:alpha val="3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2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iṩ1îḓe">
                <a:extLst>
                  <a:ext uri="{FF2B5EF4-FFF2-40B4-BE49-F238E27FC236}">
                    <a16:creationId xmlns:a16="http://schemas.microsoft.com/office/drawing/2014/main" id="{48DA9D0A-EFF9-49AE-6E64-EC18C6F81F87}"/>
                  </a:ext>
                </a:extLst>
              </p:cNvPr>
              <p:cNvSpPr/>
              <p:nvPr/>
            </p:nvSpPr>
            <p:spPr bwMode="auto">
              <a:xfrm>
                <a:off x="4553011" y="638420"/>
                <a:ext cx="205561" cy="187207"/>
              </a:xfrm>
              <a:custGeom>
                <a:avLst/>
                <a:gdLst>
                  <a:gd name="connsiteX0" fmla="*/ 125329 w 533400"/>
                  <a:gd name="connsiteY0" fmla="*/ 229221 h 485775"/>
                  <a:gd name="connsiteX1" fmla="*/ 125329 w 533400"/>
                  <a:gd name="connsiteY1" fmla="*/ 276846 h 485775"/>
                  <a:gd name="connsiteX2" fmla="*/ 144379 w 533400"/>
                  <a:gd name="connsiteY2" fmla="*/ 276846 h 485775"/>
                  <a:gd name="connsiteX3" fmla="*/ 144379 w 533400"/>
                  <a:gd name="connsiteY3" fmla="*/ 229221 h 485775"/>
                  <a:gd name="connsiteX4" fmla="*/ 392029 w 533400"/>
                  <a:gd name="connsiteY4" fmla="*/ 229221 h 485775"/>
                  <a:gd name="connsiteX5" fmla="*/ 392029 w 533400"/>
                  <a:gd name="connsiteY5" fmla="*/ 276846 h 485775"/>
                  <a:gd name="connsiteX6" fmla="*/ 411079 w 533400"/>
                  <a:gd name="connsiteY6" fmla="*/ 276846 h 485775"/>
                  <a:gd name="connsiteX7" fmla="*/ 411079 w 533400"/>
                  <a:gd name="connsiteY7" fmla="*/ 229221 h 485775"/>
                  <a:gd name="connsiteX8" fmla="*/ 534904 w 533400"/>
                  <a:gd name="connsiteY8" fmla="*/ 229221 h 485775"/>
                  <a:gd name="connsiteX9" fmla="*/ 534904 w 533400"/>
                  <a:gd name="connsiteY9" fmla="*/ 457821 h 485775"/>
                  <a:gd name="connsiteX10" fmla="*/ 506329 w 533400"/>
                  <a:gd name="connsiteY10" fmla="*/ 486396 h 485775"/>
                  <a:gd name="connsiteX11" fmla="*/ 30079 w 533400"/>
                  <a:gd name="connsiteY11" fmla="*/ 486396 h 485775"/>
                  <a:gd name="connsiteX12" fmla="*/ 1504 w 533400"/>
                  <a:gd name="connsiteY12" fmla="*/ 457821 h 485775"/>
                  <a:gd name="connsiteX13" fmla="*/ 1504 w 533400"/>
                  <a:gd name="connsiteY13" fmla="*/ 229221 h 485775"/>
                  <a:gd name="connsiteX14" fmla="*/ 125329 w 533400"/>
                  <a:gd name="connsiteY14" fmla="*/ 229221 h 485775"/>
                  <a:gd name="connsiteX15" fmla="*/ 372979 w 533400"/>
                  <a:gd name="connsiteY15" fmla="*/ 621 h 485775"/>
                  <a:gd name="connsiteX16" fmla="*/ 411079 w 533400"/>
                  <a:gd name="connsiteY16" fmla="*/ 36816 h 485775"/>
                  <a:gd name="connsiteX17" fmla="*/ 411079 w 533400"/>
                  <a:gd name="connsiteY17" fmla="*/ 38721 h 485775"/>
                  <a:gd name="connsiteX18" fmla="*/ 411079 w 533400"/>
                  <a:gd name="connsiteY18" fmla="*/ 114921 h 485775"/>
                  <a:gd name="connsiteX19" fmla="*/ 506329 w 533400"/>
                  <a:gd name="connsiteY19" fmla="*/ 114921 h 485775"/>
                  <a:gd name="connsiteX20" fmla="*/ 534904 w 533400"/>
                  <a:gd name="connsiteY20" fmla="*/ 143496 h 485775"/>
                  <a:gd name="connsiteX21" fmla="*/ 534904 w 533400"/>
                  <a:gd name="connsiteY21" fmla="*/ 210171 h 485775"/>
                  <a:gd name="connsiteX22" fmla="*/ 1504 w 533400"/>
                  <a:gd name="connsiteY22" fmla="*/ 210171 h 485775"/>
                  <a:gd name="connsiteX23" fmla="*/ 1504 w 533400"/>
                  <a:gd name="connsiteY23" fmla="*/ 143496 h 485775"/>
                  <a:gd name="connsiteX24" fmla="*/ 30079 w 533400"/>
                  <a:gd name="connsiteY24" fmla="*/ 114921 h 485775"/>
                  <a:gd name="connsiteX25" fmla="*/ 125329 w 533400"/>
                  <a:gd name="connsiteY25" fmla="*/ 114921 h 485775"/>
                  <a:gd name="connsiteX26" fmla="*/ 125329 w 533400"/>
                  <a:gd name="connsiteY26" fmla="*/ 38721 h 485775"/>
                  <a:gd name="connsiteX27" fmla="*/ 161524 w 533400"/>
                  <a:gd name="connsiteY27" fmla="*/ 621 h 485775"/>
                  <a:gd name="connsiteX28" fmla="*/ 163429 w 533400"/>
                  <a:gd name="connsiteY28" fmla="*/ 621 h 485775"/>
                  <a:gd name="connsiteX29" fmla="*/ 372979 w 533400"/>
                  <a:gd name="connsiteY29" fmla="*/ 621 h 485775"/>
                  <a:gd name="connsiteX30" fmla="*/ 372979 w 533400"/>
                  <a:gd name="connsiteY30" fmla="*/ 19671 h 485775"/>
                  <a:gd name="connsiteX31" fmla="*/ 163429 w 533400"/>
                  <a:gd name="connsiteY31" fmla="*/ 19671 h 485775"/>
                  <a:gd name="connsiteX32" fmla="*/ 144474 w 533400"/>
                  <a:gd name="connsiteY32" fmla="*/ 37292 h 485775"/>
                  <a:gd name="connsiteX33" fmla="*/ 144379 w 533400"/>
                  <a:gd name="connsiteY33" fmla="*/ 38721 h 485775"/>
                  <a:gd name="connsiteX34" fmla="*/ 144379 w 533400"/>
                  <a:gd name="connsiteY34" fmla="*/ 114921 h 485775"/>
                  <a:gd name="connsiteX35" fmla="*/ 392029 w 533400"/>
                  <a:gd name="connsiteY35" fmla="*/ 114921 h 485775"/>
                  <a:gd name="connsiteX36" fmla="*/ 392029 w 533400"/>
                  <a:gd name="connsiteY36" fmla="*/ 38721 h 485775"/>
                  <a:gd name="connsiteX37" fmla="*/ 375836 w 533400"/>
                  <a:gd name="connsiteY37" fmla="*/ 19862 h 485775"/>
                  <a:gd name="connsiteX38" fmla="*/ 374408 w 533400"/>
                  <a:gd name="connsiteY38" fmla="*/ 19671 h 485775"/>
                  <a:gd name="connsiteX39" fmla="*/ 372979 w 533400"/>
                  <a:gd name="connsiteY39" fmla="*/ 19671 h 485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533400" h="485775">
                    <a:moveTo>
                      <a:pt x="125329" y="229221"/>
                    </a:moveTo>
                    <a:lnTo>
                      <a:pt x="125329" y="276846"/>
                    </a:lnTo>
                    <a:lnTo>
                      <a:pt x="144379" y="276846"/>
                    </a:lnTo>
                    <a:lnTo>
                      <a:pt x="144379" y="229221"/>
                    </a:lnTo>
                    <a:lnTo>
                      <a:pt x="392029" y="229221"/>
                    </a:lnTo>
                    <a:lnTo>
                      <a:pt x="392029" y="276846"/>
                    </a:lnTo>
                    <a:lnTo>
                      <a:pt x="411079" y="276846"/>
                    </a:lnTo>
                    <a:lnTo>
                      <a:pt x="411079" y="229221"/>
                    </a:lnTo>
                    <a:lnTo>
                      <a:pt x="534904" y="229221"/>
                    </a:lnTo>
                    <a:lnTo>
                      <a:pt x="534904" y="457821"/>
                    </a:lnTo>
                    <a:cubicBezTo>
                      <a:pt x="534904" y="473632"/>
                      <a:pt x="522141" y="486396"/>
                      <a:pt x="506329" y="486396"/>
                    </a:cubicBezTo>
                    <a:lnTo>
                      <a:pt x="30079" y="486396"/>
                    </a:lnTo>
                    <a:cubicBezTo>
                      <a:pt x="14267" y="486396"/>
                      <a:pt x="1504" y="473632"/>
                      <a:pt x="1504" y="457821"/>
                    </a:cubicBezTo>
                    <a:lnTo>
                      <a:pt x="1504" y="229221"/>
                    </a:lnTo>
                    <a:lnTo>
                      <a:pt x="125329" y="229221"/>
                    </a:lnTo>
                    <a:close/>
                    <a:moveTo>
                      <a:pt x="372979" y="621"/>
                    </a:moveTo>
                    <a:cubicBezTo>
                      <a:pt x="393363" y="621"/>
                      <a:pt x="410031" y="16623"/>
                      <a:pt x="411079" y="36816"/>
                    </a:cubicBezTo>
                    <a:lnTo>
                      <a:pt x="411079" y="38721"/>
                    </a:lnTo>
                    <a:lnTo>
                      <a:pt x="411079" y="114921"/>
                    </a:lnTo>
                    <a:lnTo>
                      <a:pt x="506329" y="114921"/>
                    </a:lnTo>
                    <a:cubicBezTo>
                      <a:pt x="522141" y="114921"/>
                      <a:pt x="534904" y="127685"/>
                      <a:pt x="534904" y="143496"/>
                    </a:cubicBezTo>
                    <a:lnTo>
                      <a:pt x="534904" y="210171"/>
                    </a:lnTo>
                    <a:lnTo>
                      <a:pt x="1504" y="210171"/>
                    </a:lnTo>
                    <a:lnTo>
                      <a:pt x="1504" y="143496"/>
                    </a:lnTo>
                    <a:cubicBezTo>
                      <a:pt x="1504" y="127685"/>
                      <a:pt x="14267" y="114921"/>
                      <a:pt x="30079" y="114921"/>
                    </a:cubicBezTo>
                    <a:lnTo>
                      <a:pt x="125329" y="114921"/>
                    </a:lnTo>
                    <a:lnTo>
                      <a:pt x="125329" y="38721"/>
                    </a:lnTo>
                    <a:cubicBezTo>
                      <a:pt x="125329" y="18337"/>
                      <a:pt x="141331" y="1669"/>
                      <a:pt x="161524" y="621"/>
                    </a:cubicBezTo>
                    <a:lnTo>
                      <a:pt x="163429" y="621"/>
                    </a:lnTo>
                    <a:lnTo>
                      <a:pt x="372979" y="621"/>
                    </a:lnTo>
                    <a:close/>
                    <a:moveTo>
                      <a:pt x="372979" y="19671"/>
                    </a:moveTo>
                    <a:lnTo>
                      <a:pt x="163429" y="19671"/>
                    </a:lnTo>
                    <a:cubicBezTo>
                      <a:pt x="153428" y="19671"/>
                      <a:pt x="145141" y="27482"/>
                      <a:pt x="144474" y="37292"/>
                    </a:cubicBezTo>
                    <a:lnTo>
                      <a:pt x="144379" y="38721"/>
                    </a:lnTo>
                    <a:lnTo>
                      <a:pt x="144379" y="114921"/>
                    </a:lnTo>
                    <a:lnTo>
                      <a:pt x="392029" y="114921"/>
                    </a:lnTo>
                    <a:lnTo>
                      <a:pt x="392029" y="38721"/>
                    </a:lnTo>
                    <a:cubicBezTo>
                      <a:pt x="392029" y="29196"/>
                      <a:pt x="384981" y="21290"/>
                      <a:pt x="375836" y="19862"/>
                    </a:cubicBezTo>
                    <a:lnTo>
                      <a:pt x="374408" y="19671"/>
                    </a:lnTo>
                    <a:lnTo>
                      <a:pt x="372979" y="1967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</p:grpSp>
        <p:grpSp>
          <p:nvGrpSpPr>
            <p:cNvPr id="10" name="îṡļïďê">
              <a:extLst>
                <a:ext uri="{FF2B5EF4-FFF2-40B4-BE49-F238E27FC236}">
                  <a16:creationId xmlns:a16="http://schemas.microsoft.com/office/drawing/2014/main" id="{D967433F-7926-BBE7-AE24-50E64A057206}"/>
                </a:ext>
              </a:extLst>
            </p:cNvPr>
            <p:cNvGrpSpPr/>
            <p:nvPr/>
          </p:nvGrpSpPr>
          <p:grpSpPr>
            <a:xfrm>
              <a:off x="8473122" y="2402884"/>
              <a:ext cx="444222" cy="444220"/>
              <a:chOff x="6039687" y="509913"/>
              <a:chExt cx="444222" cy="444220"/>
            </a:xfrm>
          </p:grpSpPr>
          <p:sp>
            <p:nvSpPr>
              <p:cNvPr id="22" name="ïsḻíḍé">
                <a:extLst>
                  <a:ext uri="{FF2B5EF4-FFF2-40B4-BE49-F238E27FC236}">
                    <a16:creationId xmlns:a16="http://schemas.microsoft.com/office/drawing/2014/main" id="{191DBFE4-6F53-6129-F629-7F11833DBECE}"/>
                  </a:ext>
                </a:extLst>
              </p:cNvPr>
              <p:cNvSpPr/>
              <p:nvPr/>
            </p:nvSpPr>
            <p:spPr>
              <a:xfrm>
                <a:off x="6039687" y="509913"/>
                <a:ext cx="444222" cy="444220"/>
              </a:xfrm>
              <a:prstGeom prst="ellipse">
                <a:avLst/>
              </a:prstGeom>
              <a:solidFill>
                <a:schemeClr val="accent5"/>
              </a:solidFill>
              <a:ln w="12700" cap="rnd">
                <a:noFill/>
                <a:prstDash val="solid"/>
                <a:round/>
              </a:ln>
              <a:effectLst>
                <a:outerShdw blurRad="254000" dist="127000" algn="ctr" rotWithShape="0">
                  <a:schemeClr val="accent5">
                    <a:alpha val="3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2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3" name="ïṥḷîḓê">
                <a:extLst>
                  <a:ext uri="{FF2B5EF4-FFF2-40B4-BE49-F238E27FC236}">
                    <a16:creationId xmlns:a16="http://schemas.microsoft.com/office/drawing/2014/main" id="{BA43D389-79FC-4118-3E0B-3781F3A108FB}"/>
                  </a:ext>
                </a:extLst>
              </p:cNvPr>
              <p:cNvSpPr/>
              <p:nvPr/>
            </p:nvSpPr>
            <p:spPr bwMode="auto">
              <a:xfrm>
                <a:off x="6168033" y="629243"/>
                <a:ext cx="187529" cy="205561"/>
              </a:xfrm>
              <a:custGeom>
                <a:avLst/>
                <a:gdLst>
                  <a:gd name="connsiteX0" fmla="*/ 248770 w 495300"/>
                  <a:gd name="connsiteY0" fmla="*/ 621 h 542925"/>
                  <a:gd name="connsiteX1" fmla="*/ 496420 w 495300"/>
                  <a:gd name="connsiteY1" fmla="*/ 248271 h 542925"/>
                  <a:gd name="connsiteX2" fmla="*/ 323827 w 495300"/>
                  <a:gd name="connsiteY2" fmla="*/ 484396 h 542925"/>
                  <a:gd name="connsiteX3" fmla="*/ 346973 w 495300"/>
                  <a:gd name="connsiteY3" fmla="*/ 524496 h 542925"/>
                  <a:gd name="connsiteX4" fmla="*/ 420220 w 495300"/>
                  <a:gd name="connsiteY4" fmla="*/ 524496 h 542925"/>
                  <a:gd name="connsiteX5" fmla="*/ 420220 w 495300"/>
                  <a:gd name="connsiteY5" fmla="*/ 543546 h 542925"/>
                  <a:gd name="connsiteX6" fmla="*/ 77320 w 495300"/>
                  <a:gd name="connsiteY6" fmla="*/ 543546 h 542925"/>
                  <a:gd name="connsiteX7" fmla="*/ 77320 w 495300"/>
                  <a:gd name="connsiteY7" fmla="*/ 524496 h 542925"/>
                  <a:gd name="connsiteX8" fmla="*/ 150567 w 495300"/>
                  <a:gd name="connsiteY8" fmla="*/ 524496 h 542925"/>
                  <a:gd name="connsiteX9" fmla="*/ 173713 w 495300"/>
                  <a:gd name="connsiteY9" fmla="*/ 484396 h 542925"/>
                  <a:gd name="connsiteX10" fmla="*/ 1120 w 495300"/>
                  <a:gd name="connsiteY10" fmla="*/ 248271 h 542925"/>
                  <a:gd name="connsiteX11" fmla="*/ 248770 w 495300"/>
                  <a:gd name="connsiteY11" fmla="*/ 621 h 542925"/>
                  <a:gd name="connsiteX12" fmla="*/ 192763 w 495300"/>
                  <a:gd name="connsiteY12" fmla="*/ 489539 h 542925"/>
                  <a:gd name="connsiteX13" fmla="*/ 172570 w 495300"/>
                  <a:gd name="connsiteY13" fmla="*/ 524496 h 542925"/>
                  <a:gd name="connsiteX14" fmla="*/ 324970 w 495300"/>
                  <a:gd name="connsiteY14" fmla="*/ 524496 h 542925"/>
                  <a:gd name="connsiteX15" fmla="*/ 304777 w 495300"/>
                  <a:gd name="connsiteY15" fmla="*/ 489539 h 542925"/>
                  <a:gd name="connsiteX16" fmla="*/ 248770 w 495300"/>
                  <a:gd name="connsiteY16" fmla="*/ 495921 h 542925"/>
                  <a:gd name="connsiteX17" fmla="*/ 192763 w 495300"/>
                  <a:gd name="connsiteY17" fmla="*/ 489539 h 542925"/>
                  <a:gd name="connsiteX18" fmla="*/ 248770 w 495300"/>
                  <a:gd name="connsiteY18" fmla="*/ 143496 h 542925"/>
                  <a:gd name="connsiteX19" fmla="*/ 143995 w 495300"/>
                  <a:gd name="connsiteY19" fmla="*/ 248271 h 542925"/>
                  <a:gd name="connsiteX20" fmla="*/ 248770 w 495300"/>
                  <a:gd name="connsiteY20" fmla="*/ 353046 h 542925"/>
                  <a:gd name="connsiteX21" fmla="*/ 353545 w 495300"/>
                  <a:gd name="connsiteY21" fmla="*/ 248271 h 542925"/>
                  <a:gd name="connsiteX22" fmla="*/ 248770 w 495300"/>
                  <a:gd name="connsiteY22" fmla="*/ 143496 h 542925"/>
                  <a:gd name="connsiteX23" fmla="*/ 367833 w 495300"/>
                  <a:gd name="connsiteY23" fmla="*/ 114921 h 542925"/>
                  <a:gd name="connsiteX24" fmla="*/ 353545 w 495300"/>
                  <a:gd name="connsiteY24" fmla="*/ 129209 h 542925"/>
                  <a:gd name="connsiteX25" fmla="*/ 367833 w 495300"/>
                  <a:gd name="connsiteY25" fmla="*/ 143496 h 542925"/>
                  <a:gd name="connsiteX26" fmla="*/ 382120 w 495300"/>
                  <a:gd name="connsiteY26" fmla="*/ 129209 h 542925"/>
                  <a:gd name="connsiteX27" fmla="*/ 367833 w 495300"/>
                  <a:gd name="connsiteY27" fmla="*/ 114921 h 542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95300" h="542925">
                    <a:moveTo>
                      <a:pt x="248770" y="621"/>
                    </a:moveTo>
                    <a:cubicBezTo>
                      <a:pt x="385549" y="621"/>
                      <a:pt x="496420" y="111492"/>
                      <a:pt x="496420" y="248271"/>
                    </a:cubicBezTo>
                    <a:cubicBezTo>
                      <a:pt x="496420" y="358856"/>
                      <a:pt x="423935" y="452582"/>
                      <a:pt x="323827" y="484396"/>
                    </a:cubicBezTo>
                    <a:lnTo>
                      <a:pt x="346973" y="524496"/>
                    </a:lnTo>
                    <a:lnTo>
                      <a:pt x="420220" y="524496"/>
                    </a:lnTo>
                    <a:lnTo>
                      <a:pt x="420220" y="543546"/>
                    </a:lnTo>
                    <a:lnTo>
                      <a:pt x="77320" y="543546"/>
                    </a:lnTo>
                    <a:lnTo>
                      <a:pt x="77320" y="524496"/>
                    </a:lnTo>
                    <a:lnTo>
                      <a:pt x="150567" y="524496"/>
                    </a:lnTo>
                    <a:lnTo>
                      <a:pt x="173713" y="484396"/>
                    </a:lnTo>
                    <a:cubicBezTo>
                      <a:pt x="73605" y="452582"/>
                      <a:pt x="1120" y="358856"/>
                      <a:pt x="1120" y="248271"/>
                    </a:cubicBezTo>
                    <a:cubicBezTo>
                      <a:pt x="1120" y="111492"/>
                      <a:pt x="111991" y="621"/>
                      <a:pt x="248770" y="621"/>
                    </a:cubicBezTo>
                    <a:close/>
                    <a:moveTo>
                      <a:pt x="192763" y="489539"/>
                    </a:moveTo>
                    <a:lnTo>
                      <a:pt x="172570" y="524496"/>
                    </a:lnTo>
                    <a:lnTo>
                      <a:pt x="324970" y="524496"/>
                    </a:lnTo>
                    <a:lnTo>
                      <a:pt x="304777" y="489539"/>
                    </a:lnTo>
                    <a:cubicBezTo>
                      <a:pt x="286775" y="493730"/>
                      <a:pt x="268010" y="495921"/>
                      <a:pt x="248770" y="495921"/>
                    </a:cubicBezTo>
                    <a:cubicBezTo>
                      <a:pt x="229530" y="495921"/>
                      <a:pt x="210765" y="493730"/>
                      <a:pt x="192763" y="489539"/>
                    </a:cubicBezTo>
                    <a:close/>
                    <a:moveTo>
                      <a:pt x="248770" y="143496"/>
                    </a:moveTo>
                    <a:cubicBezTo>
                      <a:pt x="190858" y="143496"/>
                      <a:pt x="143995" y="190359"/>
                      <a:pt x="143995" y="248271"/>
                    </a:cubicBezTo>
                    <a:cubicBezTo>
                      <a:pt x="143995" y="306183"/>
                      <a:pt x="190858" y="353046"/>
                      <a:pt x="248770" y="353046"/>
                    </a:cubicBezTo>
                    <a:cubicBezTo>
                      <a:pt x="306682" y="353046"/>
                      <a:pt x="353545" y="306183"/>
                      <a:pt x="353545" y="248271"/>
                    </a:cubicBezTo>
                    <a:cubicBezTo>
                      <a:pt x="353545" y="190359"/>
                      <a:pt x="306682" y="143496"/>
                      <a:pt x="248770" y="143496"/>
                    </a:cubicBezTo>
                    <a:close/>
                    <a:moveTo>
                      <a:pt x="367833" y="114921"/>
                    </a:moveTo>
                    <a:cubicBezTo>
                      <a:pt x="359927" y="114921"/>
                      <a:pt x="353545" y="121303"/>
                      <a:pt x="353545" y="129209"/>
                    </a:cubicBezTo>
                    <a:cubicBezTo>
                      <a:pt x="353545" y="137114"/>
                      <a:pt x="359927" y="143496"/>
                      <a:pt x="367833" y="143496"/>
                    </a:cubicBezTo>
                    <a:cubicBezTo>
                      <a:pt x="375738" y="143496"/>
                      <a:pt x="382120" y="137114"/>
                      <a:pt x="382120" y="129209"/>
                    </a:cubicBezTo>
                    <a:cubicBezTo>
                      <a:pt x="382120" y="121303"/>
                      <a:pt x="375738" y="114921"/>
                      <a:pt x="367833" y="11492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</p:grpSp>
        <p:sp>
          <p:nvSpPr>
            <p:cNvPr id="11" name="íšľïdè">
              <a:extLst>
                <a:ext uri="{FF2B5EF4-FFF2-40B4-BE49-F238E27FC236}">
                  <a16:creationId xmlns:a16="http://schemas.microsoft.com/office/drawing/2014/main" id="{EB09F4C5-4788-BFC5-2BBF-EC4FA9A162F5}"/>
                </a:ext>
              </a:extLst>
            </p:cNvPr>
            <p:cNvSpPr txBox="1"/>
            <p:nvPr/>
          </p:nvSpPr>
          <p:spPr>
            <a:xfrm>
              <a:off x="628446" y="3553884"/>
              <a:ext cx="2348233" cy="379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400" b="1" i="0" u="none" strike="noStrike" cap="none" spc="0" baseline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终端自动扫描入网</a:t>
              </a:r>
              <a:endParaRPr lang="en-US" altLang="zh-CN" dirty="0"/>
            </a:p>
          </p:txBody>
        </p:sp>
        <p:sp>
          <p:nvSpPr>
            <p:cNvPr id="12" name="ïṣliḍé">
              <a:extLst>
                <a:ext uri="{FF2B5EF4-FFF2-40B4-BE49-F238E27FC236}">
                  <a16:creationId xmlns:a16="http://schemas.microsoft.com/office/drawing/2014/main" id="{45FB567D-D41B-9CDD-D235-7162F46CEAF6}"/>
                </a:ext>
              </a:extLst>
            </p:cNvPr>
            <p:cNvSpPr txBox="1"/>
            <p:nvPr/>
          </p:nvSpPr>
          <p:spPr>
            <a:xfrm>
              <a:off x="2406771" y="1700298"/>
              <a:ext cx="2348233" cy="379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1" i="0" u="none" strike="noStrike" kern="1200" cap="none" spc="0" baseline="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终端身份认证</a:t>
              </a:r>
              <a:endParaRPr kumimoji="0" lang="en-US" altLang="zh-CN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  <p:grpSp>
          <p:nvGrpSpPr>
            <p:cNvPr id="13" name="ïśḷîḓé">
              <a:extLst>
                <a:ext uri="{FF2B5EF4-FFF2-40B4-BE49-F238E27FC236}">
                  <a16:creationId xmlns:a16="http://schemas.microsoft.com/office/drawing/2014/main" id="{51205981-9DF0-8573-C7D8-808E474BF11C}"/>
                </a:ext>
              </a:extLst>
            </p:cNvPr>
            <p:cNvGrpSpPr/>
            <p:nvPr/>
          </p:nvGrpSpPr>
          <p:grpSpPr>
            <a:xfrm>
              <a:off x="5873889" y="1704078"/>
              <a:ext cx="444222" cy="444220"/>
              <a:chOff x="2827675" y="509913"/>
              <a:chExt cx="444222" cy="444220"/>
            </a:xfrm>
          </p:grpSpPr>
          <p:sp>
            <p:nvSpPr>
              <p:cNvPr id="20" name="íś1íḋé">
                <a:extLst>
                  <a:ext uri="{FF2B5EF4-FFF2-40B4-BE49-F238E27FC236}">
                    <a16:creationId xmlns:a16="http://schemas.microsoft.com/office/drawing/2014/main" id="{0FA905CA-ADFC-37E7-9DC2-123FC317BF91}"/>
                  </a:ext>
                </a:extLst>
              </p:cNvPr>
              <p:cNvSpPr/>
              <p:nvPr/>
            </p:nvSpPr>
            <p:spPr>
              <a:xfrm>
                <a:off x="2827675" y="509913"/>
                <a:ext cx="444222" cy="444220"/>
              </a:xfrm>
              <a:prstGeom prst="ellipse">
                <a:avLst/>
              </a:prstGeom>
              <a:solidFill>
                <a:schemeClr val="accent1"/>
              </a:solidFill>
              <a:ln w="12700" cap="rnd">
                <a:noFill/>
                <a:prstDash val="solid"/>
                <a:round/>
              </a:ln>
              <a:effectLst>
                <a:outerShdw blurRad="254000" dist="127000" algn="ctr" rotWithShape="0">
                  <a:schemeClr val="accent1">
                    <a:alpha val="3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2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i$ḻïḑè">
                <a:extLst>
                  <a:ext uri="{FF2B5EF4-FFF2-40B4-BE49-F238E27FC236}">
                    <a16:creationId xmlns:a16="http://schemas.microsoft.com/office/drawing/2014/main" id="{794F8735-3A22-8B1B-A060-304090028F6C}"/>
                  </a:ext>
                </a:extLst>
              </p:cNvPr>
              <p:cNvSpPr/>
              <p:nvPr/>
            </p:nvSpPr>
            <p:spPr bwMode="auto">
              <a:xfrm>
                <a:off x="2947006" y="654938"/>
                <a:ext cx="205561" cy="154170"/>
              </a:xfrm>
              <a:custGeom>
                <a:avLst/>
                <a:gdLst>
                  <a:gd name="connsiteX0" fmla="*/ 505433 w 533400"/>
                  <a:gd name="connsiteY0" fmla="*/ 621 h 400050"/>
                  <a:gd name="connsiteX1" fmla="*/ 534008 w 533400"/>
                  <a:gd name="connsiteY1" fmla="*/ 29196 h 400050"/>
                  <a:gd name="connsiteX2" fmla="*/ 534008 w 533400"/>
                  <a:gd name="connsiteY2" fmla="*/ 372096 h 400050"/>
                  <a:gd name="connsiteX3" fmla="*/ 505433 w 533400"/>
                  <a:gd name="connsiteY3" fmla="*/ 400671 h 400050"/>
                  <a:gd name="connsiteX4" fmla="*/ 29183 w 533400"/>
                  <a:gd name="connsiteY4" fmla="*/ 400671 h 400050"/>
                  <a:gd name="connsiteX5" fmla="*/ 608 w 533400"/>
                  <a:gd name="connsiteY5" fmla="*/ 372096 h 400050"/>
                  <a:gd name="connsiteX6" fmla="*/ 608 w 533400"/>
                  <a:gd name="connsiteY6" fmla="*/ 29196 h 400050"/>
                  <a:gd name="connsiteX7" fmla="*/ 29183 w 533400"/>
                  <a:gd name="connsiteY7" fmla="*/ 621 h 400050"/>
                  <a:gd name="connsiteX8" fmla="*/ 505433 w 533400"/>
                  <a:gd name="connsiteY8" fmla="*/ 621 h 400050"/>
                  <a:gd name="connsiteX9" fmla="*/ 391419 w 533400"/>
                  <a:gd name="connsiteY9" fmla="*/ 198646 h 400050"/>
                  <a:gd name="connsiteX10" fmla="*/ 351414 w 533400"/>
                  <a:gd name="connsiteY10" fmla="*/ 204170 h 400050"/>
                  <a:gd name="connsiteX11" fmla="*/ 351414 w 533400"/>
                  <a:gd name="connsiteY11" fmla="*/ 204170 h 400050"/>
                  <a:gd name="connsiteX12" fmla="*/ 267118 w 533400"/>
                  <a:gd name="connsiteY12" fmla="*/ 315613 h 400050"/>
                  <a:gd name="connsiteX13" fmla="*/ 264641 w 533400"/>
                  <a:gd name="connsiteY13" fmla="*/ 318470 h 400050"/>
                  <a:gd name="connsiteX14" fmla="*/ 224255 w 533400"/>
                  <a:gd name="connsiteY14" fmla="*/ 318756 h 400050"/>
                  <a:gd name="connsiteX15" fmla="*/ 224255 w 533400"/>
                  <a:gd name="connsiteY15" fmla="*/ 318756 h 400050"/>
                  <a:gd name="connsiteX16" fmla="*/ 162152 w 533400"/>
                  <a:gd name="connsiteY16" fmla="*/ 257415 h 400050"/>
                  <a:gd name="connsiteX17" fmla="*/ 160247 w 533400"/>
                  <a:gd name="connsiteY17" fmla="*/ 255701 h 400050"/>
                  <a:gd name="connsiteX18" fmla="*/ 120052 w 533400"/>
                  <a:gd name="connsiteY18" fmla="*/ 259606 h 400050"/>
                  <a:gd name="connsiteX19" fmla="*/ 120052 w 533400"/>
                  <a:gd name="connsiteY19" fmla="*/ 259606 h 400050"/>
                  <a:gd name="connsiteX20" fmla="*/ 32517 w 533400"/>
                  <a:gd name="connsiteY20" fmla="*/ 366095 h 400050"/>
                  <a:gd name="connsiteX21" fmla="*/ 30326 w 533400"/>
                  <a:gd name="connsiteY21" fmla="*/ 372096 h 400050"/>
                  <a:gd name="connsiteX22" fmla="*/ 39851 w 533400"/>
                  <a:gd name="connsiteY22" fmla="*/ 381621 h 400050"/>
                  <a:gd name="connsiteX23" fmla="*/ 39851 w 533400"/>
                  <a:gd name="connsiteY23" fmla="*/ 381621 h 400050"/>
                  <a:gd name="connsiteX24" fmla="*/ 497242 w 533400"/>
                  <a:gd name="connsiteY24" fmla="*/ 381621 h 400050"/>
                  <a:gd name="connsiteX25" fmla="*/ 502480 w 533400"/>
                  <a:gd name="connsiteY25" fmla="*/ 380002 h 400050"/>
                  <a:gd name="connsiteX26" fmla="*/ 505147 w 533400"/>
                  <a:gd name="connsiteY26" fmla="*/ 366762 h 400050"/>
                  <a:gd name="connsiteX27" fmla="*/ 505147 w 533400"/>
                  <a:gd name="connsiteY27" fmla="*/ 366762 h 400050"/>
                  <a:gd name="connsiteX28" fmla="*/ 397991 w 533400"/>
                  <a:gd name="connsiteY28" fmla="*/ 205504 h 400050"/>
                  <a:gd name="connsiteX29" fmla="*/ 391419 w 533400"/>
                  <a:gd name="connsiteY29" fmla="*/ 198646 h 400050"/>
                  <a:gd name="connsiteX30" fmla="*/ 95858 w 533400"/>
                  <a:gd name="connsiteY30" fmla="*/ 57771 h 400050"/>
                  <a:gd name="connsiteX31" fmla="*/ 57758 w 533400"/>
                  <a:gd name="connsiteY31" fmla="*/ 95871 h 400050"/>
                  <a:gd name="connsiteX32" fmla="*/ 95858 w 533400"/>
                  <a:gd name="connsiteY32" fmla="*/ 133971 h 400050"/>
                  <a:gd name="connsiteX33" fmla="*/ 133958 w 533400"/>
                  <a:gd name="connsiteY33" fmla="*/ 95871 h 400050"/>
                  <a:gd name="connsiteX34" fmla="*/ 95858 w 533400"/>
                  <a:gd name="connsiteY34" fmla="*/ 57771 h 400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533400" h="400050">
                    <a:moveTo>
                      <a:pt x="505433" y="621"/>
                    </a:moveTo>
                    <a:cubicBezTo>
                      <a:pt x="521245" y="621"/>
                      <a:pt x="534008" y="13385"/>
                      <a:pt x="534008" y="29196"/>
                    </a:cubicBezTo>
                    <a:lnTo>
                      <a:pt x="534008" y="372096"/>
                    </a:lnTo>
                    <a:cubicBezTo>
                      <a:pt x="534008" y="387907"/>
                      <a:pt x="521245" y="400671"/>
                      <a:pt x="505433" y="400671"/>
                    </a:cubicBezTo>
                    <a:lnTo>
                      <a:pt x="29183" y="400671"/>
                    </a:lnTo>
                    <a:cubicBezTo>
                      <a:pt x="13371" y="400671"/>
                      <a:pt x="608" y="387907"/>
                      <a:pt x="608" y="372096"/>
                    </a:cubicBezTo>
                    <a:lnTo>
                      <a:pt x="608" y="29196"/>
                    </a:lnTo>
                    <a:cubicBezTo>
                      <a:pt x="608" y="13385"/>
                      <a:pt x="13371" y="621"/>
                      <a:pt x="29183" y="621"/>
                    </a:cubicBezTo>
                    <a:lnTo>
                      <a:pt x="505433" y="621"/>
                    </a:lnTo>
                    <a:close/>
                    <a:moveTo>
                      <a:pt x="391419" y="198646"/>
                    </a:moveTo>
                    <a:cubicBezTo>
                      <a:pt x="378846" y="189121"/>
                      <a:pt x="360939" y="191597"/>
                      <a:pt x="351414" y="204170"/>
                    </a:cubicBezTo>
                    <a:lnTo>
                      <a:pt x="351414" y="204170"/>
                    </a:lnTo>
                    <a:lnTo>
                      <a:pt x="267118" y="315613"/>
                    </a:lnTo>
                    <a:cubicBezTo>
                      <a:pt x="266355" y="316660"/>
                      <a:pt x="265498" y="317518"/>
                      <a:pt x="264641" y="318470"/>
                    </a:cubicBezTo>
                    <a:cubicBezTo>
                      <a:pt x="253592" y="329710"/>
                      <a:pt x="235495" y="329805"/>
                      <a:pt x="224255" y="318756"/>
                    </a:cubicBezTo>
                    <a:lnTo>
                      <a:pt x="224255" y="318756"/>
                    </a:lnTo>
                    <a:lnTo>
                      <a:pt x="162152" y="257415"/>
                    </a:lnTo>
                    <a:cubicBezTo>
                      <a:pt x="161485" y="256844"/>
                      <a:pt x="160914" y="256177"/>
                      <a:pt x="160247" y="255701"/>
                    </a:cubicBezTo>
                    <a:cubicBezTo>
                      <a:pt x="148055" y="245699"/>
                      <a:pt x="130053" y="247414"/>
                      <a:pt x="120052" y="259606"/>
                    </a:cubicBezTo>
                    <a:lnTo>
                      <a:pt x="120052" y="259606"/>
                    </a:lnTo>
                    <a:lnTo>
                      <a:pt x="32517" y="366095"/>
                    </a:lnTo>
                    <a:cubicBezTo>
                      <a:pt x="31088" y="367810"/>
                      <a:pt x="30326" y="369905"/>
                      <a:pt x="30326" y="372096"/>
                    </a:cubicBezTo>
                    <a:cubicBezTo>
                      <a:pt x="30326" y="377335"/>
                      <a:pt x="34612" y="381621"/>
                      <a:pt x="39851" y="381621"/>
                    </a:cubicBezTo>
                    <a:lnTo>
                      <a:pt x="39851" y="381621"/>
                    </a:lnTo>
                    <a:lnTo>
                      <a:pt x="497242" y="381621"/>
                    </a:lnTo>
                    <a:cubicBezTo>
                      <a:pt x="499146" y="381621"/>
                      <a:pt x="500956" y="381050"/>
                      <a:pt x="502480" y="380002"/>
                    </a:cubicBezTo>
                    <a:cubicBezTo>
                      <a:pt x="506862" y="377049"/>
                      <a:pt x="508005" y="371144"/>
                      <a:pt x="505147" y="366762"/>
                    </a:cubicBezTo>
                    <a:lnTo>
                      <a:pt x="505147" y="366762"/>
                    </a:lnTo>
                    <a:lnTo>
                      <a:pt x="397991" y="205504"/>
                    </a:lnTo>
                    <a:cubicBezTo>
                      <a:pt x="396181" y="202932"/>
                      <a:pt x="393990" y="200551"/>
                      <a:pt x="391419" y="198646"/>
                    </a:cubicBezTo>
                    <a:close/>
                    <a:moveTo>
                      <a:pt x="95858" y="57771"/>
                    </a:moveTo>
                    <a:cubicBezTo>
                      <a:pt x="74808" y="57771"/>
                      <a:pt x="57758" y="74821"/>
                      <a:pt x="57758" y="95871"/>
                    </a:cubicBezTo>
                    <a:cubicBezTo>
                      <a:pt x="57758" y="116921"/>
                      <a:pt x="74808" y="133971"/>
                      <a:pt x="95858" y="133971"/>
                    </a:cubicBezTo>
                    <a:cubicBezTo>
                      <a:pt x="116908" y="133971"/>
                      <a:pt x="133958" y="116921"/>
                      <a:pt x="133958" y="95871"/>
                    </a:cubicBezTo>
                    <a:cubicBezTo>
                      <a:pt x="133958" y="74821"/>
                      <a:pt x="116908" y="57771"/>
                      <a:pt x="95858" y="5777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4" name="iş1ïdé">
              <a:extLst>
                <a:ext uri="{FF2B5EF4-FFF2-40B4-BE49-F238E27FC236}">
                  <a16:creationId xmlns:a16="http://schemas.microsoft.com/office/drawing/2014/main" id="{A72A50F1-2AB4-0306-58AC-C49D9215AD5F}"/>
                </a:ext>
              </a:extLst>
            </p:cNvPr>
            <p:cNvSpPr txBox="1"/>
            <p:nvPr/>
          </p:nvSpPr>
          <p:spPr>
            <a:xfrm>
              <a:off x="4998252" y="1209890"/>
              <a:ext cx="2348233" cy="35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indent="0" algn="ctr" defTabSz="622300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None/>
                <a:defRPr sz="1400" b="1" i="0" u="none" strike="noStrike" cap="none" spc="0" baseline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指纹特征探测</a:t>
              </a:r>
            </a:p>
          </p:txBody>
        </p:sp>
        <p:sp>
          <p:nvSpPr>
            <p:cNvPr id="15" name="ïṧļiḍé">
              <a:extLst>
                <a:ext uri="{FF2B5EF4-FFF2-40B4-BE49-F238E27FC236}">
                  <a16:creationId xmlns:a16="http://schemas.microsoft.com/office/drawing/2014/main" id="{331379AC-B8D5-0D1B-4DAC-295FAB13E68D}"/>
                </a:ext>
              </a:extLst>
            </p:cNvPr>
            <p:cNvSpPr txBox="1"/>
            <p:nvPr/>
          </p:nvSpPr>
          <p:spPr>
            <a:xfrm>
              <a:off x="7521117" y="1700298"/>
              <a:ext cx="2348233" cy="3524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indent="0" algn="ctr" defTabSz="622300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None/>
              </a:pPr>
              <a:r>
                <a:rPr lang="zh-CN" altLang="en-US" sz="1400" b="1" i="0" u="none" strike="noStrike" kern="1200" cap="none" spc="0" baseline="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私接仿冒审查</a:t>
              </a:r>
            </a:p>
          </p:txBody>
        </p:sp>
        <p:sp>
          <p:nvSpPr>
            <p:cNvPr id="16" name="ïṣlïďé">
              <a:extLst>
                <a:ext uri="{FF2B5EF4-FFF2-40B4-BE49-F238E27FC236}">
                  <a16:creationId xmlns:a16="http://schemas.microsoft.com/office/drawing/2014/main" id="{A06E9EA3-5E14-87B9-5FD5-E533ED1C3FC7}"/>
                </a:ext>
              </a:extLst>
            </p:cNvPr>
            <p:cNvSpPr txBox="1"/>
            <p:nvPr/>
          </p:nvSpPr>
          <p:spPr>
            <a:xfrm>
              <a:off x="9206339" y="3553884"/>
              <a:ext cx="2312561" cy="644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400" b="1" i="0" u="none" strike="noStrike" kern="1200" cap="none" spc="0" baseline="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执行控制策略</a:t>
              </a:r>
            </a:p>
            <a:p>
              <a:endParaRPr kumimoji="0" lang="en-US" altLang="zh-CN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  <p:grpSp>
          <p:nvGrpSpPr>
            <p:cNvPr id="17" name="ï$ļíďê">
              <a:extLst>
                <a:ext uri="{FF2B5EF4-FFF2-40B4-BE49-F238E27FC236}">
                  <a16:creationId xmlns:a16="http://schemas.microsoft.com/office/drawing/2014/main" id="{632ED7E8-9F94-63C3-E72E-B33164A8146C}"/>
                </a:ext>
              </a:extLst>
            </p:cNvPr>
            <p:cNvGrpSpPr/>
            <p:nvPr/>
          </p:nvGrpSpPr>
          <p:grpSpPr>
            <a:xfrm>
              <a:off x="1580451" y="4256470"/>
              <a:ext cx="444222" cy="444220"/>
              <a:chOff x="5236684" y="509913"/>
              <a:chExt cx="444222" cy="444220"/>
            </a:xfrm>
          </p:grpSpPr>
          <p:sp>
            <p:nvSpPr>
              <p:cNvPr id="18" name="ís1íḍè">
                <a:extLst>
                  <a:ext uri="{FF2B5EF4-FFF2-40B4-BE49-F238E27FC236}">
                    <a16:creationId xmlns:a16="http://schemas.microsoft.com/office/drawing/2014/main" id="{EF2AF70D-B1E3-6D98-6ADF-07CEC25A7CF1}"/>
                  </a:ext>
                </a:extLst>
              </p:cNvPr>
              <p:cNvSpPr/>
              <p:nvPr/>
            </p:nvSpPr>
            <p:spPr>
              <a:xfrm>
                <a:off x="5236684" y="509913"/>
                <a:ext cx="444222" cy="444220"/>
              </a:xfrm>
              <a:prstGeom prst="ellipse">
                <a:avLst/>
              </a:prstGeom>
              <a:solidFill>
                <a:schemeClr val="accent4"/>
              </a:solidFill>
              <a:ln w="12700" cap="rnd">
                <a:noFill/>
                <a:prstDash val="solid"/>
                <a:round/>
              </a:ln>
              <a:effectLst>
                <a:outerShdw blurRad="254000" dist="127000" algn="ctr" rotWithShape="0">
                  <a:schemeClr val="accent4">
                    <a:alpha val="32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rmAutofit fontScale="2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</a:defRPr>
                </a:lvl9pPr>
              </a:lstStyle>
              <a:p>
                <a:pPr algn="ctr" defTabSz="914400"/>
                <a:endParaRPr lang="zh-CN" altLang="en-US" sz="20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iśľíḋe">
                <a:extLst>
                  <a:ext uri="{FF2B5EF4-FFF2-40B4-BE49-F238E27FC236}">
                    <a16:creationId xmlns:a16="http://schemas.microsoft.com/office/drawing/2014/main" id="{15046179-FB59-2C8C-DD6B-5016399362EE}"/>
                  </a:ext>
                </a:extLst>
              </p:cNvPr>
              <p:cNvSpPr/>
              <p:nvPr/>
            </p:nvSpPr>
            <p:spPr bwMode="auto">
              <a:xfrm>
                <a:off x="5356014" y="661940"/>
                <a:ext cx="205561" cy="163687"/>
              </a:xfrm>
              <a:custGeom>
                <a:avLst/>
                <a:gdLst>
                  <a:gd name="connsiteX0" fmla="*/ 486767 w 514350"/>
                  <a:gd name="connsiteY0" fmla="*/ 621 h 409575"/>
                  <a:gd name="connsiteX1" fmla="*/ 515342 w 514350"/>
                  <a:gd name="connsiteY1" fmla="*/ 29196 h 409575"/>
                  <a:gd name="connsiteX2" fmla="*/ 515342 w 514350"/>
                  <a:gd name="connsiteY2" fmla="*/ 324471 h 409575"/>
                  <a:gd name="connsiteX3" fmla="*/ 486767 w 514350"/>
                  <a:gd name="connsiteY3" fmla="*/ 353046 h 409575"/>
                  <a:gd name="connsiteX4" fmla="*/ 192159 w 514350"/>
                  <a:gd name="connsiteY4" fmla="*/ 353046 h 409575"/>
                  <a:gd name="connsiteX5" fmla="*/ 115387 w 514350"/>
                  <a:gd name="connsiteY5" fmla="*/ 410196 h 409575"/>
                  <a:gd name="connsiteX6" fmla="*/ 115387 w 514350"/>
                  <a:gd name="connsiteY6" fmla="*/ 353046 h 409575"/>
                  <a:gd name="connsiteX7" fmla="*/ 29567 w 514350"/>
                  <a:gd name="connsiteY7" fmla="*/ 353046 h 409575"/>
                  <a:gd name="connsiteX8" fmla="*/ 992 w 514350"/>
                  <a:gd name="connsiteY8" fmla="*/ 324471 h 409575"/>
                  <a:gd name="connsiteX9" fmla="*/ 992 w 514350"/>
                  <a:gd name="connsiteY9" fmla="*/ 29196 h 409575"/>
                  <a:gd name="connsiteX10" fmla="*/ 29567 w 514350"/>
                  <a:gd name="connsiteY10" fmla="*/ 621 h 409575"/>
                  <a:gd name="connsiteX11" fmla="*/ 486767 w 514350"/>
                  <a:gd name="connsiteY11" fmla="*/ 621 h 409575"/>
                  <a:gd name="connsiteX12" fmla="*/ 124817 w 514350"/>
                  <a:gd name="connsiteY12" fmla="*/ 143496 h 409575"/>
                  <a:gd name="connsiteX13" fmla="*/ 91480 w 514350"/>
                  <a:gd name="connsiteY13" fmla="*/ 176834 h 409575"/>
                  <a:gd name="connsiteX14" fmla="*/ 124817 w 514350"/>
                  <a:gd name="connsiteY14" fmla="*/ 210171 h 409575"/>
                  <a:gd name="connsiteX15" fmla="*/ 158155 w 514350"/>
                  <a:gd name="connsiteY15" fmla="*/ 176834 h 409575"/>
                  <a:gd name="connsiteX16" fmla="*/ 124817 w 514350"/>
                  <a:gd name="connsiteY16" fmla="*/ 143496 h 409575"/>
                  <a:gd name="connsiteX17" fmla="*/ 258167 w 514350"/>
                  <a:gd name="connsiteY17" fmla="*/ 143496 h 409575"/>
                  <a:gd name="connsiteX18" fmla="*/ 224830 w 514350"/>
                  <a:gd name="connsiteY18" fmla="*/ 176834 h 409575"/>
                  <a:gd name="connsiteX19" fmla="*/ 258167 w 514350"/>
                  <a:gd name="connsiteY19" fmla="*/ 210171 h 409575"/>
                  <a:gd name="connsiteX20" fmla="*/ 291505 w 514350"/>
                  <a:gd name="connsiteY20" fmla="*/ 176834 h 409575"/>
                  <a:gd name="connsiteX21" fmla="*/ 258167 w 514350"/>
                  <a:gd name="connsiteY21" fmla="*/ 143496 h 409575"/>
                  <a:gd name="connsiteX22" fmla="*/ 391517 w 514350"/>
                  <a:gd name="connsiteY22" fmla="*/ 143496 h 409575"/>
                  <a:gd name="connsiteX23" fmla="*/ 358180 w 514350"/>
                  <a:gd name="connsiteY23" fmla="*/ 176834 h 409575"/>
                  <a:gd name="connsiteX24" fmla="*/ 391517 w 514350"/>
                  <a:gd name="connsiteY24" fmla="*/ 210171 h 409575"/>
                  <a:gd name="connsiteX25" fmla="*/ 424855 w 514350"/>
                  <a:gd name="connsiteY25" fmla="*/ 176834 h 409575"/>
                  <a:gd name="connsiteX26" fmla="*/ 391517 w 514350"/>
                  <a:gd name="connsiteY26" fmla="*/ 143496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14350" h="409575">
                    <a:moveTo>
                      <a:pt x="486767" y="621"/>
                    </a:moveTo>
                    <a:cubicBezTo>
                      <a:pt x="502579" y="621"/>
                      <a:pt x="515342" y="13385"/>
                      <a:pt x="515342" y="29196"/>
                    </a:cubicBezTo>
                    <a:lnTo>
                      <a:pt x="515342" y="324471"/>
                    </a:lnTo>
                    <a:cubicBezTo>
                      <a:pt x="515342" y="340282"/>
                      <a:pt x="502579" y="353046"/>
                      <a:pt x="486767" y="353046"/>
                    </a:cubicBezTo>
                    <a:lnTo>
                      <a:pt x="192159" y="353046"/>
                    </a:lnTo>
                    <a:lnTo>
                      <a:pt x="115387" y="410196"/>
                    </a:lnTo>
                    <a:lnTo>
                      <a:pt x="115387" y="353046"/>
                    </a:lnTo>
                    <a:lnTo>
                      <a:pt x="29567" y="353046"/>
                    </a:lnTo>
                    <a:cubicBezTo>
                      <a:pt x="13755" y="353046"/>
                      <a:pt x="992" y="340282"/>
                      <a:pt x="992" y="324471"/>
                    </a:cubicBezTo>
                    <a:lnTo>
                      <a:pt x="992" y="29196"/>
                    </a:lnTo>
                    <a:cubicBezTo>
                      <a:pt x="992" y="13385"/>
                      <a:pt x="13755" y="621"/>
                      <a:pt x="29567" y="621"/>
                    </a:cubicBezTo>
                    <a:lnTo>
                      <a:pt x="486767" y="621"/>
                    </a:lnTo>
                    <a:close/>
                    <a:moveTo>
                      <a:pt x="124817" y="143496"/>
                    </a:moveTo>
                    <a:cubicBezTo>
                      <a:pt x="106434" y="143496"/>
                      <a:pt x="91480" y="158450"/>
                      <a:pt x="91480" y="176834"/>
                    </a:cubicBezTo>
                    <a:cubicBezTo>
                      <a:pt x="91480" y="195217"/>
                      <a:pt x="106434" y="210171"/>
                      <a:pt x="124817" y="210171"/>
                    </a:cubicBezTo>
                    <a:cubicBezTo>
                      <a:pt x="143200" y="210171"/>
                      <a:pt x="158155" y="195217"/>
                      <a:pt x="158155" y="176834"/>
                    </a:cubicBezTo>
                    <a:cubicBezTo>
                      <a:pt x="158155" y="158450"/>
                      <a:pt x="143200" y="143496"/>
                      <a:pt x="124817" y="143496"/>
                    </a:cubicBezTo>
                    <a:close/>
                    <a:moveTo>
                      <a:pt x="258167" y="143496"/>
                    </a:moveTo>
                    <a:cubicBezTo>
                      <a:pt x="239784" y="143496"/>
                      <a:pt x="224830" y="158450"/>
                      <a:pt x="224830" y="176834"/>
                    </a:cubicBezTo>
                    <a:cubicBezTo>
                      <a:pt x="224830" y="195217"/>
                      <a:pt x="239784" y="210171"/>
                      <a:pt x="258167" y="210171"/>
                    </a:cubicBezTo>
                    <a:cubicBezTo>
                      <a:pt x="276550" y="210171"/>
                      <a:pt x="291505" y="195217"/>
                      <a:pt x="291505" y="176834"/>
                    </a:cubicBezTo>
                    <a:cubicBezTo>
                      <a:pt x="291505" y="158450"/>
                      <a:pt x="276550" y="143496"/>
                      <a:pt x="258167" y="143496"/>
                    </a:cubicBezTo>
                    <a:close/>
                    <a:moveTo>
                      <a:pt x="391517" y="143496"/>
                    </a:moveTo>
                    <a:cubicBezTo>
                      <a:pt x="373134" y="143496"/>
                      <a:pt x="358180" y="158450"/>
                      <a:pt x="358180" y="176834"/>
                    </a:cubicBezTo>
                    <a:cubicBezTo>
                      <a:pt x="358180" y="195217"/>
                      <a:pt x="373134" y="210171"/>
                      <a:pt x="391517" y="210171"/>
                    </a:cubicBezTo>
                    <a:cubicBezTo>
                      <a:pt x="409900" y="210171"/>
                      <a:pt x="424855" y="195217"/>
                      <a:pt x="424855" y="176834"/>
                    </a:cubicBezTo>
                    <a:cubicBezTo>
                      <a:pt x="424855" y="158450"/>
                      <a:pt x="409900" y="143496"/>
                      <a:pt x="391517" y="14349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</a:defRPr>
                </a:lvl9pPr>
              </a:lstStyle>
              <a:p>
                <a:endParaRPr lang="zh-CN" altLang="en-US"/>
              </a:p>
            </p:txBody>
          </p:sp>
        </p:grpSp>
      </p:grpSp>
      <p:sp>
        <p:nvSpPr>
          <p:cNvPr id="56" name="文本框 55">
            <a:extLst>
              <a:ext uri="{FF2B5EF4-FFF2-40B4-BE49-F238E27FC236}">
                <a16:creationId xmlns:a16="http://schemas.microsoft.com/office/drawing/2014/main" id="{F10ADBE1-DA2B-93A2-2CAB-50E7AABDAAC0}"/>
              </a:ext>
            </a:extLst>
          </p:cNvPr>
          <p:cNvSpPr txBox="1"/>
          <p:nvPr/>
        </p:nvSpPr>
        <p:spPr>
          <a:xfrm flipH="1">
            <a:off x="197214" y="582463"/>
            <a:ext cx="8497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对于哑终端安全管控，通过入网自动扫描、准入控制、策略管控、防假冒等关键技术，提供终端从入网到生命周期末期全流程的闭环管理，从端到网，构建零信任网络。</a:t>
            </a:r>
          </a:p>
        </p:txBody>
      </p:sp>
    </p:spTree>
    <p:extLst>
      <p:ext uri="{BB962C8B-B14F-4D97-AF65-F5344CB8AC3E}">
        <p14:creationId xmlns:p14="http://schemas.microsoft.com/office/powerpoint/2010/main" val="398342029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1">
            <a:extLst>
              <a:ext uri="{FF2B5EF4-FFF2-40B4-BE49-F238E27FC236}">
                <a16:creationId xmlns:a16="http://schemas.microsoft.com/office/drawing/2014/main" id="{4FBA3C98-54AD-8E73-F80C-003ABF0E578A}"/>
              </a:ext>
            </a:extLst>
          </p:cNvPr>
          <p:cNvSpPr txBox="1">
            <a:spLocks/>
          </p:cNvSpPr>
          <p:nvPr/>
        </p:nvSpPr>
        <p:spPr>
          <a:xfrm>
            <a:off x="287338" y="123825"/>
            <a:ext cx="5472112" cy="503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spc="30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zh-CN" altLang="en-US" dirty="0"/>
              <a:t>“云</a:t>
            </a:r>
            <a:r>
              <a:rPr lang="en-US" altLang="zh-CN" dirty="0"/>
              <a:t>-</a:t>
            </a:r>
            <a:r>
              <a:rPr lang="zh-CN" altLang="en-US" dirty="0"/>
              <a:t>网”解决方案</a:t>
            </a:r>
            <a:r>
              <a:rPr lang="en-US" altLang="zh-CN" dirty="0"/>
              <a:t>— </a:t>
            </a:r>
            <a:r>
              <a:rPr lang="zh-CN" altLang="en-US" dirty="0"/>
              <a:t>终端安全技术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B853E2B3-7D04-80B8-A8F2-C8FD1A63C740}"/>
              </a:ext>
            </a:extLst>
          </p:cNvPr>
          <p:cNvGrpSpPr/>
          <p:nvPr/>
        </p:nvGrpSpPr>
        <p:grpSpPr>
          <a:xfrm>
            <a:off x="264833" y="780953"/>
            <a:ext cx="8614333" cy="3080290"/>
            <a:chOff x="1091444" y="2034000"/>
            <a:chExt cx="10009113" cy="3838627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879C157B-7A57-5317-5E2C-27C92559129C}"/>
                </a:ext>
              </a:extLst>
            </p:cNvPr>
            <p:cNvSpPr/>
            <p:nvPr/>
          </p:nvSpPr>
          <p:spPr>
            <a:xfrm>
              <a:off x="4727048" y="2076143"/>
              <a:ext cx="2695882" cy="2695882"/>
            </a:xfrm>
            <a:prstGeom prst="ellipse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0E606018-8983-4D75-00B9-137C072B2C32}"/>
                </a:ext>
              </a:extLst>
            </p:cNvPr>
            <p:cNvGrpSpPr/>
            <p:nvPr/>
          </p:nvGrpSpPr>
          <p:grpSpPr>
            <a:xfrm>
              <a:off x="1091444" y="2034000"/>
              <a:ext cx="3055494" cy="1362424"/>
              <a:chOff x="1091444" y="2034000"/>
              <a:chExt cx="3055494" cy="1362424"/>
            </a:xfrm>
          </p:grpSpPr>
          <p:sp>
            <p:nvSpPr>
              <p:cNvPr id="30" name="ïŝļîḑe">
                <a:extLst>
                  <a:ext uri="{FF2B5EF4-FFF2-40B4-BE49-F238E27FC236}">
                    <a16:creationId xmlns:a16="http://schemas.microsoft.com/office/drawing/2014/main" id="{B011CE55-D7AB-6E9A-B7C8-56E586070655}"/>
                  </a:ext>
                </a:extLst>
              </p:cNvPr>
              <p:cNvSpPr txBox="1"/>
              <p:nvPr/>
            </p:nvSpPr>
            <p:spPr>
              <a:xfrm>
                <a:off x="1291139" y="2385213"/>
                <a:ext cx="2855799" cy="1011211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>
                <a:spAutoFit/>
              </a:bodyPr>
              <a:lstStyle/>
              <a:p>
                <a:pPr marL="171450" indent="-1714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zh-CN" altLang="en-US" sz="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明确终端使用人</a:t>
                </a:r>
                <a:endParaRPr lang="en-US" altLang="zh-CN" sz="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171450" indent="-1714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zh-CN" altLang="en-US" sz="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明确申请原因</a:t>
                </a:r>
                <a:endParaRPr lang="en-US" altLang="zh-CN" sz="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171450" indent="-1714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zh-CN" altLang="en-US" sz="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注明终端类型、厂商、型号，</a:t>
                </a:r>
                <a:r>
                  <a:rPr lang="en-US" altLang="zh-CN" sz="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MAC</a:t>
                </a:r>
                <a:r>
                  <a:rPr lang="zh-CN" altLang="en-US" sz="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地址</a:t>
                </a:r>
                <a:endParaRPr lang="en-US" altLang="zh-CN" sz="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171450" indent="-1714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zh-CN" altLang="en-US" sz="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提交主管同意意见</a:t>
                </a:r>
                <a:endParaRPr lang="en-US" altLang="zh-CN" sz="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1" name="iŝ1idê">
                <a:extLst>
                  <a:ext uri="{FF2B5EF4-FFF2-40B4-BE49-F238E27FC236}">
                    <a16:creationId xmlns:a16="http://schemas.microsoft.com/office/drawing/2014/main" id="{89021A18-A1DA-12A7-A26F-004CD4011C47}"/>
                  </a:ext>
                </a:extLst>
              </p:cNvPr>
              <p:cNvSpPr/>
              <p:nvPr/>
            </p:nvSpPr>
            <p:spPr>
              <a:xfrm>
                <a:off x="1091444" y="2034000"/>
                <a:ext cx="2449051" cy="351214"/>
              </a:xfrm>
              <a:prstGeom prst="rect">
                <a:avLst/>
              </a:prstGeom>
            </p:spPr>
            <p:txBody>
              <a:bodyPr wrap="square" lIns="90000" tIns="46800" rIns="90000" bIns="46800">
                <a:normAutofit/>
              </a:bodyPr>
              <a:lstStyle/>
              <a:p>
                <a:pPr lvl="0" algn="r" defTabSz="914400">
                  <a:spcBef>
                    <a:spcPct val="0"/>
                  </a:spcBef>
                  <a:defRPr/>
                </a:pPr>
                <a:r>
                  <a:rPr lang="zh-CN" altLang="en-US" sz="1200" b="1" dirty="0"/>
                  <a:t>提交入网申请</a:t>
                </a:r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2BEA7FC8-5FA3-1D81-C8A9-3BD2730D008F}"/>
                </a:ext>
              </a:extLst>
            </p:cNvPr>
            <p:cNvGrpSpPr/>
            <p:nvPr/>
          </p:nvGrpSpPr>
          <p:grpSpPr>
            <a:xfrm>
              <a:off x="1091444" y="4510203"/>
              <a:ext cx="3049632" cy="1362424"/>
              <a:chOff x="1091444" y="4510203"/>
              <a:chExt cx="3049632" cy="1362424"/>
            </a:xfrm>
          </p:grpSpPr>
          <p:sp>
            <p:nvSpPr>
              <p:cNvPr id="28" name="ïslîḋè">
                <a:extLst>
                  <a:ext uri="{FF2B5EF4-FFF2-40B4-BE49-F238E27FC236}">
                    <a16:creationId xmlns:a16="http://schemas.microsoft.com/office/drawing/2014/main" id="{A2325B08-356E-7DA4-8E08-B5093873934A}"/>
                  </a:ext>
                </a:extLst>
              </p:cNvPr>
              <p:cNvSpPr txBox="1"/>
              <p:nvPr/>
            </p:nvSpPr>
            <p:spPr>
              <a:xfrm>
                <a:off x="1249099" y="4861416"/>
                <a:ext cx="2891977" cy="1011211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>
                <a:spAutoFit/>
              </a:bodyPr>
              <a:lstStyle/>
              <a:p>
                <a:pPr marL="171450" indent="-1714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zh-CN" altLang="en-US" sz="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检查申请合规性</a:t>
                </a:r>
                <a:endParaRPr lang="en-US" altLang="zh-CN" sz="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171450" indent="-1714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zh-CN" altLang="en-US" sz="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通过或驳回终端入网申请</a:t>
                </a:r>
                <a:endParaRPr lang="en-US" altLang="zh-CN" sz="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171450" indent="-1714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zh-CN" altLang="en-US" sz="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可反向验证申请人填写信息虚实</a:t>
                </a:r>
                <a:endParaRPr lang="en-US" altLang="zh-CN" sz="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marL="171450" indent="-171450">
                  <a:lnSpc>
                    <a:spcPct val="150000"/>
                  </a:lnSpc>
                  <a:buFont typeface="Wingdings" panose="05000000000000000000" pitchFamily="2" charset="2"/>
                  <a:buChar char="l"/>
                </a:pPr>
                <a:r>
                  <a:rPr lang="zh-CN" altLang="en-US" sz="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入网终端自动进入终端管理表，轻松维护</a:t>
                </a:r>
                <a:endParaRPr lang="en-US" altLang="zh-CN" sz="8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iṡļîḋê">
                <a:extLst>
                  <a:ext uri="{FF2B5EF4-FFF2-40B4-BE49-F238E27FC236}">
                    <a16:creationId xmlns:a16="http://schemas.microsoft.com/office/drawing/2014/main" id="{D3424364-938D-D12F-A9B1-5F885C7B4280}"/>
                  </a:ext>
                </a:extLst>
              </p:cNvPr>
              <p:cNvSpPr/>
              <p:nvPr/>
            </p:nvSpPr>
            <p:spPr>
              <a:xfrm>
                <a:off x="1091444" y="4510203"/>
                <a:ext cx="2449051" cy="351214"/>
              </a:xfrm>
              <a:prstGeom prst="rect">
                <a:avLst/>
              </a:prstGeom>
            </p:spPr>
            <p:txBody>
              <a:bodyPr wrap="square" lIns="90000" tIns="46800" rIns="90000" bIns="46800">
                <a:normAutofit/>
              </a:bodyPr>
              <a:lstStyle/>
              <a:p>
                <a:pPr algn="r"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zh-CN" altLang="en-US" sz="1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执行入网审批</a:t>
                </a:r>
                <a:endParaRPr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E93C7AB4-36DA-8A3A-AE45-BAF8CC2F4010}"/>
                </a:ext>
              </a:extLst>
            </p:cNvPr>
            <p:cNvGrpSpPr/>
            <p:nvPr/>
          </p:nvGrpSpPr>
          <p:grpSpPr>
            <a:xfrm>
              <a:off x="8651507" y="2034000"/>
              <a:ext cx="2449050" cy="1047674"/>
              <a:chOff x="8651507" y="2034000"/>
              <a:chExt cx="2449050" cy="1047674"/>
            </a:xfrm>
          </p:grpSpPr>
          <p:sp>
            <p:nvSpPr>
              <p:cNvPr id="26" name="išḻiḋè">
                <a:extLst>
                  <a:ext uri="{FF2B5EF4-FFF2-40B4-BE49-F238E27FC236}">
                    <a16:creationId xmlns:a16="http://schemas.microsoft.com/office/drawing/2014/main" id="{5ED58EDD-C6ED-8F38-7EEA-F6B4E2BDF86C}"/>
                  </a:ext>
                </a:extLst>
              </p:cNvPr>
              <p:cNvSpPr txBox="1"/>
              <p:nvPr/>
            </p:nvSpPr>
            <p:spPr>
              <a:xfrm>
                <a:off x="8651507" y="2385213"/>
                <a:ext cx="2449050" cy="696461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kumimoji="1" lang="zh-CN" altLang="en-US" sz="800" dirty="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自动扫描发现终端的</a:t>
                </a:r>
                <a:r>
                  <a:rPr kumimoji="1" lang="en-US" altLang="zh-CN" sz="800" dirty="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IP</a:t>
                </a:r>
                <a:r>
                  <a:rPr kumimoji="1" lang="zh-CN" altLang="en-US" sz="800" dirty="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、</a:t>
                </a:r>
                <a:r>
                  <a:rPr kumimoji="1" lang="en-US" altLang="zh-CN" sz="800" dirty="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MAC</a:t>
                </a:r>
                <a:r>
                  <a:rPr kumimoji="1" lang="zh-CN" altLang="en-US" sz="800" dirty="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、厂商、交换机接入端口等信息，提供终端合法性判断依据</a:t>
                </a:r>
                <a:endParaRPr kumimoji="1" lang="en-US" altLang="zh-CN" sz="8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7" name="iṡḻíḍè">
                <a:extLst>
                  <a:ext uri="{FF2B5EF4-FFF2-40B4-BE49-F238E27FC236}">
                    <a16:creationId xmlns:a16="http://schemas.microsoft.com/office/drawing/2014/main" id="{D6306F9A-7926-5DFD-40B5-6D4E0FB35C7C}"/>
                  </a:ext>
                </a:extLst>
              </p:cNvPr>
              <p:cNvSpPr/>
              <p:nvPr/>
            </p:nvSpPr>
            <p:spPr>
              <a:xfrm>
                <a:off x="8651507" y="2034000"/>
                <a:ext cx="2449050" cy="351214"/>
              </a:xfrm>
              <a:prstGeom prst="rect">
                <a:avLst/>
              </a:prstGeom>
            </p:spPr>
            <p:txBody>
              <a:bodyPr wrap="square" lIns="90000" tIns="46800" rIns="90000" bIns="46800">
                <a:normAutofit/>
              </a:bodyPr>
              <a:lstStyle/>
              <a:p>
                <a:pPr lvl="0" defTabSz="914400">
                  <a:spcBef>
                    <a:spcPct val="0"/>
                  </a:spcBef>
                  <a:defRPr/>
                </a:pPr>
                <a:r>
                  <a:rPr lang="zh-CN" altLang="en-US" sz="1200" b="1" dirty="0"/>
                  <a:t>终端自动收集</a:t>
                </a:r>
              </a:p>
            </p:txBody>
          </p:sp>
        </p:grp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1E01F599-2F09-7C00-380F-7B89B7FAD866}"/>
                </a:ext>
              </a:extLst>
            </p:cNvPr>
            <p:cNvGrpSpPr/>
            <p:nvPr/>
          </p:nvGrpSpPr>
          <p:grpSpPr>
            <a:xfrm>
              <a:off x="8651507" y="4510203"/>
              <a:ext cx="2449050" cy="864111"/>
              <a:chOff x="8651507" y="4510203"/>
              <a:chExt cx="2449050" cy="864111"/>
            </a:xfrm>
          </p:grpSpPr>
          <p:sp>
            <p:nvSpPr>
              <p:cNvPr id="24" name="íŝļíďe">
                <a:extLst>
                  <a:ext uri="{FF2B5EF4-FFF2-40B4-BE49-F238E27FC236}">
                    <a16:creationId xmlns:a16="http://schemas.microsoft.com/office/drawing/2014/main" id="{BB44DD75-9099-F2E0-EE7C-A5A9BEB54246}"/>
                  </a:ext>
                </a:extLst>
              </p:cNvPr>
              <p:cNvSpPr txBox="1"/>
              <p:nvPr/>
            </p:nvSpPr>
            <p:spPr>
              <a:xfrm>
                <a:off x="8651507" y="4861416"/>
                <a:ext cx="2449050" cy="512898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kumimoji="1" lang="zh-CN" altLang="en-US" sz="800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可手工将非法终端加入阻断列表，从网络接入端保障终端安全</a:t>
                </a:r>
                <a:endParaRPr kumimoji="1" lang="en-US" altLang="zh-CN" sz="8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5" name="iş1ïďè">
                <a:extLst>
                  <a:ext uri="{FF2B5EF4-FFF2-40B4-BE49-F238E27FC236}">
                    <a16:creationId xmlns:a16="http://schemas.microsoft.com/office/drawing/2014/main" id="{A51711BE-516E-1C2A-590A-78B9EDE158F9}"/>
                  </a:ext>
                </a:extLst>
              </p:cNvPr>
              <p:cNvSpPr/>
              <p:nvPr/>
            </p:nvSpPr>
            <p:spPr>
              <a:xfrm>
                <a:off x="8651507" y="4510203"/>
                <a:ext cx="2449050" cy="351214"/>
              </a:xfrm>
              <a:prstGeom prst="rect">
                <a:avLst/>
              </a:prstGeom>
            </p:spPr>
            <p:txBody>
              <a:bodyPr wrap="square" lIns="90000" tIns="46800" rIns="90000" bIns="46800">
                <a:normAutofit/>
              </a:bodyPr>
              <a:lstStyle/>
              <a:p>
                <a:pPr lvl="0" defTabSz="914400">
                  <a:spcBef>
                    <a:spcPct val="0"/>
                  </a:spcBef>
                  <a:defRPr/>
                </a:pPr>
                <a:r>
                  <a:rPr lang="zh-CN" altLang="en-US" sz="1200" b="1" dirty="0"/>
                  <a:t>非法终端阻断</a:t>
                </a:r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A3B03CA-655B-62F5-E470-ED72CB37FC18}"/>
                </a:ext>
              </a:extLst>
            </p:cNvPr>
            <p:cNvGrpSpPr/>
            <p:nvPr/>
          </p:nvGrpSpPr>
          <p:grpSpPr>
            <a:xfrm>
              <a:off x="8651507" y="3272102"/>
              <a:ext cx="2449050" cy="864111"/>
              <a:chOff x="8651507" y="3272102"/>
              <a:chExt cx="2449050" cy="864111"/>
            </a:xfrm>
          </p:grpSpPr>
          <p:sp>
            <p:nvSpPr>
              <p:cNvPr id="22" name="íŝļiḓê">
                <a:extLst>
                  <a:ext uri="{FF2B5EF4-FFF2-40B4-BE49-F238E27FC236}">
                    <a16:creationId xmlns:a16="http://schemas.microsoft.com/office/drawing/2014/main" id="{A2C8A3DC-6D31-CE32-533A-1F878B5FACC1}"/>
                  </a:ext>
                </a:extLst>
              </p:cNvPr>
              <p:cNvSpPr txBox="1"/>
              <p:nvPr/>
            </p:nvSpPr>
            <p:spPr>
              <a:xfrm>
                <a:off x="8651507" y="3623315"/>
                <a:ext cx="2449050" cy="512898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kumimoji="1" lang="zh-CN" altLang="en-US" sz="800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一键将自动发现的合法终端加入系统</a:t>
                </a:r>
                <a:r>
                  <a:rPr kumimoji="1" lang="en-US" altLang="zh-CN" sz="800" dirty="0">
                    <a:solidFill>
                      <a:schemeClr val="tx1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MAC</a:t>
                </a:r>
                <a:r>
                  <a:rPr kumimoji="1" lang="zh-CN" altLang="en-US" sz="800" dirty="0">
                    <a:latin typeface="Arial" panose="020B0604020202020204" pitchFamily="34" charset="0"/>
                    <a:ea typeface="微软雅黑" panose="020B0503020204020204" pitchFamily="34" charset="-122"/>
                    <a:sym typeface="Arial" panose="020B0604020202020204" pitchFamily="34" charset="0"/>
                  </a:rPr>
                  <a:t>账户</a:t>
                </a:r>
                <a:endParaRPr kumimoji="1" lang="en-US" altLang="zh-CN" sz="800" dirty="0">
                  <a:solidFill>
                    <a:schemeClr val="tx1"/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3" name="ïs1iḍê">
                <a:extLst>
                  <a:ext uri="{FF2B5EF4-FFF2-40B4-BE49-F238E27FC236}">
                    <a16:creationId xmlns:a16="http://schemas.microsoft.com/office/drawing/2014/main" id="{33CF0BD2-4751-FDCF-496F-767145E47CA0}"/>
                  </a:ext>
                </a:extLst>
              </p:cNvPr>
              <p:cNvSpPr/>
              <p:nvPr/>
            </p:nvSpPr>
            <p:spPr>
              <a:xfrm>
                <a:off x="8651507" y="3272102"/>
                <a:ext cx="2449050" cy="351214"/>
              </a:xfrm>
              <a:prstGeom prst="rect">
                <a:avLst/>
              </a:prstGeom>
            </p:spPr>
            <p:txBody>
              <a:bodyPr wrap="square" lIns="90000" tIns="46800" rIns="90000" bIns="46800">
                <a:normAutofit/>
              </a:bodyPr>
              <a:lstStyle/>
              <a:p>
                <a:pPr lvl="0" defTabSz="914400">
                  <a:spcBef>
                    <a:spcPct val="0"/>
                  </a:spcBef>
                  <a:defRPr/>
                </a:pPr>
                <a:r>
                  <a:rPr lang="zh-CN" altLang="en-US" sz="1200" b="1" dirty="0"/>
                  <a:t>合法终端手动准入</a:t>
                </a:r>
              </a:p>
            </p:txBody>
          </p:sp>
        </p:grpSp>
        <p:cxnSp>
          <p:nvCxnSpPr>
            <p:cNvPr id="11" name="išļídê">
              <a:extLst>
                <a:ext uri="{FF2B5EF4-FFF2-40B4-BE49-F238E27FC236}">
                  <a16:creationId xmlns:a16="http://schemas.microsoft.com/office/drawing/2014/main" id="{A69943E5-24C5-C313-1817-CF8ABAF86982}"/>
                </a:ext>
              </a:extLst>
            </p:cNvPr>
            <p:cNvCxnSpPr>
              <a:stCxn id="31" idx="3"/>
            </p:cNvCxnSpPr>
            <p:nvPr/>
          </p:nvCxnSpPr>
          <p:spPr>
            <a:xfrm>
              <a:off x="3540495" y="2209607"/>
              <a:ext cx="1087514" cy="1923367"/>
            </a:xfrm>
            <a:prstGeom prst="bentConnector3">
              <a:avLst/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iŝľide">
              <a:extLst>
                <a:ext uri="{FF2B5EF4-FFF2-40B4-BE49-F238E27FC236}">
                  <a16:creationId xmlns:a16="http://schemas.microsoft.com/office/drawing/2014/main" id="{C9B7BDDA-52AA-E1FD-C7C8-DBF98F039A41}"/>
                </a:ext>
              </a:extLst>
            </p:cNvPr>
            <p:cNvCxnSpPr>
              <a:stCxn id="29" idx="3"/>
            </p:cNvCxnSpPr>
            <p:nvPr/>
          </p:nvCxnSpPr>
          <p:spPr>
            <a:xfrm flipV="1">
              <a:off x="3540495" y="4132974"/>
              <a:ext cx="1087514" cy="552836"/>
            </a:xfrm>
            <a:prstGeom prst="bentConnector3">
              <a:avLst/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ïślïḍè">
              <a:extLst>
                <a:ext uri="{FF2B5EF4-FFF2-40B4-BE49-F238E27FC236}">
                  <a16:creationId xmlns:a16="http://schemas.microsoft.com/office/drawing/2014/main" id="{73D0A5D5-D008-DF24-A89C-6A9D5C799EA2}"/>
                </a:ext>
              </a:extLst>
            </p:cNvPr>
            <p:cNvCxnSpPr>
              <a:stCxn id="27" idx="1"/>
            </p:cNvCxnSpPr>
            <p:nvPr/>
          </p:nvCxnSpPr>
          <p:spPr>
            <a:xfrm rot="10800000" flipV="1">
              <a:off x="7563991" y="2209607"/>
              <a:ext cx="1087516" cy="678118"/>
            </a:xfrm>
            <a:prstGeom prst="bentConnector3">
              <a:avLst/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îslîďé">
              <a:extLst>
                <a:ext uri="{FF2B5EF4-FFF2-40B4-BE49-F238E27FC236}">
                  <a16:creationId xmlns:a16="http://schemas.microsoft.com/office/drawing/2014/main" id="{9038AF2E-BB86-133E-A2B9-436A23285724}"/>
                </a:ext>
              </a:extLst>
            </p:cNvPr>
            <p:cNvCxnSpPr>
              <a:stCxn id="23" idx="1"/>
            </p:cNvCxnSpPr>
            <p:nvPr/>
          </p:nvCxnSpPr>
          <p:spPr>
            <a:xfrm rot="10800000">
              <a:off x="7563991" y="2887725"/>
              <a:ext cx="1087516" cy="559984"/>
            </a:xfrm>
            <a:prstGeom prst="bentConnector3">
              <a:avLst/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íṩlíde">
              <a:extLst>
                <a:ext uri="{FF2B5EF4-FFF2-40B4-BE49-F238E27FC236}">
                  <a16:creationId xmlns:a16="http://schemas.microsoft.com/office/drawing/2014/main" id="{D6670761-C7C4-E2F7-3B91-54A6E2872C19}"/>
                </a:ext>
              </a:extLst>
            </p:cNvPr>
            <p:cNvCxnSpPr>
              <a:stCxn id="25" idx="1"/>
            </p:cNvCxnSpPr>
            <p:nvPr/>
          </p:nvCxnSpPr>
          <p:spPr>
            <a:xfrm rot="10800000">
              <a:off x="7563991" y="2887726"/>
              <a:ext cx="1087516" cy="1798085"/>
            </a:xfrm>
            <a:prstGeom prst="bentConnector3">
              <a:avLst/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4BC20079-FB90-A5F5-3070-DA58D5DEC5A2}"/>
                </a:ext>
              </a:extLst>
            </p:cNvPr>
            <p:cNvGrpSpPr/>
            <p:nvPr/>
          </p:nvGrpSpPr>
          <p:grpSpPr>
            <a:xfrm>
              <a:off x="7023991" y="2620574"/>
              <a:ext cx="540000" cy="540000"/>
              <a:chOff x="2832175" y="5599496"/>
              <a:chExt cx="540000" cy="540000"/>
            </a:xfrm>
          </p:grpSpPr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BBEE0635-8F0D-2043-6D69-F772AEA68FF3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2832175" y="5599496"/>
                <a:ext cx="540000" cy="54000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</p:spPr>
            <p:txBody>
              <a:bodyPr wrap="none" lIns="108000" tIns="108000" rIns="108000" bIns="108000" rtlCol="0" anchor="ctr" anchorCtr="0">
                <a:noAutofit/>
              </a:bodyPr>
              <a:lstStyle/>
              <a:p>
                <a:pPr algn="ctr"/>
                <a:endParaRPr kumimoji="1" lang="zh-CN" altLang="en-US" sz="2000" b="1" dirty="0">
                  <a:noFill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21" name="任意多边形: 形状 20">
                <a:extLst>
                  <a:ext uri="{FF2B5EF4-FFF2-40B4-BE49-F238E27FC236}">
                    <a16:creationId xmlns:a16="http://schemas.microsoft.com/office/drawing/2014/main" id="{CE630A2D-0C0A-217C-1329-B7E5C85E7EA6}"/>
                  </a:ext>
                </a:extLst>
              </p:cNvPr>
              <p:cNvSpPr/>
              <p:nvPr/>
            </p:nvSpPr>
            <p:spPr>
              <a:xfrm>
                <a:off x="2989061" y="5731793"/>
                <a:ext cx="226228" cy="275406"/>
              </a:xfrm>
              <a:custGeom>
                <a:avLst/>
                <a:gdLst>
                  <a:gd name="connsiteX0" fmla="*/ 284197 w 438150"/>
                  <a:gd name="connsiteY0" fmla="*/ 621 h 533400"/>
                  <a:gd name="connsiteX1" fmla="*/ 286102 w 438150"/>
                  <a:gd name="connsiteY1" fmla="*/ 621 h 533400"/>
                  <a:gd name="connsiteX2" fmla="*/ 286102 w 438150"/>
                  <a:gd name="connsiteY2" fmla="*/ 124446 h 533400"/>
                  <a:gd name="connsiteX3" fmla="*/ 286102 w 438150"/>
                  <a:gd name="connsiteY3" fmla="*/ 126351 h 533400"/>
                  <a:gd name="connsiteX4" fmla="*/ 314677 w 438150"/>
                  <a:gd name="connsiteY4" fmla="*/ 153021 h 533400"/>
                  <a:gd name="connsiteX5" fmla="*/ 314677 w 438150"/>
                  <a:gd name="connsiteY5" fmla="*/ 153021 h 533400"/>
                  <a:gd name="connsiteX6" fmla="*/ 438502 w 438150"/>
                  <a:gd name="connsiteY6" fmla="*/ 153021 h 533400"/>
                  <a:gd name="connsiteX7" fmla="*/ 438502 w 438150"/>
                  <a:gd name="connsiteY7" fmla="*/ 154926 h 533400"/>
                  <a:gd name="connsiteX8" fmla="*/ 438502 w 438150"/>
                  <a:gd name="connsiteY8" fmla="*/ 505446 h 533400"/>
                  <a:gd name="connsiteX9" fmla="*/ 409927 w 438150"/>
                  <a:gd name="connsiteY9" fmla="*/ 534021 h 533400"/>
                  <a:gd name="connsiteX10" fmla="*/ 28927 w 438150"/>
                  <a:gd name="connsiteY10" fmla="*/ 534021 h 533400"/>
                  <a:gd name="connsiteX11" fmla="*/ 352 w 438150"/>
                  <a:gd name="connsiteY11" fmla="*/ 505446 h 533400"/>
                  <a:gd name="connsiteX12" fmla="*/ 352 w 438150"/>
                  <a:gd name="connsiteY12" fmla="*/ 29196 h 533400"/>
                  <a:gd name="connsiteX13" fmla="*/ 28927 w 438150"/>
                  <a:gd name="connsiteY13" fmla="*/ 621 h 533400"/>
                  <a:gd name="connsiteX14" fmla="*/ 284197 w 438150"/>
                  <a:gd name="connsiteY14" fmla="*/ 621 h 533400"/>
                  <a:gd name="connsiteX15" fmla="*/ 248002 w 438150"/>
                  <a:gd name="connsiteY15" fmla="*/ 200646 h 533400"/>
                  <a:gd name="connsiteX16" fmla="*/ 152752 w 438150"/>
                  <a:gd name="connsiteY16" fmla="*/ 200646 h 533400"/>
                  <a:gd name="connsiteX17" fmla="*/ 152752 w 438150"/>
                  <a:gd name="connsiteY17" fmla="*/ 410196 h 533400"/>
                  <a:gd name="connsiteX18" fmla="*/ 171802 w 438150"/>
                  <a:gd name="connsiteY18" fmla="*/ 410196 h 533400"/>
                  <a:gd name="connsiteX19" fmla="*/ 171802 w 438150"/>
                  <a:gd name="connsiteY19" fmla="*/ 314946 h 533400"/>
                  <a:gd name="connsiteX20" fmla="*/ 248002 w 438150"/>
                  <a:gd name="connsiteY20" fmla="*/ 314946 h 533400"/>
                  <a:gd name="connsiteX21" fmla="*/ 249907 w 438150"/>
                  <a:gd name="connsiteY21" fmla="*/ 314946 h 533400"/>
                  <a:gd name="connsiteX22" fmla="*/ 305152 w 438150"/>
                  <a:gd name="connsiteY22" fmla="*/ 257796 h 533400"/>
                  <a:gd name="connsiteX23" fmla="*/ 248002 w 438150"/>
                  <a:gd name="connsiteY23" fmla="*/ 200646 h 533400"/>
                  <a:gd name="connsiteX24" fmla="*/ 248002 w 438150"/>
                  <a:gd name="connsiteY24" fmla="*/ 200646 h 533400"/>
                  <a:gd name="connsiteX25" fmla="*/ 248002 w 438150"/>
                  <a:gd name="connsiteY25" fmla="*/ 219696 h 533400"/>
                  <a:gd name="connsiteX26" fmla="*/ 286102 w 438150"/>
                  <a:gd name="connsiteY26" fmla="*/ 257796 h 533400"/>
                  <a:gd name="connsiteX27" fmla="*/ 248002 w 438150"/>
                  <a:gd name="connsiteY27" fmla="*/ 295896 h 533400"/>
                  <a:gd name="connsiteX28" fmla="*/ 248002 w 438150"/>
                  <a:gd name="connsiteY28" fmla="*/ 295896 h 533400"/>
                  <a:gd name="connsiteX29" fmla="*/ 171802 w 438150"/>
                  <a:gd name="connsiteY29" fmla="*/ 295896 h 533400"/>
                  <a:gd name="connsiteX30" fmla="*/ 171802 w 438150"/>
                  <a:gd name="connsiteY30" fmla="*/ 219696 h 533400"/>
                  <a:gd name="connsiteX31" fmla="*/ 248002 w 438150"/>
                  <a:gd name="connsiteY31" fmla="*/ 219696 h 533400"/>
                  <a:gd name="connsiteX32" fmla="*/ 428977 w 438150"/>
                  <a:gd name="connsiteY32" fmla="*/ 133971 h 533400"/>
                  <a:gd name="connsiteX33" fmla="*/ 314677 w 438150"/>
                  <a:gd name="connsiteY33" fmla="*/ 133971 h 533400"/>
                  <a:gd name="connsiteX34" fmla="*/ 313724 w 438150"/>
                  <a:gd name="connsiteY34" fmla="*/ 133971 h 533400"/>
                  <a:gd name="connsiteX35" fmla="*/ 305152 w 438150"/>
                  <a:gd name="connsiteY35" fmla="*/ 124446 h 533400"/>
                  <a:gd name="connsiteX36" fmla="*/ 305152 w 438150"/>
                  <a:gd name="connsiteY36" fmla="*/ 124446 h 533400"/>
                  <a:gd name="connsiteX37" fmla="*/ 305152 w 438150"/>
                  <a:gd name="connsiteY37" fmla="*/ 10146 h 533400"/>
                  <a:gd name="connsiteX38" fmla="*/ 428977 w 438150"/>
                  <a:gd name="connsiteY38" fmla="*/ 133971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38150" h="533400">
                    <a:moveTo>
                      <a:pt x="284197" y="621"/>
                    </a:moveTo>
                    <a:cubicBezTo>
                      <a:pt x="285149" y="621"/>
                      <a:pt x="286102" y="621"/>
                      <a:pt x="286102" y="621"/>
                    </a:cubicBezTo>
                    <a:lnTo>
                      <a:pt x="286102" y="124446"/>
                    </a:lnTo>
                    <a:lnTo>
                      <a:pt x="286102" y="126351"/>
                    </a:lnTo>
                    <a:cubicBezTo>
                      <a:pt x="287055" y="141591"/>
                      <a:pt x="299437" y="153021"/>
                      <a:pt x="314677" y="153021"/>
                    </a:cubicBezTo>
                    <a:lnTo>
                      <a:pt x="314677" y="153021"/>
                    </a:lnTo>
                    <a:lnTo>
                      <a:pt x="438502" y="153021"/>
                    </a:lnTo>
                    <a:cubicBezTo>
                      <a:pt x="438502" y="153974"/>
                      <a:pt x="438502" y="154926"/>
                      <a:pt x="438502" y="154926"/>
                    </a:cubicBezTo>
                    <a:lnTo>
                      <a:pt x="438502" y="505446"/>
                    </a:lnTo>
                    <a:cubicBezTo>
                      <a:pt x="438502" y="521639"/>
                      <a:pt x="426120" y="534021"/>
                      <a:pt x="409927" y="534021"/>
                    </a:cubicBezTo>
                    <a:lnTo>
                      <a:pt x="28927" y="534021"/>
                    </a:lnTo>
                    <a:cubicBezTo>
                      <a:pt x="12734" y="534021"/>
                      <a:pt x="352" y="521639"/>
                      <a:pt x="352" y="505446"/>
                    </a:cubicBezTo>
                    <a:lnTo>
                      <a:pt x="352" y="29196"/>
                    </a:lnTo>
                    <a:cubicBezTo>
                      <a:pt x="352" y="13004"/>
                      <a:pt x="12734" y="621"/>
                      <a:pt x="28927" y="621"/>
                    </a:cubicBezTo>
                    <a:lnTo>
                      <a:pt x="284197" y="621"/>
                    </a:lnTo>
                    <a:close/>
                    <a:moveTo>
                      <a:pt x="248002" y="200646"/>
                    </a:moveTo>
                    <a:lnTo>
                      <a:pt x="152752" y="200646"/>
                    </a:lnTo>
                    <a:lnTo>
                      <a:pt x="152752" y="410196"/>
                    </a:lnTo>
                    <a:lnTo>
                      <a:pt x="171802" y="410196"/>
                    </a:lnTo>
                    <a:lnTo>
                      <a:pt x="171802" y="314946"/>
                    </a:lnTo>
                    <a:lnTo>
                      <a:pt x="248002" y="314946"/>
                    </a:lnTo>
                    <a:lnTo>
                      <a:pt x="249907" y="314946"/>
                    </a:lnTo>
                    <a:cubicBezTo>
                      <a:pt x="280387" y="313994"/>
                      <a:pt x="305152" y="288276"/>
                      <a:pt x="305152" y="257796"/>
                    </a:cubicBezTo>
                    <a:cubicBezTo>
                      <a:pt x="305152" y="226364"/>
                      <a:pt x="279434" y="200646"/>
                      <a:pt x="248002" y="200646"/>
                    </a:cubicBezTo>
                    <a:lnTo>
                      <a:pt x="248002" y="200646"/>
                    </a:lnTo>
                    <a:close/>
                    <a:moveTo>
                      <a:pt x="248002" y="219696"/>
                    </a:moveTo>
                    <a:cubicBezTo>
                      <a:pt x="268957" y="219696"/>
                      <a:pt x="286102" y="236841"/>
                      <a:pt x="286102" y="257796"/>
                    </a:cubicBezTo>
                    <a:cubicBezTo>
                      <a:pt x="286102" y="278751"/>
                      <a:pt x="268957" y="295896"/>
                      <a:pt x="248002" y="295896"/>
                    </a:cubicBezTo>
                    <a:lnTo>
                      <a:pt x="248002" y="295896"/>
                    </a:lnTo>
                    <a:lnTo>
                      <a:pt x="171802" y="295896"/>
                    </a:lnTo>
                    <a:lnTo>
                      <a:pt x="171802" y="219696"/>
                    </a:lnTo>
                    <a:lnTo>
                      <a:pt x="248002" y="219696"/>
                    </a:lnTo>
                    <a:close/>
                    <a:moveTo>
                      <a:pt x="428977" y="133971"/>
                    </a:moveTo>
                    <a:lnTo>
                      <a:pt x="314677" y="133971"/>
                    </a:lnTo>
                    <a:lnTo>
                      <a:pt x="313724" y="133971"/>
                    </a:lnTo>
                    <a:cubicBezTo>
                      <a:pt x="308962" y="133019"/>
                      <a:pt x="305152" y="129209"/>
                      <a:pt x="305152" y="124446"/>
                    </a:cubicBezTo>
                    <a:lnTo>
                      <a:pt x="305152" y="124446"/>
                    </a:lnTo>
                    <a:lnTo>
                      <a:pt x="305152" y="10146"/>
                    </a:lnTo>
                    <a:lnTo>
                      <a:pt x="428977" y="13397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EAA75B21-877B-8ACD-0DE7-269DCEA8D4D1}"/>
                </a:ext>
              </a:extLst>
            </p:cNvPr>
            <p:cNvGrpSpPr/>
            <p:nvPr/>
          </p:nvGrpSpPr>
          <p:grpSpPr>
            <a:xfrm>
              <a:off x="4628009" y="3862130"/>
              <a:ext cx="540000" cy="540000"/>
              <a:chOff x="3708127" y="5599496"/>
              <a:chExt cx="540000" cy="540000"/>
            </a:xfrm>
          </p:grpSpPr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EA667DA5-50E2-8E31-A1BA-E49BBF0254F0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708127" y="5599496"/>
                <a:ext cx="540000" cy="540000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</p:spPr>
            <p:txBody>
              <a:bodyPr wrap="none" lIns="108000" tIns="108000" rIns="108000" bIns="108000" rtlCol="0" anchor="ctr" anchorCtr="0">
                <a:noAutofit/>
              </a:bodyPr>
              <a:lstStyle/>
              <a:p>
                <a:pPr algn="ctr"/>
                <a:endParaRPr kumimoji="1" lang="zh-CN" altLang="en-US" sz="2000" b="1" dirty="0">
                  <a:noFill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9" name="任意多边形: 形状 18">
                <a:extLst>
                  <a:ext uri="{FF2B5EF4-FFF2-40B4-BE49-F238E27FC236}">
                    <a16:creationId xmlns:a16="http://schemas.microsoft.com/office/drawing/2014/main" id="{146C36A2-2B39-11A7-DD86-A367E95E72F0}"/>
                  </a:ext>
                </a:extLst>
              </p:cNvPr>
              <p:cNvSpPr/>
              <p:nvPr/>
            </p:nvSpPr>
            <p:spPr>
              <a:xfrm>
                <a:off x="3850260" y="5734252"/>
                <a:ext cx="255734" cy="270488"/>
              </a:xfrm>
              <a:custGeom>
                <a:avLst/>
                <a:gdLst>
                  <a:gd name="connsiteX0" fmla="*/ 371955 w 495300"/>
                  <a:gd name="connsiteY0" fmla="*/ 621 h 523875"/>
                  <a:gd name="connsiteX1" fmla="*/ 400530 w 495300"/>
                  <a:gd name="connsiteY1" fmla="*/ 29196 h 523875"/>
                  <a:gd name="connsiteX2" fmla="*/ 400530 w 495300"/>
                  <a:gd name="connsiteY2" fmla="*/ 133971 h 523875"/>
                  <a:gd name="connsiteX3" fmla="*/ 371955 w 495300"/>
                  <a:gd name="connsiteY3" fmla="*/ 162546 h 523875"/>
                  <a:gd name="connsiteX4" fmla="*/ 257655 w 495300"/>
                  <a:gd name="connsiteY4" fmla="*/ 162546 h 523875"/>
                  <a:gd name="connsiteX5" fmla="*/ 257655 w 495300"/>
                  <a:gd name="connsiteY5" fmla="*/ 286371 h 523875"/>
                  <a:gd name="connsiteX6" fmla="*/ 419580 w 495300"/>
                  <a:gd name="connsiteY6" fmla="*/ 286371 h 523875"/>
                  <a:gd name="connsiteX7" fmla="*/ 457680 w 495300"/>
                  <a:gd name="connsiteY7" fmla="*/ 322566 h 523875"/>
                  <a:gd name="connsiteX8" fmla="*/ 457680 w 495300"/>
                  <a:gd name="connsiteY8" fmla="*/ 324471 h 523875"/>
                  <a:gd name="connsiteX9" fmla="*/ 457680 w 495300"/>
                  <a:gd name="connsiteY9" fmla="*/ 429246 h 523875"/>
                  <a:gd name="connsiteX10" fmla="*/ 476730 w 495300"/>
                  <a:gd name="connsiteY10" fmla="*/ 429246 h 523875"/>
                  <a:gd name="connsiteX11" fmla="*/ 495780 w 495300"/>
                  <a:gd name="connsiteY11" fmla="*/ 448296 h 523875"/>
                  <a:gd name="connsiteX12" fmla="*/ 495780 w 495300"/>
                  <a:gd name="connsiteY12" fmla="*/ 505446 h 523875"/>
                  <a:gd name="connsiteX13" fmla="*/ 476730 w 495300"/>
                  <a:gd name="connsiteY13" fmla="*/ 524496 h 523875"/>
                  <a:gd name="connsiteX14" fmla="*/ 419580 w 495300"/>
                  <a:gd name="connsiteY14" fmla="*/ 524496 h 523875"/>
                  <a:gd name="connsiteX15" fmla="*/ 400530 w 495300"/>
                  <a:gd name="connsiteY15" fmla="*/ 505446 h 523875"/>
                  <a:gd name="connsiteX16" fmla="*/ 400530 w 495300"/>
                  <a:gd name="connsiteY16" fmla="*/ 448296 h 523875"/>
                  <a:gd name="connsiteX17" fmla="*/ 419580 w 495300"/>
                  <a:gd name="connsiteY17" fmla="*/ 429246 h 523875"/>
                  <a:gd name="connsiteX18" fmla="*/ 438630 w 495300"/>
                  <a:gd name="connsiteY18" fmla="*/ 429246 h 523875"/>
                  <a:gd name="connsiteX19" fmla="*/ 438630 w 495300"/>
                  <a:gd name="connsiteY19" fmla="*/ 324471 h 523875"/>
                  <a:gd name="connsiteX20" fmla="*/ 420533 w 495300"/>
                  <a:gd name="connsiteY20" fmla="*/ 305421 h 523875"/>
                  <a:gd name="connsiteX21" fmla="*/ 419580 w 495300"/>
                  <a:gd name="connsiteY21" fmla="*/ 305421 h 523875"/>
                  <a:gd name="connsiteX22" fmla="*/ 257655 w 495300"/>
                  <a:gd name="connsiteY22" fmla="*/ 305421 h 523875"/>
                  <a:gd name="connsiteX23" fmla="*/ 257655 w 495300"/>
                  <a:gd name="connsiteY23" fmla="*/ 429246 h 523875"/>
                  <a:gd name="connsiteX24" fmla="*/ 276705 w 495300"/>
                  <a:gd name="connsiteY24" fmla="*/ 429246 h 523875"/>
                  <a:gd name="connsiteX25" fmla="*/ 295755 w 495300"/>
                  <a:gd name="connsiteY25" fmla="*/ 448296 h 523875"/>
                  <a:gd name="connsiteX26" fmla="*/ 295755 w 495300"/>
                  <a:gd name="connsiteY26" fmla="*/ 505446 h 523875"/>
                  <a:gd name="connsiteX27" fmla="*/ 276705 w 495300"/>
                  <a:gd name="connsiteY27" fmla="*/ 524496 h 523875"/>
                  <a:gd name="connsiteX28" fmla="*/ 219555 w 495300"/>
                  <a:gd name="connsiteY28" fmla="*/ 524496 h 523875"/>
                  <a:gd name="connsiteX29" fmla="*/ 200505 w 495300"/>
                  <a:gd name="connsiteY29" fmla="*/ 505446 h 523875"/>
                  <a:gd name="connsiteX30" fmla="*/ 200505 w 495300"/>
                  <a:gd name="connsiteY30" fmla="*/ 448296 h 523875"/>
                  <a:gd name="connsiteX31" fmla="*/ 219555 w 495300"/>
                  <a:gd name="connsiteY31" fmla="*/ 429246 h 523875"/>
                  <a:gd name="connsiteX32" fmla="*/ 238605 w 495300"/>
                  <a:gd name="connsiteY32" fmla="*/ 429246 h 523875"/>
                  <a:gd name="connsiteX33" fmla="*/ 238605 w 495300"/>
                  <a:gd name="connsiteY33" fmla="*/ 305421 h 523875"/>
                  <a:gd name="connsiteX34" fmla="*/ 76680 w 495300"/>
                  <a:gd name="connsiteY34" fmla="*/ 305421 h 523875"/>
                  <a:gd name="connsiteX35" fmla="*/ 57630 w 495300"/>
                  <a:gd name="connsiteY35" fmla="*/ 323519 h 523875"/>
                  <a:gd name="connsiteX36" fmla="*/ 57630 w 495300"/>
                  <a:gd name="connsiteY36" fmla="*/ 324471 h 523875"/>
                  <a:gd name="connsiteX37" fmla="*/ 57630 w 495300"/>
                  <a:gd name="connsiteY37" fmla="*/ 429246 h 523875"/>
                  <a:gd name="connsiteX38" fmla="*/ 76680 w 495300"/>
                  <a:gd name="connsiteY38" fmla="*/ 429246 h 523875"/>
                  <a:gd name="connsiteX39" fmla="*/ 95730 w 495300"/>
                  <a:gd name="connsiteY39" fmla="*/ 448296 h 523875"/>
                  <a:gd name="connsiteX40" fmla="*/ 95730 w 495300"/>
                  <a:gd name="connsiteY40" fmla="*/ 505446 h 523875"/>
                  <a:gd name="connsiteX41" fmla="*/ 76680 w 495300"/>
                  <a:gd name="connsiteY41" fmla="*/ 524496 h 523875"/>
                  <a:gd name="connsiteX42" fmla="*/ 19530 w 495300"/>
                  <a:gd name="connsiteY42" fmla="*/ 524496 h 523875"/>
                  <a:gd name="connsiteX43" fmla="*/ 480 w 495300"/>
                  <a:gd name="connsiteY43" fmla="*/ 505446 h 523875"/>
                  <a:gd name="connsiteX44" fmla="*/ 480 w 495300"/>
                  <a:gd name="connsiteY44" fmla="*/ 448296 h 523875"/>
                  <a:gd name="connsiteX45" fmla="*/ 19530 w 495300"/>
                  <a:gd name="connsiteY45" fmla="*/ 429246 h 523875"/>
                  <a:gd name="connsiteX46" fmla="*/ 38580 w 495300"/>
                  <a:gd name="connsiteY46" fmla="*/ 429246 h 523875"/>
                  <a:gd name="connsiteX47" fmla="*/ 38580 w 495300"/>
                  <a:gd name="connsiteY47" fmla="*/ 324471 h 523875"/>
                  <a:gd name="connsiteX48" fmla="*/ 74775 w 495300"/>
                  <a:gd name="connsiteY48" fmla="*/ 286371 h 523875"/>
                  <a:gd name="connsiteX49" fmla="*/ 76680 w 495300"/>
                  <a:gd name="connsiteY49" fmla="*/ 286371 h 523875"/>
                  <a:gd name="connsiteX50" fmla="*/ 238605 w 495300"/>
                  <a:gd name="connsiteY50" fmla="*/ 286371 h 523875"/>
                  <a:gd name="connsiteX51" fmla="*/ 238605 w 495300"/>
                  <a:gd name="connsiteY51" fmla="*/ 162546 h 523875"/>
                  <a:gd name="connsiteX52" fmla="*/ 124305 w 495300"/>
                  <a:gd name="connsiteY52" fmla="*/ 162546 h 523875"/>
                  <a:gd name="connsiteX53" fmla="*/ 95730 w 495300"/>
                  <a:gd name="connsiteY53" fmla="*/ 133971 h 523875"/>
                  <a:gd name="connsiteX54" fmla="*/ 95730 w 495300"/>
                  <a:gd name="connsiteY54" fmla="*/ 29196 h 523875"/>
                  <a:gd name="connsiteX55" fmla="*/ 124305 w 495300"/>
                  <a:gd name="connsiteY55" fmla="*/ 621 h 523875"/>
                  <a:gd name="connsiteX56" fmla="*/ 371955 w 495300"/>
                  <a:gd name="connsiteY56" fmla="*/ 621 h 523875"/>
                  <a:gd name="connsiteX57" fmla="*/ 148118 w 495300"/>
                  <a:gd name="connsiteY57" fmla="*/ 95871 h 523875"/>
                  <a:gd name="connsiteX58" fmla="*/ 133830 w 495300"/>
                  <a:gd name="connsiteY58" fmla="*/ 110159 h 523875"/>
                  <a:gd name="connsiteX59" fmla="*/ 148118 w 495300"/>
                  <a:gd name="connsiteY59" fmla="*/ 124446 h 523875"/>
                  <a:gd name="connsiteX60" fmla="*/ 162405 w 495300"/>
                  <a:gd name="connsiteY60" fmla="*/ 110159 h 523875"/>
                  <a:gd name="connsiteX61" fmla="*/ 148118 w 495300"/>
                  <a:gd name="connsiteY61" fmla="*/ 95871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</a:cxnLst>
                <a:rect l="l" t="t" r="r" b="b"/>
                <a:pathLst>
                  <a:path w="495300" h="523875">
                    <a:moveTo>
                      <a:pt x="371955" y="621"/>
                    </a:moveTo>
                    <a:cubicBezTo>
                      <a:pt x="388148" y="621"/>
                      <a:pt x="400530" y="13004"/>
                      <a:pt x="400530" y="29196"/>
                    </a:cubicBezTo>
                    <a:lnTo>
                      <a:pt x="400530" y="133971"/>
                    </a:lnTo>
                    <a:cubicBezTo>
                      <a:pt x="400530" y="150164"/>
                      <a:pt x="388148" y="162546"/>
                      <a:pt x="371955" y="162546"/>
                    </a:cubicBezTo>
                    <a:lnTo>
                      <a:pt x="257655" y="162546"/>
                    </a:lnTo>
                    <a:lnTo>
                      <a:pt x="257655" y="286371"/>
                    </a:lnTo>
                    <a:lnTo>
                      <a:pt x="419580" y="286371"/>
                    </a:lnTo>
                    <a:cubicBezTo>
                      <a:pt x="439583" y="286371"/>
                      <a:pt x="456727" y="302564"/>
                      <a:pt x="457680" y="322566"/>
                    </a:cubicBezTo>
                    <a:lnTo>
                      <a:pt x="457680" y="324471"/>
                    </a:lnTo>
                    <a:lnTo>
                      <a:pt x="457680" y="429246"/>
                    </a:lnTo>
                    <a:lnTo>
                      <a:pt x="476730" y="429246"/>
                    </a:lnTo>
                    <a:cubicBezTo>
                      <a:pt x="487208" y="429246"/>
                      <a:pt x="495780" y="437819"/>
                      <a:pt x="495780" y="448296"/>
                    </a:cubicBezTo>
                    <a:lnTo>
                      <a:pt x="495780" y="505446"/>
                    </a:lnTo>
                    <a:cubicBezTo>
                      <a:pt x="495780" y="515924"/>
                      <a:pt x="487208" y="524496"/>
                      <a:pt x="476730" y="524496"/>
                    </a:cubicBezTo>
                    <a:lnTo>
                      <a:pt x="419580" y="524496"/>
                    </a:lnTo>
                    <a:cubicBezTo>
                      <a:pt x="409102" y="524496"/>
                      <a:pt x="400530" y="515924"/>
                      <a:pt x="400530" y="505446"/>
                    </a:cubicBezTo>
                    <a:lnTo>
                      <a:pt x="400530" y="448296"/>
                    </a:lnTo>
                    <a:cubicBezTo>
                      <a:pt x="400530" y="437819"/>
                      <a:pt x="409102" y="429246"/>
                      <a:pt x="419580" y="429246"/>
                    </a:cubicBezTo>
                    <a:lnTo>
                      <a:pt x="438630" y="429246"/>
                    </a:lnTo>
                    <a:lnTo>
                      <a:pt x="438630" y="324471"/>
                    </a:lnTo>
                    <a:cubicBezTo>
                      <a:pt x="438630" y="313994"/>
                      <a:pt x="431010" y="306374"/>
                      <a:pt x="420533" y="305421"/>
                    </a:cubicBezTo>
                    <a:lnTo>
                      <a:pt x="419580" y="305421"/>
                    </a:lnTo>
                    <a:lnTo>
                      <a:pt x="257655" y="305421"/>
                    </a:lnTo>
                    <a:lnTo>
                      <a:pt x="257655" y="429246"/>
                    </a:lnTo>
                    <a:lnTo>
                      <a:pt x="276705" y="429246"/>
                    </a:lnTo>
                    <a:cubicBezTo>
                      <a:pt x="287183" y="429246"/>
                      <a:pt x="295755" y="437819"/>
                      <a:pt x="295755" y="448296"/>
                    </a:cubicBezTo>
                    <a:lnTo>
                      <a:pt x="295755" y="505446"/>
                    </a:lnTo>
                    <a:cubicBezTo>
                      <a:pt x="295755" y="515924"/>
                      <a:pt x="287183" y="524496"/>
                      <a:pt x="276705" y="524496"/>
                    </a:cubicBezTo>
                    <a:lnTo>
                      <a:pt x="219555" y="524496"/>
                    </a:lnTo>
                    <a:cubicBezTo>
                      <a:pt x="209077" y="524496"/>
                      <a:pt x="200505" y="515924"/>
                      <a:pt x="200505" y="505446"/>
                    </a:cubicBezTo>
                    <a:lnTo>
                      <a:pt x="200505" y="448296"/>
                    </a:lnTo>
                    <a:cubicBezTo>
                      <a:pt x="200505" y="437819"/>
                      <a:pt x="209077" y="429246"/>
                      <a:pt x="219555" y="429246"/>
                    </a:cubicBezTo>
                    <a:lnTo>
                      <a:pt x="238605" y="429246"/>
                    </a:lnTo>
                    <a:lnTo>
                      <a:pt x="238605" y="305421"/>
                    </a:lnTo>
                    <a:lnTo>
                      <a:pt x="76680" y="305421"/>
                    </a:lnTo>
                    <a:cubicBezTo>
                      <a:pt x="66202" y="305421"/>
                      <a:pt x="58583" y="313041"/>
                      <a:pt x="57630" y="323519"/>
                    </a:cubicBezTo>
                    <a:lnTo>
                      <a:pt x="57630" y="324471"/>
                    </a:lnTo>
                    <a:lnTo>
                      <a:pt x="57630" y="429246"/>
                    </a:lnTo>
                    <a:lnTo>
                      <a:pt x="76680" y="429246"/>
                    </a:lnTo>
                    <a:cubicBezTo>
                      <a:pt x="87158" y="429246"/>
                      <a:pt x="95730" y="437819"/>
                      <a:pt x="95730" y="448296"/>
                    </a:cubicBezTo>
                    <a:lnTo>
                      <a:pt x="95730" y="505446"/>
                    </a:lnTo>
                    <a:cubicBezTo>
                      <a:pt x="95730" y="515924"/>
                      <a:pt x="87158" y="524496"/>
                      <a:pt x="76680" y="524496"/>
                    </a:cubicBezTo>
                    <a:lnTo>
                      <a:pt x="19530" y="524496"/>
                    </a:lnTo>
                    <a:cubicBezTo>
                      <a:pt x="9052" y="524496"/>
                      <a:pt x="480" y="515924"/>
                      <a:pt x="480" y="505446"/>
                    </a:cubicBezTo>
                    <a:lnTo>
                      <a:pt x="480" y="448296"/>
                    </a:lnTo>
                    <a:cubicBezTo>
                      <a:pt x="480" y="437819"/>
                      <a:pt x="9052" y="429246"/>
                      <a:pt x="19530" y="429246"/>
                    </a:cubicBezTo>
                    <a:lnTo>
                      <a:pt x="38580" y="429246"/>
                    </a:lnTo>
                    <a:lnTo>
                      <a:pt x="38580" y="324471"/>
                    </a:lnTo>
                    <a:cubicBezTo>
                      <a:pt x="38580" y="304469"/>
                      <a:pt x="54773" y="287324"/>
                      <a:pt x="74775" y="286371"/>
                    </a:cubicBezTo>
                    <a:lnTo>
                      <a:pt x="76680" y="286371"/>
                    </a:lnTo>
                    <a:lnTo>
                      <a:pt x="238605" y="286371"/>
                    </a:lnTo>
                    <a:lnTo>
                      <a:pt x="238605" y="162546"/>
                    </a:lnTo>
                    <a:lnTo>
                      <a:pt x="124305" y="162546"/>
                    </a:lnTo>
                    <a:cubicBezTo>
                      <a:pt x="108112" y="162546"/>
                      <a:pt x="95730" y="150164"/>
                      <a:pt x="95730" y="133971"/>
                    </a:cubicBezTo>
                    <a:lnTo>
                      <a:pt x="95730" y="29196"/>
                    </a:lnTo>
                    <a:cubicBezTo>
                      <a:pt x="95730" y="13004"/>
                      <a:pt x="108112" y="621"/>
                      <a:pt x="124305" y="621"/>
                    </a:cubicBezTo>
                    <a:lnTo>
                      <a:pt x="371955" y="621"/>
                    </a:lnTo>
                    <a:close/>
                    <a:moveTo>
                      <a:pt x="148118" y="95871"/>
                    </a:moveTo>
                    <a:cubicBezTo>
                      <a:pt x="140498" y="95871"/>
                      <a:pt x="133830" y="102539"/>
                      <a:pt x="133830" y="110159"/>
                    </a:cubicBezTo>
                    <a:cubicBezTo>
                      <a:pt x="133830" y="117779"/>
                      <a:pt x="140498" y="124446"/>
                      <a:pt x="148118" y="124446"/>
                    </a:cubicBezTo>
                    <a:cubicBezTo>
                      <a:pt x="155737" y="124446"/>
                      <a:pt x="162405" y="117779"/>
                      <a:pt x="162405" y="110159"/>
                    </a:cubicBezTo>
                    <a:cubicBezTo>
                      <a:pt x="162405" y="102539"/>
                      <a:pt x="155737" y="95871"/>
                      <a:pt x="148118" y="9587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32" name="矩形 25">
            <a:extLst>
              <a:ext uri="{FF2B5EF4-FFF2-40B4-BE49-F238E27FC236}">
                <a16:creationId xmlns:a16="http://schemas.microsoft.com/office/drawing/2014/main" id="{70D5BC4B-78D1-4CA7-9C14-45CFE33A57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821" y="4060082"/>
            <a:ext cx="9051179" cy="55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/>
          <a:p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支持</a:t>
            </a:r>
            <a:r>
              <a:rPr lang="zh-CN" altLang="en-US" sz="1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自动扫描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发现终端和</a:t>
            </a:r>
            <a:r>
              <a:rPr lang="zh-CN" altLang="en-US" sz="1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手动申请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入网二种方式，执行严格的</a:t>
            </a:r>
            <a:r>
              <a:rPr lang="zh-CN" altLang="en-US" sz="1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入网审核</a:t>
            </a:r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，全流程规范化管理终端入网流程、彻底杜绝私接终端、终端所属信息清晰明了</a:t>
            </a:r>
          </a:p>
        </p:txBody>
      </p:sp>
    </p:spTree>
    <p:extLst>
      <p:ext uri="{BB962C8B-B14F-4D97-AF65-F5344CB8AC3E}">
        <p14:creationId xmlns:p14="http://schemas.microsoft.com/office/powerpoint/2010/main" val="25040974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1">
            <a:extLst>
              <a:ext uri="{FF2B5EF4-FFF2-40B4-BE49-F238E27FC236}">
                <a16:creationId xmlns:a16="http://schemas.microsoft.com/office/drawing/2014/main" id="{1090E711-DF2C-16BD-A834-EDABF2329A42}"/>
              </a:ext>
            </a:extLst>
          </p:cNvPr>
          <p:cNvSpPr txBox="1">
            <a:spLocks/>
          </p:cNvSpPr>
          <p:nvPr/>
        </p:nvSpPr>
        <p:spPr>
          <a:xfrm>
            <a:off x="287338" y="123825"/>
            <a:ext cx="5472112" cy="503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spc="30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zh-CN" altLang="en-US" dirty="0"/>
              <a:t>“云</a:t>
            </a:r>
            <a:r>
              <a:rPr lang="en-US" altLang="zh-CN" dirty="0"/>
              <a:t>-</a:t>
            </a:r>
            <a:r>
              <a:rPr lang="zh-CN" altLang="en-US" dirty="0"/>
              <a:t>网”解决方案</a:t>
            </a:r>
            <a:r>
              <a:rPr lang="en-US" altLang="zh-CN" dirty="0"/>
              <a:t>— </a:t>
            </a:r>
            <a:r>
              <a:rPr lang="zh-CN" altLang="en-US" dirty="0"/>
              <a:t>终端安全技术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A119423-78E1-7F7F-EE8E-686AD5EFB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" y="689293"/>
            <a:ext cx="7315200" cy="3069166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0A332EEE-2FB0-33F2-5FF3-CF3797F192CD}"/>
              </a:ext>
            </a:extLst>
          </p:cNvPr>
          <p:cNvSpPr/>
          <p:nvPr/>
        </p:nvSpPr>
        <p:spPr>
          <a:xfrm>
            <a:off x="52602" y="3947161"/>
            <a:ext cx="89542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身份与策略的统一架构，以</a:t>
            </a:r>
            <a:r>
              <a:rPr lang="zh-CN" alt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多维度、细颗粒</a:t>
            </a:r>
            <a:r>
              <a:rPr lang="zh-CN" alt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的显微视角提供动态访问控制，构建</a:t>
            </a:r>
            <a:r>
              <a:rPr lang="zh-CN" altLang="en-US" sz="1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分布式防火墙</a:t>
            </a:r>
          </a:p>
        </p:txBody>
      </p:sp>
    </p:spTree>
    <p:extLst>
      <p:ext uri="{BB962C8B-B14F-4D97-AF65-F5344CB8AC3E}">
        <p14:creationId xmlns:p14="http://schemas.microsoft.com/office/powerpoint/2010/main" val="387496007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1">
            <a:extLst>
              <a:ext uri="{FF2B5EF4-FFF2-40B4-BE49-F238E27FC236}">
                <a16:creationId xmlns:a16="http://schemas.microsoft.com/office/drawing/2014/main" id="{5A1263E1-2722-D7F0-109C-917114F9BE43}"/>
              </a:ext>
            </a:extLst>
          </p:cNvPr>
          <p:cNvSpPr txBox="1">
            <a:spLocks/>
          </p:cNvSpPr>
          <p:nvPr/>
        </p:nvSpPr>
        <p:spPr>
          <a:xfrm>
            <a:off x="287338" y="123825"/>
            <a:ext cx="5472112" cy="503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spc="30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zh-CN" altLang="en-US" dirty="0"/>
              <a:t>“云</a:t>
            </a:r>
            <a:r>
              <a:rPr lang="en-US" altLang="zh-CN" dirty="0"/>
              <a:t>-</a:t>
            </a:r>
            <a:r>
              <a:rPr lang="zh-CN" altLang="en-US" dirty="0"/>
              <a:t>网”解决方案</a:t>
            </a:r>
            <a:r>
              <a:rPr lang="en-US" altLang="zh-CN" dirty="0"/>
              <a:t>— </a:t>
            </a:r>
            <a:r>
              <a:rPr lang="zh-CN" altLang="en-US" dirty="0"/>
              <a:t>终端安全技术</a:t>
            </a:r>
          </a:p>
        </p:txBody>
      </p:sp>
      <p:pic>
        <p:nvPicPr>
          <p:cNvPr id="4" name="Picture 2" descr="图片">
            <a:extLst>
              <a:ext uri="{FF2B5EF4-FFF2-40B4-BE49-F238E27FC236}">
                <a16:creationId xmlns:a16="http://schemas.microsoft.com/office/drawing/2014/main" id="{170F0F7A-F743-5FC5-F4B8-CDD821404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" y="1515781"/>
            <a:ext cx="8083939" cy="291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47A1362-7DE6-38DE-2DED-D403096D6E79}"/>
              </a:ext>
            </a:extLst>
          </p:cNvPr>
          <p:cNvSpPr txBox="1"/>
          <p:nvPr/>
        </p:nvSpPr>
        <p:spPr>
          <a:xfrm>
            <a:off x="531654" y="716004"/>
            <a:ext cx="7583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扫描全网终端资产，智能识别终端资产厂商，类型，接入位置，</a:t>
            </a:r>
            <a:r>
              <a:rPr lang="en-US" altLang="zh-CN" dirty="0"/>
              <a:t>IP,MAC</a:t>
            </a:r>
            <a:r>
              <a:rPr lang="zh-CN" altLang="en-US" dirty="0"/>
              <a:t>，在线时间等信息，并形成资产基线，当基线变化出现异常资产，自动发送告警通知</a:t>
            </a:r>
          </a:p>
        </p:txBody>
      </p:sp>
    </p:spTree>
    <p:extLst>
      <p:ext uri="{BB962C8B-B14F-4D97-AF65-F5344CB8AC3E}">
        <p14:creationId xmlns:p14="http://schemas.microsoft.com/office/powerpoint/2010/main" val="19682699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1">
            <a:extLst>
              <a:ext uri="{FF2B5EF4-FFF2-40B4-BE49-F238E27FC236}">
                <a16:creationId xmlns:a16="http://schemas.microsoft.com/office/drawing/2014/main" id="{81F186AC-9225-9A8A-A31B-21B1D285BA32}"/>
              </a:ext>
            </a:extLst>
          </p:cNvPr>
          <p:cNvSpPr txBox="1">
            <a:spLocks/>
          </p:cNvSpPr>
          <p:nvPr/>
        </p:nvSpPr>
        <p:spPr>
          <a:xfrm>
            <a:off x="287338" y="123825"/>
            <a:ext cx="5472112" cy="503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spc="30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zh-CN" altLang="en-US" dirty="0"/>
              <a:t>“云</a:t>
            </a:r>
            <a:r>
              <a:rPr lang="en-US" altLang="zh-CN" dirty="0"/>
              <a:t>-</a:t>
            </a:r>
            <a:r>
              <a:rPr lang="zh-CN" altLang="en-US" dirty="0"/>
              <a:t>网”解决方案</a:t>
            </a:r>
            <a:r>
              <a:rPr lang="en-US" altLang="zh-CN" dirty="0"/>
              <a:t>— </a:t>
            </a:r>
            <a:r>
              <a:rPr lang="zh-CN" altLang="en-US" dirty="0"/>
              <a:t>终端安全技术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D4E1CA7-4201-533F-1ABE-71A6629C5755}"/>
              </a:ext>
            </a:extLst>
          </p:cNvPr>
          <p:cNvSpPr txBox="1"/>
          <p:nvPr/>
        </p:nvSpPr>
        <p:spPr>
          <a:xfrm flipH="1">
            <a:off x="287523" y="795045"/>
            <a:ext cx="86945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基于前后终端特征码基线对比，识别仿冒终端，彻底杜绝</a:t>
            </a:r>
            <a:r>
              <a:rPr lang="en-US" altLang="zh-CN" dirty="0"/>
              <a:t>IP,MAC</a:t>
            </a:r>
            <a:r>
              <a:rPr lang="zh-CN" altLang="en-US" dirty="0"/>
              <a:t>仿冒、位置移动、疑似</a:t>
            </a:r>
            <a:r>
              <a:rPr lang="en-US" altLang="zh-CN" dirty="0"/>
              <a:t>HUB</a:t>
            </a:r>
            <a:r>
              <a:rPr lang="zh-CN" altLang="en-US" dirty="0"/>
              <a:t>接入等安全事件。</a:t>
            </a:r>
          </a:p>
        </p:txBody>
      </p:sp>
      <p:pic>
        <p:nvPicPr>
          <p:cNvPr id="5" name="图片 4" descr="图形用户界面, 应用程序&#10;&#10;描述已自动生成">
            <a:extLst>
              <a:ext uri="{FF2B5EF4-FFF2-40B4-BE49-F238E27FC236}">
                <a16:creationId xmlns:a16="http://schemas.microsoft.com/office/drawing/2014/main" id="{1DBB1803-6C10-57DB-7A0C-94183F2CC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407" y="1663013"/>
            <a:ext cx="5262711" cy="2460917"/>
          </a:xfrm>
          <a:prstGeom prst="rect">
            <a:avLst/>
          </a:prstGeom>
        </p:spPr>
      </p:pic>
      <p:pic>
        <p:nvPicPr>
          <p:cNvPr id="6" name="图片 5" descr="画里面的卡通人物&#10;&#10;中度可信度描述已自动生成">
            <a:extLst>
              <a:ext uri="{FF2B5EF4-FFF2-40B4-BE49-F238E27FC236}">
                <a16:creationId xmlns:a16="http://schemas.microsoft.com/office/drawing/2014/main" id="{4A338E9F-B438-395D-90D7-078455686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49" y="1663013"/>
            <a:ext cx="3151001" cy="210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26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1">
            <a:extLst>
              <a:ext uri="{FF2B5EF4-FFF2-40B4-BE49-F238E27FC236}">
                <a16:creationId xmlns:a16="http://schemas.microsoft.com/office/drawing/2014/main" id="{C75E0872-C520-9910-B333-F633C6C3D125}"/>
              </a:ext>
            </a:extLst>
          </p:cNvPr>
          <p:cNvSpPr txBox="1">
            <a:spLocks/>
          </p:cNvSpPr>
          <p:nvPr/>
        </p:nvSpPr>
        <p:spPr>
          <a:xfrm>
            <a:off x="287338" y="123825"/>
            <a:ext cx="5472112" cy="503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spc="30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zh-CN" altLang="en-US" dirty="0"/>
              <a:t>“云</a:t>
            </a:r>
            <a:r>
              <a:rPr lang="en-US" altLang="zh-CN" dirty="0"/>
              <a:t>-</a:t>
            </a:r>
            <a:r>
              <a:rPr lang="zh-CN" altLang="en-US" dirty="0"/>
              <a:t>网”解决方案</a:t>
            </a:r>
            <a:r>
              <a:rPr lang="en-US" altLang="zh-CN" dirty="0"/>
              <a:t>— </a:t>
            </a:r>
            <a:r>
              <a:rPr lang="zh-CN" altLang="en-US" dirty="0"/>
              <a:t>终端安全技术</a:t>
            </a:r>
          </a:p>
        </p:txBody>
      </p:sp>
      <p:grpSp>
        <p:nvGrpSpPr>
          <p:cNvPr id="4" name="iṩļîḋê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>
            <a:extLst>
              <a:ext uri="{FF2B5EF4-FFF2-40B4-BE49-F238E27FC236}">
                <a16:creationId xmlns:a16="http://schemas.microsoft.com/office/drawing/2014/main" id="{D28BBE23-F89F-A009-AF65-D30E4A07BCD9}"/>
              </a:ext>
            </a:extLst>
          </p:cNvPr>
          <p:cNvGrpSpPr>
            <a:grpSpLocks noChangeAspect="1"/>
          </p:cNvGrpSpPr>
          <p:nvPr/>
        </p:nvGrpSpPr>
        <p:grpSpPr>
          <a:xfrm>
            <a:off x="507466" y="1420076"/>
            <a:ext cx="7250528" cy="2914549"/>
            <a:chOff x="983432" y="1556794"/>
            <a:chExt cx="10357720" cy="4163571"/>
          </a:xfrm>
        </p:grpSpPr>
        <p:grpSp>
          <p:nvGrpSpPr>
            <p:cNvPr id="5" name="ïṣļïḑé">
              <a:extLst>
                <a:ext uri="{FF2B5EF4-FFF2-40B4-BE49-F238E27FC236}">
                  <a16:creationId xmlns:a16="http://schemas.microsoft.com/office/drawing/2014/main" id="{50A66D09-F8FA-9372-B8CF-A47F076B190B}"/>
                </a:ext>
              </a:extLst>
            </p:cNvPr>
            <p:cNvGrpSpPr/>
            <p:nvPr/>
          </p:nvGrpSpPr>
          <p:grpSpPr>
            <a:xfrm>
              <a:off x="3758897" y="1556794"/>
              <a:ext cx="4158052" cy="4163571"/>
              <a:chOff x="4267687" y="1598230"/>
              <a:chExt cx="3656686" cy="3661541"/>
            </a:xfrm>
          </p:grpSpPr>
          <p:sp>
            <p:nvSpPr>
              <p:cNvPr id="43" name="ï$1iḑè">
                <a:extLst>
                  <a:ext uri="{FF2B5EF4-FFF2-40B4-BE49-F238E27FC236}">
                    <a16:creationId xmlns:a16="http://schemas.microsoft.com/office/drawing/2014/main" id="{95D9B305-197B-30C0-20A4-9EC73DABB84D}"/>
                  </a:ext>
                </a:extLst>
              </p:cNvPr>
              <p:cNvSpPr/>
              <p:nvPr/>
            </p:nvSpPr>
            <p:spPr bwMode="auto">
              <a:xfrm>
                <a:off x="6096701" y="3897014"/>
                <a:ext cx="1582649" cy="1362756"/>
              </a:xfrm>
              <a:custGeom>
                <a:avLst/>
                <a:gdLst>
                  <a:gd name="connsiteX0" fmla="*/ 809170 w 1582649"/>
                  <a:gd name="connsiteY0" fmla="*/ 0 h 1362756"/>
                  <a:gd name="connsiteX1" fmla="*/ 1582649 w 1582649"/>
                  <a:gd name="connsiteY1" fmla="*/ 447371 h 1362756"/>
                  <a:gd name="connsiteX2" fmla="*/ 0 w 1582649"/>
                  <a:gd name="connsiteY2" fmla="*/ 1362756 h 1362756"/>
                  <a:gd name="connsiteX3" fmla="*/ 0 w 1582649"/>
                  <a:gd name="connsiteY3" fmla="*/ 468055 h 1362756"/>
                  <a:gd name="connsiteX4" fmla="*/ 95010 w 1582649"/>
                  <a:gd name="connsiteY4" fmla="*/ 463257 h 1362756"/>
                  <a:gd name="connsiteX5" fmla="*/ 775531 w 1582649"/>
                  <a:gd name="connsiteY5" fmla="*/ 55371 h 136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82649" h="1362756">
                    <a:moveTo>
                      <a:pt x="809170" y="0"/>
                    </a:moveTo>
                    <a:lnTo>
                      <a:pt x="1582649" y="447371"/>
                    </a:lnTo>
                    <a:cubicBezTo>
                      <a:pt x="1255989" y="1013676"/>
                      <a:pt x="652714" y="1362756"/>
                      <a:pt x="0" y="1362756"/>
                    </a:cubicBezTo>
                    <a:lnTo>
                      <a:pt x="0" y="468055"/>
                    </a:lnTo>
                    <a:lnTo>
                      <a:pt x="95010" y="463257"/>
                    </a:lnTo>
                    <a:cubicBezTo>
                      <a:pt x="378232" y="434495"/>
                      <a:pt x="624129" y="279476"/>
                      <a:pt x="775531" y="55371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38100">
                <a:solidFill>
                  <a:schemeClr val="bg1"/>
                </a:solidFill>
                <a:prstDash val="solid"/>
                <a:round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44" name="îṡļíḍè">
                <a:extLst>
                  <a:ext uri="{FF2B5EF4-FFF2-40B4-BE49-F238E27FC236}">
                    <a16:creationId xmlns:a16="http://schemas.microsoft.com/office/drawing/2014/main" id="{A358E02F-1D30-AB11-E3E0-C6C3B7CD63F2}"/>
                  </a:ext>
                </a:extLst>
              </p:cNvPr>
              <p:cNvSpPr/>
              <p:nvPr/>
            </p:nvSpPr>
            <p:spPr bwMode="auto">
              <a:xfrm>
                <a:off x="4512650" y="3897308"/>
                <a:ext cx="1584051" cy="1362463"/>
              </a:xfrm>
              <a:custGeom>
                <a:avLst/>
                <a:gdLst>
                  <a:gd name="connsiteX0" fmla="*/ 773658 w 1584051"/>
                  <a:gd name="connsiteY0" fmla="*/ 0 h 1362463"/>
                  <a:gd name="connsiteX1" fmla="*/ 807118 w 1584051"/>
                  <a:gd name="connsiteY1" fmla="*/ 55078 h 1362463"/>
                  <a:gd name="connsiteX2" fmla="*/ 1583350 w 1584051"/>
                  <a:gd name="connsiteY2" fmla="*/ 467797 h 1362463"/>
                  <a:gd name="connsiteX3" fmla="*/ 1584051 w 1584051"/>
                  <a:gd name="connsiteY3" fmla="*/ 467762 h 1362463"/>
                  <a:gd name="connsiteX4" fmla="*/ 1584051 w 1584051"/>
                  <a:gd name="connsiteY4" fmla="*/ 1362463 h 1362463"/>
                  <a:gd name="connsiteX5" fmla="*/ 0 w 1584051"/>
                  <a:gd name="connsiteY5" fmla="*/ 447078 h 1362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84051" h="1362463">
                    <a:moveTo>
                      <a:pt x="773658" y="0"/>
                    </a:moveTo>
                    <a:lnTo>
                      <a:pt x="807118" y="55078"/>
                    </a:lnTo>
                    <a:cubicBezTo>
                      <a:pt x="975343" y="304083"/>
                      <a:pt x="1260228" y="467797"/>
                      <a:pt x="1583350" y="467797"/>
                    </a:cubicBezTo>
                    <a:lnTo>
                      <a:pt x="1584051" y="467762"/>
                    </a:lnTo>
                    <a:lnTo>
                      <a:pt x="1584051" y="1362463"/>
                    </a:lnTo>
                    <a:cubicBezTo>
                      <a:pt x="930456" y="1362463"/>
                      <a:pt x="326646" y="1013383"/>
                      <a:pt x="0" y="447078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  <a:prstDash val="solid"/>
                <a:round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45" name="ïşḻïḑê">
                <a:extLst>
                  <a:ext uri="{FF2B5EF4-FFF2-40B4-BE49-F238E27FC236}">
                    <a16:creationId xmlns:a16="http://schemas.microsoft.com/office/drawing/2014/main" id="{BBE01F28-FC32-9BE9-45B0-1718452B6DD9}"/>
                  </a:ext>
                </a:extLst>
              </p:cNvPr>
              <p:cNvSpPr/>
              <p:nvPr/>
            </p:nvSpPr>
            <p:spPr bwMode="auto">
              <a:xfrm>
                <a:off x="6096701" y="1598230"/>
                <a:ext cx="1582649" cy="1362814"/>
              </a:xfrm>
              <a:custGeom>
                <a:avLst/>
                <a:gdLst>
                  <a:gd name="connsiteX0" fmla="*/ 0 w 1582649"/>
                  <a:gd name="connsiteY0" fmla="*/ 0 h 1362814"/>
                  <a:gd name="connsiteX1" fmla="*/ 1582649 w 1582649"/>
                  <a:gd name="connsiteY1" fmla="*/ 915537 h 1362814"/>
                  <a:gd name="connsiteX2" fmla="*/ 809205 w 1582649"/>
                  <a:gd name="connsiteY2" fmla="*/ 1362814 h 1362814"/>
                  <a:gd name="connsiteX3" fmla="*/ 775531 w 1582649"/>
                  <a:gd name="connsiteY3" fmla="*/ 1307385 h 1362814"/>
                  <a:gd name="connsiteX4" fmla="*/ 95010 w 1582649"/>
                  <a:gd name="connsiteY4" fmla="*/ 899499 h 1362814"/>
                  <a:gd name="connsiteX5" fmla="*/ 0 w 1582649"/>
                  <a:gd name="connsiteY5" fmla="*/ 894702 h 1362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82649" h="1362814">
                    <a:moveTo>
                      <a:pt x="0" y="0"/>
                    </a:moveTo>
                    <a:cubicBezTo>
                      <a:pt x="652714" y="0"/>
                      <a:pt x="1255989" y="349138"/>
                      <a:pt x="1582649" y="915537"/>
                    </a:cubicBezTo>
                    <a:lnTo>
                      <a:pt x="809205" y="1362814"/>
                    </a:lnTo>
                    <a:lnTo>
                      <a:pt x="775531" y="1307385"/>
                    </a:lnTo>
                    <a:cubicBezTo>
                      <a:pt x="624129" y="1083281"/>
                      <a:pt x="378232" y="928262"/>
                      <a:pt x="95010" y="899499"/>
                    </a:cubicBezTo>
                    <a:lnTo>
                      <a:pt x="0" y="894702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38100">
                <a:solidFill>
                  <a:schemeClr val="bg1"/>
                </a:solidFill>
                <a:prstDash val="solid"/>
                <a:round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46" name="iśļíḑê">
                <a:extLst>
                  <a:ext uri="{FF2B5EF4-FFF2-40B4-BE49-F238E27FC236}">
                    <a16:creationId xmlns:a16="http://schemas.microsoft.com/office/drawing/2014/main" id="{0A8182FD-EFF7-EBB4-465F-B98735DD50F9}"/>
                  </a:ext>
                </a:extLst>
              </p:cNvPr>
              <p:cNvSpPr/>
              <p:nvPr/>
            </p:nvSpPr>
            <p:spPr bwMode="auto">
              <a:xfrm>
                <a:off x="6903140" y="2513615"/>
                <a:ext cx="1021233" cy="1830770"/>
              </a:xfrm>
              <a:custGeom>
                <a:avLst/>
                <a:gdLst>
                  <a:gd name="connsiteX0" fmla="*/ 776432 w 1021233"/>
                  <a:gd name="connsiteY0" fmla="*/ 0 h 1830770"/>
                  <a:gd name="connsiteX1" fmla="*/ 776432 w 1021233"/>
                  <a:gd name="connsiteY1" fmla="*/ 1830770 h 1830770"/>
                  <a:gd name="connsiteX2" fmla="*/ 62 w 1021233"/>
                  <a:gd name="connsiteY2" fmla="*/ 1381715 h 1830770"/>
                  <a:gd name="connsiteX3" fmla="*/ 55402 w 1021233"/>
                  <a:gd name="connsiteY3" fmla="*/ 1279759 h 1830770"/>
                  <a:gd name="connsiteX4" fmla="*/ 128965 w 1021233"/>
                  <a:gd name="connsiteY4" fmla="*/ 915385 h 1830770"/>
                  <a:gd name="connsiteX5" fmla="*/ 55402 w 1021233"/>
                  <a:gd name="connsiteY5" fmla="*/ 551011 h 1830770"/>
                  <a:gd name="connsiteX6" fmla="*/ 0 w 1021233"/>
                  <a:gd name="connsiteY6" fmla="*/ 448942 h 1830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1233" h="1830770">
                    <a:moveTo>
                      <a:pt x="776432" y="0"/>
                    </a:moveTo>
                    <a:cubicBezTo>
                      <a:pt x="1102834" y="566399"/>
                      <a:pt x="1102834" y="1264371"/>
                      <a:pt x="776432" y="1830770"/>
                    </a:cubicBezTo>
                    <a:lnTo>
                      <a:pt x="62" y="1381715"/>
                    </a:lnTo>
                    <a:lnTo>
                      <a:pt x="55402" y="1279759"/>
                    </a:lnTo>
                    <a:cubicBezTo>
                      <a:pt x="102771" y="1167765"/>
                      <a:pt x="128965" y="1044634"/>
                      <a:pt x="128965" y="915385"/>
                    </a:cubicBezTo>
                    <a:cubicBezTo>
                      <a:pt x="128965" y="786136"/>
                      <a:pt x="102771" y="663005"/>
                      <a:pt x="55402" y="551011"/>
                    </a:cubicBezTo>
                    <a:lnTo>
                      <a:pt x="0" y="448942"/>
                    </a:ln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  <a:prstDash val="solid"/>
                <a:round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47" name="îsḻíḓè">
                <a:extLst>
                  <a:ext uri="{FF2B5EF4-FFF2-40B4-BE49-F238E27FC236}">
                    <a16:creationId xmlns:a16="http://schemas.microsoft.com/office/drawing/2014/main" id="{B16C3A63-2CCF-D85F-65E5-B1E07F6FC55C}"/>
                  </a:ext>
                </a:extLst>
              </p:cNvPr>
              <p:cNvSpPr/>
              <p:nvPr/>
            </p:nvSpPr>
            <p:spPr bwMode="auto">
              <a:xfrm>
                <a:off x="4267687" y="2513615"/>
                <a:ext cx="1021368" cy="1830770"/>
              </a:xfrm>
              <a:custGeom>
                <a:avLst/>
                <a:gdLst>
                  <a:gd name="connsiteX0" fmla="*/ 244982 w 1021368"/>
                  <a:gd name="connsiteY0" fmla="*/ 0 h 1830770"/>
                  <a:gd name="connsiteX1" fmla="*/ 1021368 w 1021368"/>
                  <a:gd name="connsiteY1" fmla="*/ 448586 h 1830770"/>
                  <a:gd name="connsiteX2" fmla="*/ 965773 w 1021368"/>
                  <a:gd name="connsiteY2" fmla="*/ 551011 h 1830770"/>
                  <a:gd name="connsiteX3" fmla="*/ 892209 w 1021368"/>
                  <a:gd name="connsiteY3" fmla="*/ 915385 h 1830770"/>
                  <a:gd name="connsiteX4" fmla="*/ 965773 w 1021368"/>
                  <a:gd name="connsiteY4" fmla="*/ 1279759 h 1830770"/>
                  <a:gd name="connsiteX5" fmla="*/ 1021306 w 1021368"/>
                  <a:gd name="connsiteY5" fmla="*/ 1382071 h 1830770"/>
                  <a:gd name="connsiteX6" fmla="*/ 244982 w 1021368"/>
                  <a:gd name="connsiteY6" fmla="*/ 1830770 h 1830770"/>
                  <a:gd name="connsiteX7" fmla="*/ 244982 w 1021368"/>
                  <a:gd name="connsiteY7" fmla="*/ 0 h 1830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21368" h="1830770">
                    <a:moveTo>
                      <a:pt x="244982" y="0"/>
                    </a:moveTo>
                    <a:lnTo>
                      <a:pt x="1021368" y="448586"/>
                    </a:lnTo>
                    <a:lnTo>
                      <a:pt x="965773" y="551011"/>
                    </a:lnTo>
                    <a:cubicBezTo>
                      <a:pt x="918404" y="663005"/>
                      <a:pt x="892209" y="786136"/>
                      <a:pt x="892209" y="915385"/>
                    </a:cubicBezTo>
                    <a:cubicBezTo>
                      <a:pt x="892209" y="1044634"/>
                      <a:pt x="918404" y="1167765"/>
                      <a:pt x="965773" y="1279759"/>
                    </a:cubicBezTo>
                    <a:lnTo>
                      <a:pt x="1021306" y="1382071"/>
                    </a:lnTo>
                    <a:lnTo>
                      <a:pt x="244982" y="1830770"/>
                    </a:lnTo>
                    <a:cubicBezTo>
                      <a:pt x="-81660" y="1264371"/>
                      <a:pt x="-81660" y="566399"/>
                      <a:pt x="244982" y="0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38100">
                <a:solidFill>
                  <a:schemeClr val="bg1"/>
                </a:solidFill>
                <a:prstDash val="solid"/>
                <a:round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  <p:sp>
            <p:nvSpPr>
              <p:cNvPr id="48" name="iṩ1iḋê">
                <a:extLst>
                  <a:ext uri="{FF2B5EF4-FFF2-40B4-BE49-F238E27FC236}">
                    <a16:creationId xmlns:a16="http://schemas.microsoft.com/office/drawing/2014/main" id="{D014078A-17D2-8DB8-73D6-7DB17E005CD1}"/>
                  </a:ext>
                </a:extLst>
              </p:cNvPr>
              <p:cNvSpPr/>
              <p:nvPr/>
            </p:nvSpPr>
            <p:spPr bwMode="auto">
              <a:xfrm>
                <a:off x="4512650" y="1598231"/>
                <a:ext cx="1584051" cy="1362521"/>
              </a:xfrm>
              <a:custGeom>
                <a:avLst/>
                <a:gdLst>
                  <a:gd name="connsiteX0" fmla="*/ 1584051 w 1584051"/>
                  <a:gd name="connsiteY0" fmla="*/ 0 h 1362521"/>
                  <a:gd name="connsiteX1" fmla="*/ 1584051 w 1584051"/>
                  <a:gd name="connsiteY1" fmla="*/ 894702 h 1362521"/>
                  <a:gd name="connsiteX2" fmla="*/ 1583350 w 1584051"/>
                  <a:gd name="connsiteY2" fmla="*/ 894666 h 1362521"/>
                  <a:gd name="connsiteX3" fmla="*/ 807118 w 1584051"/>
                  <a:gd name="connsiteY3" fmla="*/ 1307385 h 1362521"/>
                  <a:gd name="connsiteX4" fmla="*/ 773623 w 1584051"/>
                  <a:gd name="connsiteY4" fmla="*/ 1362521 h 1362521"/>
                  <a:gd name="connsiteX5" fmla="*/ 0 w 1584051"/>
                  <a:gd name="connsiteY5" fmla="*/ 915537 h 1362521"/>
                  <a:gd name="connsiteX6" fmla="*/ 1584051 w 1584051"/>
                  <a:gd name="connsiteY6" fmla="*/ 0 h 13625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4051" h="1362521">
                    <a:moveTo>
                      <a:pt x="1584051" y="0"/>
                    </a:moveTo>
                    <a:lnTo>
                      <a:pt x="1584051" y="894702"/>
                    </a:lnTo>
                    <a:lnTo>
                      <a:pt x="1583350" y="894666"/>
                    </a:lnTo>
                    <a:cubicBezTo>
                      <a:pt x="1260228" y="894666"/>
                      <a:pt x="975343" y="1058380"/>
                      <a:pt x="807118" y="1307385"/>
                    </a:cubicBezTo>
                    <a:lnTo>
                      <a:pt x="773623" y="1362521"/>
                    </a:lnTo>
                    <a:lnTo>
                      <a:pt x="0" y="915537"/>
                    </a:lnTo>
                    <a:cubicBezTo>
                      <a:pt x="326646" y="349138"/>
                      <a:pt x="930456" y="0"/>
                      <a:pt x="15840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  <a:prstDash val="solid"/>
                <a:round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</p:grpSp>
        <p:grpSp>
          <p:nvGrpSpPr>
            <p:cNvPr id="6" name="iṣḷïḑe">
              <a:extLst>
                <a:ext uri="{FF2B5EF4-FFF2-40B4-BE49-F238E27FC236}">
                  <a16:creationId xmlns:a16="http://schemas.microsoft.com/office/drawing/2014/main" id="{A5AE20A0-842A-C8C8-297F-E2AADBCD1A5C}"/>
                </a:ext>
              </a:extLst>
            </p:cNvPr>
            <p:cNvGrpSpPr/>
            <p:nvPr/>
          </p:nvGrpSpPr>
          <p:grpSpPr>
            <a:xfrm>
              <a:off x="983432" y="1872429"/>
              <a:ext cx="3066714" cy="804678"/>
              <a:chOff x="978377" y="1556251"/>
              <a:chExt cx="3186511" cy="836112"/>
            </a:xfrm>
          </p:grpSpPr>
          <p:grpSp>
            <p:nvGrpSpPr>
              <p:cNvPr id="39" name="îṥḷíḑé">
                <a:extLst>
                  <a:ext uri="{FF2B5EF4-FFF2-40B4-BE49-F238E27FC236}">
                    <a16:creationId xmlns:a16="http://schemas.microsoft.com/office/drawing/2014/main" id="{B5283851-2478-5C43-5469-ECDF71969CB2}"/>
                  </a:ext>
                </a:extLst>
              </p:cNvPr>
              <p:cNvGrpSpPr/>
              <p:nvPr/>
            </p:nvGrpSpPr>
            <p:grpSpPr>
              <a:xfrm>
                <a:off x="1522792" y="1556251"/>
                <a:ext cx="2642096" cy="836112"/>
                <a:chOff x="2591258" y="2102656"/>
                <a:chExt cx="2642096" cy="836112"/>
              </a:xfrm>
            </p:grpSpPr>
            <p:sp>
              <p:nvSpPr>
                <p:cNvPr id="41" name="îšľîḑê">
                  <a:extLst>
                    <a:ext uri="{FF2B5EF4-FFF2-40B4-BE49-F238E27FC236}">
                      <a16:creationId xmlns:a16="http://schemas.microsoft.com/office/drawing/2014/main" id="{CB9B61F7-1670-3F5F-5A5C-897F229EAEF7}"/>
                    </a:ext>
                  </a:extLst>
                </p:cNvPr>
                <p:cNvSpPr/>
                <p:nvPr/>
              </p:nvSpPr>
              <p:spPr bwMode="auto">
                <a:xfrm>
                  <a:off x="2591258" y="2381369"/>
                  <a:ext cx="2642096" cy="5573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rmAutofit fontScale="85000" lnSpcReduction="20000"/>
                </a:bodyPr>
                <a:lstStyle/>
                <a:p>
                  <a:pPr eaLnBrk="1" hangingPunct="1">
                    <a:lnSpc>
                      <a:spcPct val="12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zh-CN" altLang="en-US" sz="1100" dirty="0"/>
                    <a:t>支持多种安全认证方式，包括</a:t>
                  </a:r>
                  <a:r>
                    <a:rPr lang="en-US" altLang="zh-CN" sz="1100" dirty="0"/>
                    <a:t>802.1x</a:t>
                  </a:r>
                  <a:r>
                    <a:rPr lang="zh-CN" altLang="en-US" sz="1100" dirty="0"/>
                    <a:t>和</a:t>
                  </a:r>
                  <a:r>
                    <a:rPr lang="en-US" altLang="zh-CN" sz="1100" dirty="0"/>
                    <a:t>mac</a:t>
                  </a:r>
                  <a:r>
                    <a:rPr lang="zh-CN" altLang="en-US" sz="1100" dirty="0"/>
                    <a:t>认证等</a:t>
                  </a:r>
                </a:p>
              </p:txBody>
            </p:sp>
            <p:sp>
              <p:nvSpPr>
                <p:cNvPr id="42" name="iṧļiḍe">
                  <a:extLst>
                    <a:ext uri="{FF2B5EF4-FFF2-40B4-BE49-F238E27FC236}">
                      <a16:creationId xmlns:a16="http://schemas.microsoft.com/office/drawing/2014/main" id="{98A0182F-14E4-BD82-A622-364770A33C02}"/>
                    </a:ext>
                  </a:extLst>
                </p:cNvPr>
                <p:cNvSpPr txBox="1"/>
                <p:nvPr/>
              </p:nvSpPr>
              <p:spPr bwMode="auto">
                <a:xfrm>
                  <a:off x="2591258" y="2102656"/>
                  <a:ext cx="2642096" cy="2787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>
                  <a:normAutofit fontScale="92500" lnSpcReduction="10000"/>
                </a:bodyPr>
                <a:lstStyle/>
                <a:p>
                  <a:pPr eaLnBrk="1" hangingPunct="1">
                    <a:lnSpc>
                      <a:spcPct val="12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zh-CN" altLang="en-US" b="1" dirty="0"/>
                    <a:t>接入认证方式</a:t>
                  </a:r>
                </a:p>
              </p:txBody>
            </p:sp>
          </p:grpSp>
          <p:sp>
            <p:nvSpPr>
              <p:cNvPr id="40" name="îṩḷïḓé">
                <a:extLst>
                  <a:ext uri="{FF2B5EF4-FFF2-40B4-BE49-F238E27FC236}">
                    <a16:creationId xmlns:a16="http://schemas.microsoft.com/office/drawing/2014/main" id="{2737E293-5FCB-BF59-F26B-958D63C72A36}"/>
                  </a:ext>
                </a:extLst>
              </p:cNvPr>
              <p:cNvSpPr/>
              <p:nvPr/>
            </p:nvSpPr>
            <p:spPr bwMode="auto">
              <a:xfrm>
                <a:off x="978377" y="1623182"/>
                <a:ext cx="455626" cy="486000"/>
              </a:xfrm>
              <a:custGeom>
                <a:avLst/>
                <a:gdLst>
                  <a:gd name="T0" fmla="*/ 41 w 45"/>
                  <a:gd name="T1" fmla="*/ 48 h 48"/>
                  <a:gd name="T2" fmla="*/ 0 w 45"/>
                  <a:gd name="T3" fmla="*/ 44 h 48"/>
                  <a:gd name="T4" fmla="*/ 3 w 45"/>
                  <a:gd name="T5" fmla="*/ 7 h 48"/>
                  <a:gd name="T6" fmla="*/ 7 w 45"/>
                  <a:gd name="T7" fmla="*/ 4 h 48"/>
                  <a:gd name="T8" fmla="*/ 13 w 45"/>
                  <a:gd name="T9" fmla="*/ 0 h 48"/>
                  <a:gd name="T10" fmla="*/ 17 w 45"/>
                  <a:gd name="T11" fmla="*/ 7 h 48"/>
                  <a:gd name="T12" fmla="*/ 27 w 45"/>
                  <a:gd name="T13" fmla="*/ 4 h 48"/>
                  <a:gd name="T14" fmla="*/ 33 w 45"/>
                  <a:gd name="T15" fmla="*/ 0 h 48"/>
                  <a:gd name="T16" fmla="*/ 38 w 45"/>
                  <a:gd name="T17" fmla="*/ 7 h 48"/>
                  <a:gd name="T18" fmla="*/ 45 w 45"/>
                  <a:gd name="T19" fmla="*/ 10 h 48"/>
                  <a:gd name="T20" fmla="*/ 11 w 45"/>
                  <a:gd name="T21" fmla="*/ 25 h 48"/>
                  <a:gd name="T22" fmla="*/ 3 w 45"/>
                  <a:gd name="T23" fmla="*/ 17 h 48"/>
                  <a:gd name="T24" fmla="*/ 11 w 45"/>
                  <a:gd name="T25" fmla="*/ 25 h 48"/>
                  <a:gd name="T26" fmla="*/ 11 w 45"/>
                  <a:gd name="T27" fmla="*/ 26 h 48"/>
                  <a:gd name="T28" fmla="*/ 3 w 45"/>
                  <a:gd name="T29" fmla="*/ 35 h 48"/>
                  <a:gd name="T30" fmla="*/ 11 w 45"/>
                  <a:gd name="T31" fmla="*/ 44 h 48"/>
                  <a:gd name="T32" fmla="*/ 3 w 45"/>
                  <a:gd name="T33" fmla="*/ 37 h 48"/>
                  <a:gd name="T34" fmla="*/ 11 w 45"/>
                  <a:gd name="T35" fmla="*/ 44 h 48"/>
                  <a:gd name="T36" fmla="*/ 13 w 45"/>
                  <a:gd name="T37" fmla="*/ 3 h 48"/>
                  <a:gd name="T38" fmla="*/ 10 w 45"/>
                  <a:gd name="T39" fmla="*/ 4 h 48"/>
                  <a:gd name="T40" fmla="*/ 11 w 45"/>
                  <a:gd name="T41" fmla="*/ 13 h 48"/>
                  <a:gd name="T42" fmla="*/ 14 w 45"/>
                  <a:gd name="T43" fmla="*/ 12 h 48"/>
                  <a:gd name="T44" fmla="*/ 21 w 45"/>
                  <a:gd name="T45" fmla="*/ 25 h 48"/>
                  <a:gd name="T46" fmla="*/ 13 w 45"/>
                  <a:gd name="T47" fmla="*/ 17 h 48"/>
                  <a:gd name="T48" fmla="*/ 21 w 45"/>
                  <a:gd name="T49" fmla="*/ 25 h 48"/>
                  <a:gd name="T50" fmla="*/ 21 w 45"/>
                  <a:gd name="T51" fmla="*/ 26 h 48"/>
                  <a:gd name="T52" fmla="*/ 13 w 45"/>
                  <a:gd name="T53" fmla="*/ 35 h 48"/>
                  <a:gd name="T54" fmla="*/ 21 w 45"/>
                  <a:gd name="T55" fmla="*/ 44 h 48"/>
                  <a:gd name="T56" fmla="*/ 13 w 45"/>
                  <a:gd name="T57" fmla="*/ 37 h 48"/>
                  <a:gd name="T58" fmla="*/ 21 w 45"/>
                  <a:gd name="T59" fmla="*/ 44 h 48"/>
                  <a:gd name="T60" fmla="*/ 32 w 45"/>
                  <a:gd name="T61" fmla="*/ 17 h 48"/>
                  <a:gd name="T62" fmla="*/ 23 w 45"/>
                  <a:gd name="T63" fmla="*/ 25 h 48"/>
                  <a:gd name="T64" fmla="*/ 32 w 45"/>
                  <a:gd name="T65" fmla="*/ 35 h 48"/>
                  <a:gd name="T66" fmla="*/ 23 w 45"/>
                  <a:gd name="T67" fmla="*/ 26 h 48"/>
                  <a:gd name="T68" fmla="*/ 32 w 45"/>
                  <a:gd name="T69" fmla="*/ 35 h 48"/>
                  <a:gd name="T70" fmla="*/ 32 w 45"/>
                  <a:gd name="T71" fmla="*/ 37 h 48"/>
                  <a:gd name="T72" fmla="*/ 23 w 45"/>
                  <a:gd name="T73" fmla="*/ 44 h 48"/>
                  <a:gd name="T74" fmla="*/ 34 w 45"/>
                  <a:gd name="T75" fmla="*/ 4 h 48"/>
                  <a:gd name="T76" fmla="*/ 32 w 45"/>
                  <a:gd name="T77" fmla="*/ 3 h 48"/>
                  <a:gd name="T78" fmla="*/ 31 w 45"/>
                  <a:gd name="T79" fmla="*/ 12 h 48"/>
                  <a:gd name="T80" fmla="*/ 33 w 45"/>
                  <a:gd name="T81" fmla="*/ 13 h 48"/>
                  <a:gd name="T82" fmla="*/ 34 w 45"/>
                  <a:gd name="T83" fmla="*/ 4 h 48"/>
                  <a:gd name="T84" fmla="*/ 41 w 45"/>
                  <a:gd name="T85" fmla="*/ 17 h 48"/>
                  <a:gd name="T86" fmla="*/ 33 w 45"/>
                  <a:gd name="T87" fmla="*/ 25 h 48"/>
                  <a:gd name="T88" fmla="*/ 41 w 45"/>
                  <a:gd name="T89" fmla="*/ 35 h 48"/>
                  <a:gd name="T90" fmla="*/ 33 w 45"/>
                  <a:gd name="T91" fmla="*/ 26 h 48"/>
                  <a:gd name="T92" fmla="*/ 41 w 45"/>
                  <a:gd name="T93" fmla="*/ 35 h 48"/>
                  <a:gd name="T94" fmla="*/ 41 w 45"/>
                  <a:gd name="T95" fmla="*/ 37 h 48"/>
                  <a:gd name="T96" fmla="*/ 33 w 45"/>
                  <a:gd name="T97" fmla="*/ 4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5" h="48">
                    <a:moveTo>
                      <a:pt x="45" y="44"/>
                    </a:moveTo>
                    <a:cubicBezTo>
                      <a:pt x="45" y="46"/>
                      <a:pt x="43" y="48"/>
                      <a:pt x="41" y="48"/>
                    </a:cubicBezTo>
                    <a:cubicBezTo>
                      <a:pt x="3" y="48"/>
                      <a:pt x="3" y="48"/>
                      <a:pt x="3" y="48"/>
                    </a:cubicBezTo>
                    <a:cubicBezTo>
                      <a:pt x="1" y="48"/>
                      <a:pt x="0" y="46"/>
                      <a:pt x="0" y="44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8"/>
                      <a:pt x="1" y="7"/>
                      <a:pt x="3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2"/>
                      <a:pt x="9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5" y="0"/>
                      <a:pt x="17" y="2"/>
                      <a:pt x="17" y="4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2"/>
                      <a:pt x="29" y="0"/>
                      <a:pt x="32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6" y="0"/>
                      <a:pt x="38" y="2"/>
                      <a:pt x="38" y="4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41" y="7"/>
                      <a:pt x="41" y="7"/>
                      <a:pt x="41" y="7"/>
                    </a:cubicBezTo>
                    <a:cubicBezTo>
                      <a:pt x="43" y="7"/>
                      <a:pt x="45" y="8"/>
                      <a:pt x="45" y="10"/>
                    </a:cubicBezTo>
                    <a:lnTo>
                      <a:pt x="45" y="44"/>
                    </a:lnTo>
                    <a:close/>
                    <a:moveTo>
                      <a:pt x="11" y="25"/>
                    </a:moveTo>
                    <a:cubicBezTo>
                      <a:pt x="11" y="17"/>
                      <a:pt x="11" y="17"/>
                      <a:pt x="11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25"/>
                      <a:pt x="3" y="25"/>
                      <a:pt x="3" y="25"/>
                    </a:cubicBezTo>
                    <a:lnTo>
                      <a:pt x="11" y="25"/>
                    </a:lnTo>
                    <a:close/>
                    <a:moveTo>
                      <a:pt x="11" y="35"/>
                    </a:moveTo>
                    <a:cubicBezTo>
                      <a:pt x="11" y="26"/>
                      <a:pt x="11" y="26"/>
                      <a:pt x="11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3" y="35"/>
                      <a:pt x="3" y="35"/>
                      <a:pt x="3" y="35"/>
                    </a:cubicBezTo>
                    <a:lnTo>
                      <a:pt x="11" y="35"/>
                    </a:lnTo>
                    <a:close/>
                    <a:moveTo>
                      <a:pt x="11" y="44"/>
                    </a:moveTo>
                    <a:cubicBezTo>
                      <a:pt x="11" y="37"/>
                      <a:pt x="11" y="37"/>
                      <a:pt x="11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44"/>
                      <a:pt x="3" y="44"/>
                      <a:pt x="3" y="44"/>
                    </a:cubicBezTo>
                    <a:lnTo>
                      <a:pt x="11" y="44"/>
                    </a:lnTo>
                    <a:close/>
                    <a:moveTo>
                      <a:pt x="14" y="4"/>
                    </a:moveTo>
                    <a:cubicBezTo>
                      <a:pt x="14" y="4"/>
                      <a:pt x="13" y="3"/>
                      <a:pt x="13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0" y="4"/>
                      <a:pt x="10" y="4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11" y="13"/>
                      <a:pt x="11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4" y="12"/>
                      <a:pt x="14" y="12"/>
                    </a:cubicBezTo>
                    <a:lnTo>
                      <a:pt x="14" y="4"/>
                    </a:lnTo>
                    <a:close/>
                    <a:moveTo>
                      <a:pt x="21" y="25"/>
                    </a:moveTo>
                    <a:cubicBezTo>
                      <a:pt x="21" y="17"/>
                      <a:pt x="21" y="17"/>
                      <a:pt x="21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25"/>
                      <a:pt x="13" y="25"/>
                      <a:pt x="13" y="25"/>
                    </a:cubicBezTo>
                    <a:lnTo>
                      <a:pt x="21" y="25"/>
                    </a:lnTo>
                    <a:close/>
                    <a:moveTo>
                      <a:pt x="21" y="35"/>
                    </a:moveTo>
                    <a:cubicBezTo>
                      <a:pt x="21" y="26"/>
                      <a:pt x="21" y="26"/>
                      <a:pt x="21" y="26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35"/>
                      <a:pt x="13" y="35"/>
                      <a:pt x="13" y="35"/>
                    </a:cubicBezTo>
                    <a:lnTo>
                      <a:pt x="21" y="35"/>
                    </a:lnTo>
                    <a:close/>
                    <a:moveTo>
                      <a:pt x="21" y="44"/>
                    </a:moveTo>
                    <a:cubicBezTo>
                      <a:pt x="21" y="37"/>
                      <a:pt x="21" y="37"/>
                      <a:pt x="21" y="37"/>
                    </a:cubicBezTo>
                    <a:cubicBezTo>
                      <a:pt x="13" y="37"/>
                      <a:pt x="13" y="37"/>
                      <a:pt x="13" y="37"/>
                    </a:cubicBezTo>
                    <a:cubicBezTo>
                      <a:pt x="13" y="44"/>
                      <a:pt x="13" y="44"/>
                      <a:pt x="13" y="44"/>
                    </a:cubicBezTo>
                    <a:lnTo>
                      <a:pt x="21" y="44"/>
                    </a:lnTo>
                    <a:close/>
                    <a:moveTo>
                      <a:pt x="32" y="25"/>
                    </a:moveTo>
                    <a:cubicBezTo>
                      <a:pt x="32" y="17"/>
                      <a:pt x="32" y="17"/>
                      <a:pt x="32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25"/>
                      <a:pt x="23" y="25"/>
                      <a:pt x="23" y="25"/>
                    </a:cubicBezTo>
                    <a:lnTo>
                      <a:pt x="32" y="25"/>
                    </a:lnTo>
                    <a:close/>
                    <a:moveTo>
                      <a:pt x="32" y="35"/>
                    </a:moveTo>
                    <a:cubicBezTo>
                      <a:pt x="32" y="26"/>
                      <a:pt x="32" y="26"/>
                      <a:pt x="32" y="26"/>
                    </a:cubicBezTo>
                    <a:cubicBezTo>
                      <a:pt x="23" y="26"/>
                      <a:pt x="23" y="26"/>
                      <a:pt x="23" y="26"/>
                    </a:cubicBezTo>
                    <a:cubicBezTo>
                      <a:pt x="23" y="35"/>
                      <a:pt x="23" y="35"/>
                      <a:pt x="23" y="35"/>
                    </a:cubicBezTo>
                    <a:lnTo>
                      <a:pt x="32" y="35"/>
                    </a:lnTo>
                    <a:close/>
                    <a:moveTo>
                      <a:pt x="32" y="44"/>
                    </a:moveTo>
                    <a:cubicBezTo>
                      <a:pt x="32" y="37"/>
                      <a:pt x="32" y="37"/>
                      <a:pt x="32" y="37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3" y="44"/>
                      <a:pt x="23" y="44"/>
                      <a:pt x="23" y="44"/>
                    </a:cubicBezTo>
                    <a:lnTo>
                      <a:pt x="32" y="44"/>
                    </a:lnTo>
                    <a:close/>
                    <a:moveTo>
                      <a:pt x="34" y="4"/>
                    </a:moveTo>
                    <a:cubicBezTo>
                      <a:pt x="34" y="4"/>
                      <a:pt x="34" y="3"/>
                      <a:pt x="33" y="3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1" y="3"/>
                      <a:pt x="31" y="4"/>
                      <a:pt x="31" y="4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3"/>
                      <a:pt x="32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4" y="13"/>
                      <a:pt x="34" y="12"/>
                      <a:pt x="34" y="12"/>
                    </a:cubicBezTo>
                    <a:lnTo>
                      <a:pt x="34" y="4"/>
                    </a:lnTo>
                    <a:close/>
                    <a:moveTo>
                      <a:pt x="41" y="25"/>
                    </a:moveTo>
                    <a:cubicBezTo>
                      <a:pt x="41" y="17"/>
                      <a:pt x="41" y="17"/>
                      <a:pt x="41" y="17"/>
                    </a:cubicBezTo>
                    <a:cubicBezTo>
                      <a:pt x="33" y="17"/>
                      <a:pt x="33" y="17"/>
                      <a:pt x="33" y="17"/>
                    </a:cubicBezTo>
                    <a:cubicBezTo>
                      <a:pt x="33" y="25"/>
                      <a:pt x="33" y="25"/>
                      <a:pt x="33" y="25"/>
                    </a:cubicBezTo>
                    <a:lnTo>
                      <a:pt x="41" y="25"/>
                    </a:lnTo>
                    <a:close/>
                    <a:moveTo>
                      <a:pt x="41" y="35"/>
                    </a:moveTo>
                    <a:cubicBezTo>
                      <a:pt x="41" y="26"/>
                      <a:pt x="41" y="26"/>
                      <a:pt x="41" y="26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35"/>
                      <a:pt x="33" y="35"/>
                      <a:pt x="33" y="35"/>
                    </a:cubicBezTo>
                    <a:lnTo>
                      <a:pt x="41" y="35"/>
                    </a:lnTo>
                    <a:close/>
                    <a:moveTo>
                      <a:pt x="41" y="44"/>
                    </a:moveTo>
                    <a:cubicBezTo>
                      <a:pt x="41" y="37"/>
                      <a:pt x="41" y="37"/>
                      <a:pt x="41" y="37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44"/>
                      <a:pt x="33" y="44"/>
                      <a:pt x="33" y="44"/>
                    </a:cubicBezTo>
                    <a:lnTo>
                      <a:pt x="41" y="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</p:grpSp>
        <p:grpSp>
          <p:nvGrpSpPr>
            <p:cNvPr id="7" name="i$ľïḓé">
              <a:extLst>
                <a:ext uri="{FF2B5EF4-FFF2-40B4-BE49-F238E27FC236}">
                  <a16:creationId xmlns:a16="http://schemas.microsoft.com/office/drawing/2014/main" id="{5B7AF04B-9B0A-AB38-8061-EE0C6C2DD4CB}"/>
                </a:ext>
              </a:extLst>
            </p:cNvPr>
            <p:cNvGrpSpPr/>
            <p:nvPr/>
          </p:nvGrpSpPr>
          <p:grpSpPr>
            <a:xfrm>
              <a:off x="983432" y="3272433"/>
              <a:ext cx="3071298" cy="804678"/>
              <a:chOff x="914201" y="3010944"/>
              <a:chExt cx="3191274" cy="836112"/>
            </a:xfrm>
          </p:grpSpPr>
          <p:grpSp>
            <p:nvGrpSpPr>
              <p:cNvPr id="35" name="isḻíḓe">
                <a:extLst>
                  <a:ext uri="{FF2B5EF4-FFF2-40B4-BE49-F238E27FC236}">
                    <a16:creationId xmlns:a16="http://schemas.microsoft.com/office/drawing/2014/main" id="{BF1BF538-03F9-535E-CBF2-51008D87558C}"/>
                  </a:ext>
                </a:extLst>
              </p:cNvPr>
              <p:cNvGrpSpPr/>
              <p:nvPr/>
            </p:nvGrpSpPr>
            <p:grpSpPr>
              <a:xfrm>
                <a:off x="1458616" y="3010944"/>
                <a:ext cx="2646859" cy="836112"/>
                <a:chOff x="2591258" y="3352018"/>
                <a:chExt cx="2646859" cy="836112"/>
              </a:xfrm>
            </p:grpSpPr>
            <p:sp>
              <p:nvSpPr>
                <p:cNvPr id="37" name="iṣľíḍé">
                  <a:extLst>
                    <a:ext uri="{FF2B5EF4-FFF2-40B4-BE49-F238E27FC236}">
                      <a16:creationId xmlns:a16="http://schemas.microsoft.com/office/drawing/2014/main" id="{8C3B65AF-F7B2-E69E-8225-28ADEB150F14}"/>
                    </a:ext>
                  </a:extLst>
                </p:cNvPr>
                <p:cNvSpPr/>
                <p:nvPr/>
              </p:nvSpPr>
              <p:spPr bwMode="auto">
                <a:xfrm>
                  <a:off x="2596021" y="3630731"/>
                  <a:ext cx="2642096" cy="5573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rmAutofit fontScale="62500" lnSpcReduction="20000"/>
                </a:bodyPr>
                <a:lstStyle/>
                <a:p>
                  <a:pPr eaLnBrk="1" hangingPunct="1">
                    <a:lnSpc>
                      <a:spcPct val="12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zh-CN" altLang="en-US" sz="1100" dirty="0"/>
                    <a:t>支持基于终端类型（摄像头、打印机、智能机具、门禁等）进行策略管控</a:t>
                  </a:r>
                </a:p>
              </p:txBody>
            </p:sp>
            <p:sp>
              <p:nvSpPr>
                <p:cNvPr id="38" name="ïsḷíḓe">
                  <a:extLst>
                    <a:ext uri="{FF2B5EF4-FFF2-40B4-BE49-F238E27FC236}">
                      <a16:creationId xmlns:a16="http://schemas.microsoft.com/office/drawing/2014/main" id="{6BCF8C16-37E4-A8C8-727F-08275C1049E1}"/>
                    </a:ext>
                  </a:extLst>
                </p:cNvPr>
                <p:cNvSpPr txBox="1"/>
                <p:nvPr/>
              </p:nvSpPr>
              <p:spPr bwMode="auto">
                <a:xfrm>
                  <a:off x="2591258" y="3352018"/>
                  <a:ext cx="2642096" cy="2787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>
                  <a:normAutofit fontScale="92500" lnSpcReduction="10000"/>
                </a:bodyPr>
                <a:lstStyle/>
                <a:p>
                  <a:pPr eaLnBrk="1" hangingPunct="1">
                    <a:lnSpc>
                      <a:spcPct val="12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zh-CN" altLang="en-US" b="1" dirty="0"/>
                    <a:t>终端类型</a:t>
                  </a:r>
                </a:p>
              </p:txBody>
            </p:sp>
          </p:grpSp>
          <p:sp>
            <p:nvSpPr>
              <p:cNvPr id="36" name="iŝḻîḓê">
                <a:extLst>
                  <a:ext uri="{FF2B5EF4-FFF2-40B4-BE49-F238E27FC236}">
                    <a16:creationId xmlns:a16="http://schemas.microsoft.com/office/drawing/2014/main" id="{CDF18561-956E-C678-6236-3ED99BAF32D6}"/>
                  </a:ext>
                </a:extLst>
              </p:cNvPr>
              <p:cNvSpPr/>
              <p:nvPr/>
            </p:nvSpPr>
            <p:spPr bwMode="auto">
              <a:xfrm>
                <a:off x="914201" y="3074732"/>
                <a:ext cx="508494" cy="508494"/>
              </a:xfrm>
              <a:custGeom>
                <a:avLst/>
                <a:gdLst>
                  <a:gd name="T0" fmla="*/ 116 w 232"/>
                  <a:gd name="T1" fmla="*/ 0 h 232"/>
                  <a:gd name="T2" fmla="*/ 0 w 232"/>
                  <a:gd name="T3" fmla="*/ 116 h 232"/>
                  <a:gd name="T4" fmla="*/ 116 w 232"/>
                  <a:gd name="T5" fmla="*/ 232 h 232"/>
                  <a:gd name="T6" fmla="*/ 232 w 232"/>
                  <a:gd name="T7" fmla="*/ 116 h 232"/>
                  <a:gd name="T8" fmla="*/ 116 w 232"/>
                  <a:gd name="T9" fmla="*/ 0 h 232"/>
                  <a:gd name="T10" fmla="*/ 129 w 232"/>
                  <a:gd name="T11" fmla="*/ 208 h 232"/>
                  <a:gd name="T12" fmla="*/ 129 w 232"/>
                  <a:gd name="T13" fmla="*/ 190 h 232"/>
                  <a:gd name="T14" fmla="*/ 117 w 232"/>
                  <a:gd name="T15" fmla="*/ 178 h 232"/>
                  <a:gd name="T16" fmla="*/ 105 w 232"/>
                  <a:gd name="T17" fmla="*/ 190 h 232"/>
                  <a:gd name="T18" fmla="*/ 105 w 232"/>
                  <a:gd name="T19" fmla="*/ 208 h 232"/>
                  <a:gd name="T20" fmla="*/ 25 w 232"/>
                  <a:gd name="T21" fmla="*/ 129 h 232"/>
                  <a:gd name="T22" fmla="*/ 42 w 232"/>
                  <a:gd name="T23" fmla="*/ 129 h 232"/>
                  <a:gd name="T24" fmla="*/ 53 w 232"/>
                  <a:gd name="T25" fmla="*/ 117 h 232"/>
                  <a:gd name="T26" fmla="*/ 42 w 232"/>
                  <a:gd name="T27" fmla="*/ 105 h 232"/>
                  <a:gd name="T28" fmla="*/ 24 w 232"/>
                  <a:gd name="T29" fmla="*/ 105 h 232"/>
                  <a:gd name="T30" fmla="*/ 104 w 232"/>
                  <a:gd name="T31" fmla="*/ 25 h 232"/>
                  <a:gd name="T32" fmla="*/ 104 w 232"/>
                  <a:gd name="T33" fmla="*/ 41 h 232"/>
                  <a:gd name="T34" fmla="*/ 116 w 232"/>
                  <a:gd name="T35" fmla="*/ 53 h 232"/>
                  <a:gd name="T36" fmla="*/ 128 w 232"/>
                  <a:gd name="T37" fmla="*/ 41 h 232"/>
                  <a:gd name="T38" fmla="*/ 128 w 232"/>
                  <a:gd name="T39" fmla="*/ 25 h 232"/>
                  <a:gd name="T40" fmla="*/ 208 w 232"/>
                  <a:gd name="T41" fmla="*/ 104 h 232"/>
                  <a:gd name="T42" fmla="*/ 190 w 232"/>
                  <a:gd name="T43" fmla="*/ 104 h 232"/>
                  <a:gd name="T44" fmla="*/ 179 w 232"/>
                  <a:gd name="T45" fmla="*/ 116 h 232"/>
                  <a:gd name="T46" fmla="*/ 190 w 232"/>
                  <a:gd name="T47" fmla="*/ 128 h 232"/>
                  <a:gd name="T48" fmla="*/ 208 w 232"/>
                  <a:gd name="T49" fmla="*/ 128 h 232"/>
                  <a:gd name="T50" fmla="*/ 129 w 232"/>
                  <a:gd name="T51" fmla="*/ 208 h 232"/>
                  <a:gd name="T52" fmla="*/ 124 w 232"/>
                  <a:gd name="T53" fmla="*/ 94 h 232"/>
                  <a:gd name="T54" fmla="*/ 70 w 232"/>
                  <a:gd name="T55" fmla="*/ 69 h 232"/>
                  <a:gd name="T56" fmla="*/ 94 w 232"/>
                  <a:gd name="T57" fmla="*/ 124 h 232"/>
                  <a:gd name="T58" fmla="*/ 109 w 232"/>
                  <a:gd name="T59" fmla="*/ 138 h 232"/>
                  <a:gd name="T60" fmla="*/ 163 w 232"/>
                  <a:gd name="T61" fmla="*/ 163 h 232"/>
                  <a:gd name="T62" fmla="*/ 138 w 232"/>
                  <a:gd name="T63" fmla="*/ 108 h 232"/>
                  <a:gd name="T64" fmla="*/ 124 w 232"/>
                  <a:gd name="T65" fmla="*/ 94 h 232"/>
                  <a:gd name="T66" fmla="*/ 123 w 232"/>
                  <a:gd name="T67" fmla="*/ 123 h 232"/>
                  <a:gd name="T68" fmla="*/ 110 w 232"/>
                  <a:gd name="T69" fmla="*/ 123 h 232"/>
                  <a:gd name="T70" fmla="*/ 110 w 232"/>
                  <a:gd name="T71" fmla="*/ 109 h 232"/>
                  <a:gd name="T72" fmla="*/ 123 w 232"/>
                  <a:gd name="T73" fmla="*/ 109 h 232"/>
                  <a:gd name="T74" fmla="*/ 123 w 232"/>
                  <a:gd name="T75" fmla="*/ 123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32" h="232">
                    <a:moveTo>
                      <a:pt x="116" y="0"/>
                    </a:moveTo>
                    <a:cubicBezTo>
                      <a:pt x="52" y="0"/>
                      <a:pt x="0" y="52"/>
                      <a:pt x="0" y="116"/>
                    </a:cubicBezTo>
                    <a:cubicBezTo>
                      <a:pt x="0" y="180"/>
                      <a:pt x="52" y="232"/>
                      <a:pt x="116" y="232"/>
                    </a:cubicBezTo>
                    <a:cubicBezTo>
                      <a:pt x="180" y="232"/>
                      <a:pt x="232" y="180"/>
                      <a:pt x="232" y="116"/>
                    </a:cubicBezTo>
                    <a:cubicBezTo>
                      <a:pt x="232" y="52"/>
                      <a:pt x="180" y="0"/>
                      <a:pt x="116" y="0"/>
                    </a:cubicBezTo>
                    <a:close/>
                    <a:moveTo>
                      <a:pt x="129" y="208"/>
                    </a:moveTo>
                    <a:cubicBezTo>
                      <a:pt x="129" y="190"/>
                      <a:pt x="129" y="190"/>
                      <a:pt x="129" y="190"/>
                    </a:cubicBezTo>
                    <a:cubicBezTo>
                      <a:pt x="129" y="183"/>
                      <a:pt x="123" y="178"/>
                      <a:pt x="117" y="178"/>
                    </a:cubicBezTo>
                    <a:cubicBezTo>
                      <a:pt x="110" y="178"/>
                      <a:pt x="105" y="183"/>
                      <a:pt x="105" y="190"/>
                    </a:cubicBezTo>
                    <a:cubicBezTo>
                      <a:pt x="105" y="208"/>
                      <a:pt x="105" y="208"/>
                      <a:pt x="105" y="208"/>
                    </a:cubicBezTo>
                    <a:cubicBezTo>
                      <a:pt x="63" y="203"/>
                      <a:pt x="30" y="170"/>
                      <a:pt x="25" y="129"/>
                    </a:cubicBezTo>
                    <a:cubicBezTo>
                      <a:pt x="42" y="129"/>
                      <a:pt x="42" y="129"/>
                      <a:pt x="42" y="129"/>
                    </a:cubicBezTo>
                    <a:cubicBezTo>
                      <a:pt x="48" y="129"/>
                      <a:pt x="53" y="123"/>
                      <a:pt x="53" y="117"/>
                    </a:cubicBezTo>
                    <a:cubicBezTo>
                      <a:pt x="53" y="110"/>
                      <a:pt x="48" y="105"/>
                      <a:pt x="42" y="105"/>
                    </a:cubicBezTo>
                    <a:cubicBezTo>
                      <a:pt x="24" y="105"/>
                      <a:pt x="24" y="105"/>
                      <a:pt x="24" y="105"/>
                    </a:cubicBezTo>
                    <a:cubicBezTo>
                      <a:pt x="29" y="63"/>
                      <a:pt x="63" y="30"/>
                      <a:pt x="104" y="25"/>
                    </a:cubicBezTo>
                    <a:cubicBezTo>
                      <a:pt x="104" y="41"/>
                      <a:pt x="104" y="41"/>
                      <a:pt x="104" y="41"/>
                    </a:cubicBezTo>
                    <a:cubicBezTo>
                      <a:pt x="104" y="47"/>
                      <a:pt x="109" y="53"/>
                      <a:pt x="116" y="53"/>
                    </a:cubicBezTo>
                    <a:cubicBezTo>
                      <a:pt x="122" y="53"/>
                      <a:pt x="128" y="47"/>
                      <a:pt x="128" y="41"/>
                    </a:cubicBezTo>
                    <a:cubicBezTo>
                      <a:pt x="128" y="25"/>
                      <a:pt x="128" y="25"/>
                      <a:pt x="128" y="25"/>
                    </a:cubicBezTo>
                    <a:cubicBezTo>
                      <a:pt x="169" y="30"/>
                      <a:pt x="202" y="63"/>
                      <a:pt x="208" y="104"/>
                    </a:cubicBezTo>
                    <a:cubicBezTo>
                      <a:pt x="190" y="104"/>
                      <a:pt x="190" y="104"/>
                      <a:pt x="190" y="104"/>
                    </a:cubicBezTo>
                    <a:cubicBezTo>
                      <a:pt x="184" y="104"/>
                      <a:pt x="179" y="109"/>
                      <a:pt x="179" y="116"/>
                    </a:cubicBezTo>
                    <a:cubicBezTo>
                      <a:pt x="179" y="122"/>
                      <a:pt x="184" y="128"/>
                      <a:pt x="190" y="128"/>
                    </a:cubicBezTo>
                    <a:cubicBezTo>
                      <a:pt x="208" y="128"/>
                      <a:pt x="208" y="128"/>
                      <a:pt x="208" y="128"/>
                    </a:cubicBezTo>
                    <a:cubicBezTo>
                      <a:pt x="203" y="169"/>
                      <a:pt x="170" y="202"/>
                      <a:pt x="129" y="208"/>
                    </a:cubicBezTo>
                    <a:close/>
                    <a:moveTo>
                      <a:pt x="124" y="94"/>
                    </a:moveTo>
                    <a:cubicBezTo>
                      <a:pt x="70" y="69"/>
                      <a:pt x="70" y="69"/>
                      <a:pt x="70" y="69"/>
                    </a:cubicBezTo>
                    <a:cubicBezTo>
                      <a:pt x="94" y="124"/>
                      <a:pt x="94" y="124"/>
                      <a:pt x="94" y="124"/>
                    </a:cubicBezTo>
                    <a:cubicBezTo>
                      <a:pt x="97" y="129"/>
                      <a:pt x="103" y="136"/>
                      <a:pt x="109" y="138"/>
                    </a:cubicBezTo>
                    <a:cubicBezTo>
                      <a:pt x="163" y="163"/>
                      <a:pt x="163" y="163"/>
                      <a:pt x="163" y="163"/>
                    </a:cubicBezTo>
                    <a:cubicBezTo>
                      <a:pt x="138" y="108"/>
                      <a:pt x="138" y="108"/>
                      <a:pt x="138" y="108"/>
                    </a:cubicBezTo>
                    <a:cubicBezTo>
                      <a:pt x="136" y="103"/>
                      <a:pt x="130" y="96"/>
                      <a:pt x="124" y="94"/>
                    </a:cubicBezTo>
                    <a:close/>
                    <a:moveTo>
                      <a:pt x="123" y="123"/>
                    </a:moveTo>
                    <a:cubicBezTo>
                      <a:pt x="119" y="126"/>
                      <a:pt x="113" y="126"/>
                      <a:pt x="110" y="123"/>
                    </a:cubicBezTo>
                    <a:cubicBezTo>
                      <a:pt x="106" y="119"/>
                      <a:pt x="106" y="113"/>
                      <a:pt x="110" y="109"/>
                    </a:cubicBezTo>
                    <a:cubicBezTo>
                      <a:pt x="113" y="106"/>
                      <a:pt x="119" y="106"/>
                      <a:pt x="123" y="109"/>
                    </a:cubicBezTo>
                    <a:cubicBezTo>
                      <a:pt x="127" y="113"/>
                      <a:pt x="127" y="119"/>
                      <a:pt x="123" y="123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</p:grpSp>
        <p:grpSp>
          <p:nvGrpSpPr>
            <p:cNvPr id="8" name="îṡ1iḍè">
              <a:extLst>
                <a:ext uri="{FF2B5EF4-FFF2-40B4-BE49-F238E27FC236}">
                  <a16:creationId xmlns:a16="http://schemas.microsoft.com/office/drawing/2014/main" id="{EF692D10-9935-9820-19BE-088ADC2ABFEF}"/>
                </a:ext>
              </a:extLst>
            </p:cNvPr>
            <p:cNvGrpSpPr/>
            <p:nvPr/>
          </p:nvGrpSpPr>
          <p:grpSpPr>
            <a:xfrm>
              <a:off x="983432" y="4706893"/>
              <a:ext cx="3066714" cy="804678"/>
              <a:chOff x="883021" y="4501439"/>
              <a:chExt cx="3186511" cy="836112"/>
            </a:xfrm>
          </p:grpSpPr>
          <p:grpSp>
            <p:nvGrpSpPr>
              <p:cNvPr id="31" name="iṡ1iḑê">
                <a:extLst>
                  <a:ext uri="{FF2B5EF4-FFF2-40B4-BE49-F238E27FC236}">
                    <a16:creationId xmlns:a16="http://schemas.microsoft.com/office/drawing/2014/main" id="{0F6A355C-6AA2-1B60-AD10-50EFE1E53038}"/>
                  </a:ext>
                </a:extLst>
              </p:cNvPr>
              <p:cNvGrpSpPr/>
              <p:nvPr/>
            </p:nvGrpSpPr>
            <p:grpSpPr>
              <a:xfrm>
                <a:off x="1427436" y="4501439"/>
                <a:ext cx="2642096" cy="836112"/>
                <a:chOff x="2591258" y="4501269"/>
                <a:chExt cx="2642096" cy="836112"/>
              </a:xfrm>
            </p:grpSpPr>
            <p:sp>
              <p:nvSpPr>
                <p:cNvPr id="33" name="iṡ1îḍe">
                  <a:extLst>
                    <a:ext uri="{FF2B5EF4-FFF2-40B4-BE49-F238E27FC236}">
                      <a16:creationId xmlns:a16="http://schemas.microsoft.com/office/drawing/2014/main" id="{C6FD36DF-7600-DBC1-6481-70FD2FAA9B09}"/>
                    </a:ext>
                  </a:extLst>
                </p:cNvPr>
                <p:cNvSpPr/>
                <p:nvPr/>
              </p:nvSpPr>
              <p:spPr bwMode="auto">
                <a:xfrm>
                  <a:off x="2591258" y="4779982"/>
                  <a:ext cx="2642096" cy="5573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rmAutofit fontScale="85000" lnSpcReduction="20000"/>
                </a:bodyPr>
                <a:lstStyle/>
                <a:p>
                  <a:pPr eaLnBrk="1" hangingPunct="1">
                    <a:lnSpc>
                      <a:spcPct val="12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zh-CN" altLang="en-US" sz="1100" dirty="0"/>
                    <a:t>支持终端接入位置的合法性进行安全管控</a:t>
                  </a:r>
                </a:p>
              </p:txBody>
            </p:sp>
            <p:sp>
              <p:nvSpPr>
                <p:cNvPr id="34" name="iṣ1íďè">
                  <a:extLst>
                    <a:ext uri="{FF2B5EF4-FFF2-40B4-BE49-F238E27FC236}">
                      <a16:creationId xmlns:a16="http://schemas.microsoft.com/office/drawing/2014/main" id="{163F8750-C5AA-3401-DD8C-EDF383AE615D}"/>
                    </a:ext>
                  </a:extLst>
                </p:cNvPr>
                <p:cNvSpPr txBox="1"/>
                <p:nvPr/>
              </p:nvSpPr>
              <p:spPr bwMode="auto">
                <a:xfrm>
                  <a:off x="2591258" y="4501269"/>
                  <a:ext cx="2642096" cy="2787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>
                  <a:normAutofit fontScale="92500" lnSpcReduction="10000"/>
                </a:bodyPr>
                <a:lstStyle/>
                <a:p>
                  <a:pPr eaLnBrk="1" hangingPunct="1">
                    <a:lnSpc>
                      <a:spcPct val="12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zh-CN" altLang="en-US" b="1" dirty="0"/>
                    <a:t>接入位置</a:t>
                  </a:r>
                </a:p>
              </p:txBody>
            </p:sp>
          </p:grpSp>
          <p:sp>
            <p:nvSpPr>
              <p:cNvPr id="32" name="îṧļíďè">
                <a:extLst>
                  <a:ext uri="{FF2B5EF4-FFF2-40B4-BE49-F238E27FC236}">
                    <a16:creationId xmlns:a16="http://schemas.microsoft.com/office/drawing/2014/main" id="{307560D0-5FBB-CA60-2691-B3FE160FB8C2}"/>
                  </a:ext>
                </a:extLst>
              </p:cNvPr>
              <p:cNvSpPr/>
              <p:nvPr/>
            </p:nvSpPr>
            <p:spPr bwMode="auto">
              <a:xfrm>
                <a:off x="883021" y="4555127"/>
                <a:ext cx="508494" cy="478545"/>
              </a:xfrm>
              <a:custGeom>
                <a:avLst/>
                <a:gdLst>
                  <a:gd name="connsiteX0" fmla="*/ 69646 w 508000"/>
                  <a:gd name="connsiteY0" fmla="*/ 394096 h 478080"/>
                  <a:gd name="connsiteX1" fmla="*/ 438355 w 508000"/>
                  <a:gd name="connsiteY1" fmla="*/ 394096 h 478080"/>
                  <a:gd name="connsiteX2" fmla="*/ 438355 w 508000"/>
                  <a:gd name="connsiteY2" fmla="*/ 422773 h 478080"/>
                  <a:gd name="connsiteX3" fmla="*/ 473178 w 508000"/>
                  <a:gd name="connsiteY3" fmla="*/ 422773 h 478080"/>
                  <a:gd name="connsiteX4" fmla="*/ 473178 w 508000"/>
                  <a:gd name="connsiteY4" fmla="*/ 447354 h 478080"/>
                  <a:gd name="connsiteX5" fmla="*/ 497758 w 508000"/>
                  <a:gd name="connsiteY5" fmla="*/ 447354 h 478080"/>
                  <a:gd name="connsiteX6" fmla="*/ 497758 w 508000"/>
                  <a:gd name="connsiteY6" fmla="*/ 478080 h 478080"/>
                  <a:gd name="connsiteX7" fmla="*/ 14339 w 508000"/>
                  <a:gd name="connsiteY7" fmla="*/ 478080 h 478080"/>
                  <a:gd name="connsiteX8" fmla="*/ 14339 w 508000"/>
                  <a:gd name="connsiteY8" fmla="*/ 447354 h 478080"/>
                  <a:gd name="connsiteX9" fmla="*/ 38920 w 508000"/>
                  <a:gd name="connsiteY9" fmla="*/ 447354 h 478080"/>
                  <a:gd name="connsiteX10" fmla="*/ 38920 w 508000"/>
                  <a:gd name="connsiteY10" fmla="*/ 422773 h 478080"/>
                  <a:gd name="connsiteX11" fmla="*/ 69646 w 508000"/>
                  <a:gd name="connsiteY11" fmla="*/ 422773 h 478080"/>
                  <a:gd name="connsiteX12" fmla="*/ 362031 w 508000"/>
                  <a:gd name="connsiteY12" fmla="*/ 193354 h 478080"/>
                  <a:gd name="connsiteX13" fmla="*/ 436842 w 508000"/>
                  <a:gd name="connsiteY13" fmla="*/ 193354 h 478080"/>
                  <a:gd name="connsiteX14" fmla="*/ 456791 w 508000"/>
                  <a:gd name="connsiteY14" fmla="*/ 213383 h 478080"/>
                  <a:gd name="connsiteX15" fmla="*/ 456791 w 508000"/>
                  <a:gd name="connsiteY15" fmla="*/ 233411 h 478080"/>
                  <a:gd name="connsiteX16" fmla="*/ 436842 w 508000"/>
                  <a:gd name="connsiteY16" fmla="*/ 233411 h 478080"/>
                  <a:gd name="connsiteX17" fmla="*/ 436842 w 508000"/>
                  <a:gd name="connsiteY17" fmla="*/ 373612 h 478080"/>
                  <a:gd name="connsiteX18" fmla="*/ 362031 w 508000"/>
                  <a:gd name="connsiteY18" fmla="*/ 373612 h 478080"/>
                  <a:gd name="connsiteX19" fmla="*/ 362031 w 508000"/>
                  <a:gd name="connsiteY19" fmla="*/ 233411 h 478080"/>
                  <a:gd name="connsiteX20" fmla="*/ 342081 w 508000"/>
                  <a:gd name="connsiteY20" fmla="*/ 233411 h 478080"/>
                  <a:gd name="connsiteX21" fmla="*/ 342081 w 508000"/>
                  <a:gd name="connsiteY21" fmla="*/ 213383 h 478080"/>
                  <a:gd name="connsiteX22" fmla="*/ 362031 w 508000"/>
                  <a:gd name="connsiteY22" fmla="*/ 193354 h 478080"/>
                  <a:gd name="connsiteX23" fmla="*/ 218644 w 508000"/>
                  <a:gd name="connsiteY23" fmla="*/ 193354 h 478080"/>
                  <a:gd name="connsiteX24" fmla="*/ 293455 w 508000"/>
                  <a:gd name="connsiteY24" fmla="*/ 193354 h 478080"/>
                  <a:gd name="connsiteX25" fmla="*/ 313404 w 508000"/>
                  <a:gd name="connsiteY25" fmla="*/ 213383 h 478080"/>
                  <a:gd name="connsiteX26" fmla="*/ 313404 w 508000"/>
                  <a:gd name="connsiteY26" fmla="*/ 233411 h 478080"/>
                  <a:gd name="connsiteX27" fmla="*/ 293455 w 508000"/>
                  <a:gd name="connsiteY27" fmla="*/ 233411 h 478080"/>
                  <a:gd name="connsiteX28" fmla="*/ 293455 w 508000"/>
                  <a:gd name="connsiteY28" fmla="*/ 373612 h 478080"/>
                  <a:gd name="connsiteX29" fmla="*/ 213656 w 508000"/>
                  <a:gd name="connsiteY29" fmla="*/ 373612 h 478080"/>
                  <a:gd name="connsiteX30" fmla="*/ 213656 w 508000"/>
                  <a:gd name="connsiteY30" fmla="*/ 233411 h 478080"/>
                  <a:gd name="connsiteX31" fmla="*/ 198694 w 508000"/>
                  <a:gd name="connsiteY31" fmla="*/ 233411 h 478080"/>
                  <a:gd name="connsiteX32" fmla="*/ 198694 w 508000"/>
                  <a:gd name="connsiteY32" fmla="*/ 213383 h 478080"/>
                  <a:gd name="connsiteX33" fmla="*/ 218644 w 508000"/>
                  <a:gd name="connsiteY33" fmla="*/ 193354 h 478080"/>
                  <a:gd name="connsiteX34" fmla="*/ 73208 w 508000"/>
                  <a:gd name="connsiteY34" fmla="*/ 193354 h 478080"/>
                  <a:gd name="connsiteX35" fmla="*/ 148019 w 508000"/>
                  <a:gd name="connsiteY35" fmla="*/ 193354 h 478080"/>
                  <a:gd name="connsiteX36" fmla="*/ 167968 w 508000"/>
                  <a:gd name="connsiteY36" fmla="*/ 213383 h 478080"/>
                  <a:gd name="connsiteX37" fmla="*/ 167968 w 508000"/>
                  <a:gd name="connsiteY37" fmla="*/ 233411 h 478080"/>
                  <a:gd name="connsiteX38" fmla="*/ 148019 w 508000"/>
                  <a:gd name="connsiteY38" fmla="*/ 233411 h 478080"/>
                  <a:gd name="connsiteX39" fmla="*/ 148019 w 508000"/>
                  <a:gd name="connsiteY39" fmla="*/ 373612 h 478080"/>
                  <a:gd name="connsiteX40" fmla="*/ 73208 w 508000"/>
                  <a:gd name="connsiteY40" fmla="*/ 373612 h 478080"/>
                  <a:gd name="connsiteX41" fmla="*/ 73208 w 508000"/>
                  <a:gd name="connsiteY41" fmla="*/ 233411 h 478080"/>
                  <a:gd name="connsiteX42" fmla="*/ 53258 w 508000"/>
                  <a:gd name="connsiteY42" fmla="*/ 233411 h 478080"/>
                  <a:gd name="connsiteX43" fmla="*/ 53258 w 508000"/>
                  <a:gd name="connsiteY43" fmla="*/ 213383 h 478080"/>
                  <a:gd name="connsiteX44" fmla="*/ 73208 w 508000"/>
                  <a:gd name="connsiteY44" fmla="*/ 193354 h 478080"/>
                  <a:gd name="connsiteX45" fmla="*/ 234079 w 508000"/>
                  <a:gd name="connsiteY45" fmla="*/ 68402 h 478080"/>
                  <a:gd name="connsiteX46" fmla="*/ 169334 w 508000"/>
                  <a:gd name="connsiteY46" fmla="*/ 108199 h 478080"/>
                  <a:gd name="connsiteX47" fmla="*/ 169334 w 508000"/>
                  <a:gd name="connsiteY47" fmla="*/ 113174 h 478080"/>
                  <a:gd name="connsiteX48" fmla="*/ 174314 w 508000"/>
                  <a:gd name="connsiteY48" fmla="*/ 113174 h 478080"/>
                  <a:gd name="connsiteX49" fmla="*/ 333687 w 508000"/>
                  <a:gd name="connsiteY49" fmla="*/ 113174 h 478080"/>
                  <a:gd name="connsiteX50" fmla="*/ 338667 w 508000"/>
                  <a:gd name="connsiteY50" fmla="*/ 113174 h 478080"/>
                  <a:gd name="connsiteX51" fmla="*/ 338667 w 508000"/>
                  <a:gd name="connsiteY51" fmla="*/ 108199 h 478080"/>
                  <a:gd name="connsiteX52" fmla="*/ 273922 w 508000"/>
                  <a:gd name="connsiteY52" fmla="*/ 68402 h 478080"/>
                  <a:gd name="connsiteX53" fmla="*/ 234079 w 508000"/>
                  <a:gd name="connsiteY53" fmla="*/ 68402 h 478080"/>
                  <a:gd name="connsiteX54" fmla="*/ 234079 w 508000"/>
                  <a:gd name="connsiteY54" fmla="*/ 3732 h 478080"/>
                  <a:gd name="connsiteX55" fmla="*/ 273922 w 508000"/>
                  <a:gd name="connsiteY55" fmla="*/ 3732 h 478080"/>
                  <a:gd name="connsiteX56" fmla="*/ 488079 w 508000"/>
                  <a:gd name="connsiteY56" fmla="*/ 123123 h 478080"/>
                  <a:gd name="connsiteX57" fmla="*/ 508000 w 508000"/>
                  <a:gd name="connsiteY57" fmla="*/ 157946 h 478080"/>
                  <a:gd name="connsiteX58" fmla="*/ 508000 w 508000"/>
                  <a:gd name="connsiteY58" fmla="*/ 172870 h 478080"/>
                  <a:gd name="connsiteX59" fmla="*/ 0 w 508000"/>
                  <a:gd name="connsiteY59" fmla="*/ 172870 h 478080"/>
                  <a:gd name="connsiteX60" fmla="*/ 0 w 508000"/>
                  <a:gd name="connsiteY60" fmla="*/ 157946 h 478080"/>
                  <a:gd name="connsiteX61" fmla="*/ 19922 w 508000"/>
                  <a:gd name="connsiteY61" fmla="*/ 123123 h 478080"/>
                  <a:gd name="connsiteX62" fmla="*/ 234079 w 508000"/>
                  <a:gd name="connsiteY62" fmla="*/ 3732 h 478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508000" h="478080">
                    <a:moveTo>
                      <a:pt x="69646" y="394096"/>
                    </a:moveTo>
                    <a:lnTo>
                      <a:pt x="438355" y="394096"/>
                    </a:lnTo>
                    <a:lnTo>
                      <a:pt x="438355" y="422773"/>
                    </a:lnTo>
                    <a:lnTo>
                      <a:pt x="473178" y="422773"/>
                    </a:lnTo>
                    <a:lnTo>
                      <a:pt x="473178" y="447354"/>
                    </a:lnTo>
                    <a:lnTo>
                      <a:pt x="497758" y="447354"/>
                    </a:lnTo>
                    <a:lnTo>
                      <a:pt x="497758" y="478080"/>
                    </a:lnTo>
                    <a:lnTo>
                      <a:pt x="14339" y="478080"/>
                    </a:lnTo>
                    <a:lnTo>
                      <a:pt x="14339" y="447354"/>
                    </a:lnTo>
                    <a:lnTo>
                      <a:pt x="38920" y="447354"/>
                    </a:lnTo>
                    <a:lnTo>
                      <a:pt x="38920" y="422773"/>
                    </a:lnTo>
                    <a:lnTo>
                      <a:pt x="69646" y="422773"/>
                    </a:lnTo>
                    <a:close/>
                    <a:moveTo>
                      <a:pt x="362031" y="193354"/>
                    </a:moveTo>
                    <a:cubicBezTo>
                      <a:pt x="362031" y="193354"/>
                      <a:pt x="362031" y="193354"/>
                      <a:pt x="436842" y="193354"/>
                    </a:cubicBezTo>
                    <a:cubicBezTo>
                      <a:pt x="446816" y="193354"/>
                      <a:pt x="456791" y="203368"/>
                      <a:pt x="456791" y="213383"/>
                    </a:cubicBezTo>
                    <a:cubicBezTo>
                      <a:pt x="456791" y="213383"/>
                      <a:pt x="456791" y="213383"/>
                      <a:pt x="456791" y="233411"/>
                    </a:cubicBezTo>
                    <a:cubicBezTo>
                      <a:pt x="456791" y="233411"/>
                      <a:pt x="456791" y="233411"/>
                      <a:pt x="436842" y="233411"/>
                    </a:cubicBezTo>
                    <a:cubicBezTo>
                      <a:pt x="436842" y="233411"/>
                      <a:pt x="436842" y="233411"/>
                      <a:pt x="436842" y="373612"/>
                    </a:cubicBezTo>
                    <a:lnTo>
                      <a:pt x="362031" y="373612"/>
                    </a:lnTo>
                    <a:cubicBezTo>
                      <a:pt x="362031" y="373612"/>
                      <a:pt x="362031" y="373612"/>
                      <a:pt x="362031" y="233411"/>
                    </a:cubicBezTo>
                    <a:cubicBezTo>
                      <a:pt x="362031" y="233411"/>
                      <a:pt x="362031" y="233411"/>
                      <a:pt x="342081" y="233411"/>
                    </a:cubicBezTo>
                    <a:cubicBezTo>
                      <a:pt x="342081" y="233411"/>
                      <a:pt x="342081" y="233411"/>
                      <a:pt x="342081" y="213383"/>
                    </a:cubicBezTo>
                    <a:cubicBezTo>
                      <a:pt x="342081" y="203368"/>
                      <a:pt x="352056" y="193354"/>
                      <a:pt x="362031" y="193354"/>
                    </a:cubicBezTo>
                    <a:close/>
                    <a:moveTo>
                      <a:pt x="218644" y="193354"/>
                    </a:moveTo>
                    <a:cubicBezTo>
                      <a:pt x="218644" y="193354"/>
                      <a:pt x="218644" y="193354"/>
                      <a:pt x="293455" y="193354"/>
                    </a:cubicBezTo>
                    <a:cubicBezTo>
                      <a:pt x="303429" y="193354"/>
                      <a:pt x="313404" y="203368"/>
                      <a:pt x="313404" y="213383"/>
                    </a:cubicBezTo>
                    <a:cubicBezTo>
                      <a:pt x="313404" y="213383"/>
                      <a:pt x="313404" y="213383"/>
                      <a:pt x="313404" y="233411"/>
                    </a:cubicBezTo>
                    <a:cubicBezTo>
                      <a:pt x="313404" y="233411"/>
                      <a:pt x="313404" y="233411"/>
                      <a:pt x="293455" y="233411"/>
                    </a:cubicBezTo>
                    <a:cubicBezTo>
                      <a:pt x="293455" y="233411"/>
                      <a:pt x="293455" y="233411"/>
                      <a:pt x="293455" y="373612"/>
                    </a:cubicBezTo>
                    <a:lnTo>
                      <a:pt x="213656" y="373612"/>
                    </a:lnTo>
                    <a:cubicBezTo>
                      <a:pt x="213656" y="373612"/>
                      <a:pt x="213656" y="373612"/>
                      <a:pt x="213656" y="233411"/>
                    </a:cubicBezTo>
                    <a:cubicBezTo>
                      <a:pt x="213656" y="233411"/>
                      <a:pt x="213656" y="233411"/>
                      <a:pt x="198694" y="233411"/>
                    </a:cubicBezTo>
                    <a:cubicBezTo>
                      <a:pt x="198694" y="233411"/>
                      <a:pt x="198694" y="233411"/>
                      <a:pt x="198694" y="213383"/>
                    </a:cubicBezTo>
                    <a:cubicBezTo>
                      <a:pt x="198694" y="203368"/>
                      <a:pt x="208669" y="193354"/>
                      <a:pt x="218644" y="193354"/>
                    </a:cubicBezTo>
                    <a:close/>
                    <a:moveTo>
                      <a:pt x="73208" y="193354"/>
                    </a:moveTo>
                    <a:cubicBezTo>
                      <a:pt x="73208" y="193354"/>
                      <a:pt x="73208" y="193354"/>
                      <a:pt x="148019" y="193354"/>
                    </a:cubicBezTo>
                    <a:cubicBezTo>
                      <a:pt x="157993" y="193354"/>
                      <a:pt x="167968" y="203368"/>
                      <a:pt x="167968" y="213383"/>
                    </a:cubicBezTo>
                    <a:cubicBezTo>
                      <a:pt x="167968" y="213383"/>
                      <a:pt x="167968" y="213383"/>
                      <a:pt x="167968" y="233411"/>
                    </a:cubicBezTo>
                    <a:cubicBezTo>
                      <a:pt x="167968" y="233411"/>
                      <a:pt x="167968" y="233411"/>
                      <a:pt x="148019" y="233411"/>
                    </a:cubicBezTo>
                    <a:cubicBezTo>
                      <a:pt x="148019" y="233411"/>
                      <a:pt x="148019" y="233411"/>
                      <a:pt x="148019" y="373612"/>
                    </a:cubicBezTo>
                    <a:lnTo>
                      <a:pt x="73208" y="373612"/>
                    </a:lnTo>
                    <a:cubicBezTo>
                      <a:pt x="73208" y="373612"/>
                      <a:pt x="73208" y="373612"/>
                      <a:pt x="73208" y="233411"/>
                    </a:cubicBezTo>
                    <a:cubicBezTo>
                      <a:pt x="73208" y="233411"/>
                      <a:pt x="73208" y="233411"/>
                      <a:pt x="53258" y="233411"/>
                    </a:cubicBezTo>
                    <a:cubicBezTo>
                      <a:pt x="53258" y="233411"/>
                      <a:pt x="53258" y="233411"/>
                      <a:pt x="53258" y="213383"/>
                    </a:cubicBezTo>
                    <a:cubicBezTo>
                      <a:pt x="53258" y="203368"/>
                      <a:pt x="63233" y="193354"/>
                      <a:pt x="73208" y="193354"/>
                    </a:cubicBezTo>
                    <a:close/>
                    <a:moveTo>
                      <a:pt x="234079" y="68402"/>
                    </a:moveTo>
                    <a:cubicBezTo>
                      <a:pt x="234079" y="68402"/>
                      <a:pt x="234079" y="68402"/>
                      <a:pt x="169334" y="108199"/>
                    </a:cubicBezTo>
                    <a:cubicBezTo>
                      <a:pt x="169334" y="108199"/>
                      <a:pt x="169334" y="108199"/>
                      <a:pt x="169334" y="113174"/>
                    </a:cubicBezTo>
                    <a:cubicBezTo>
                      <a:pt x="169334" y="113174"/>
                      <a:pt x="169334" y="113174"/>
                      <a:pt x="174314" y="113174"/>
                    </a:cubicBezTo>
                    <a:lnTo>
                      <a:pt x="333687" y="113174"/>
                    </a:lnTo>
                    <a:cubicBezTo>
                      <a:pt x="338667" y="113174"/>
                      <a:pt x="338667" y="113174"/>
                      <a:pt x="338667" y="113174"/>
                    </a:cubicBezTo>
                    <a:cubicBezTo>
                      <a:pt x="338667" y="108199"/>
                      <a:pt x="338667" y="108199"/>
                      <a:pt x="338667" y="108199"/>
                    </a:cubicBezTo>
                    <a:cubicBezTo>
                      <a:pt x="338667" y="108199"/>
                      <a:pt x="338667" y="108199"/>
                      <a:pt x="273922" y="68402"/>
                    </a:cubicBezTo>
                    <a:cubicBezTo>
                      <a:pt x="258981" y="63428"/>
                      <a:pt x="249020" y="63428"/>
                      <a:pt x="234079" y="68402"/>
                    </a:cubicBezTo>
                    <a:close/>
                    <a:moveTo>
                      <a:pt x="234079" y="3732"/>
                    </a:moveTo>
                    <a:cubicBezTo>
                      <a:pt x="249020" y="-1243"/>
                      <a:pt x="258981" y="-1243"/>
                      <a:pt x="273922" y="3732"/>
                    </a:cubicBezTo>
                    <a:lnTo>
                      <a:pt x="488079" y="123123"/>
                    </a:lnTo>
                    <a:cubicBezTo>
                      <a:pt x="498039" y="128098"/>
                      <a:pt x="508000" y="143022"/>
                      <a:pt x="508000" y="157946"/>
                    </a:cubicBezTo>
                    <a:cubicBezTo>
                      <a:pt x="508000" y="157946"/>
                      <a:pt x="508000" y="157946"/>
                      <a:pt x="508000" y="172870"/>
                    </a:cubicBezTo>
                    <a:cubicBezTo>
                      <a:pt x="508000" y="172870"/>
                      <a:pt x="508000" y="172870"/>
                      <a:pt x="0" y="172870"/>
                    </a:cubicBezTo>
                    <a:cubicBezTo>
                      <a:pt x="0" y="172870"/>
                      <a:pt x="0" y="172870"/>
                      <a:pt x="0" y="157946"/>
                    </a:cubicBezTo>
                    <a:cubicBezTo>
                      <a:pt x="0" y="143022"/>
                      <a:pt x="9961" y="128098"/>
                      <a:pt x="19922" y="123123"/>
                    </a:cubicBezTo>
                    <a:cubicBezTo>
                      <a:pt x="19922" y="123123"/>
                      <a:pt x="19922" y="123123"/>
                      <a:pt x="234079" y="373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</p:grpSp>
        <p:grpSp>
          <p:nvGrpSpPr>
            <p:cNvPr id="9" name="îṣḷîḍe">
              <a:extLst>
                <a:ext uri="{FF2B5EF4-FFF2-40B4-BE49-F238E27FC236}">
                  <a16:creationId xmlns:a16="http://schemas.microsoft.com/office/drawing/2014/main" id="{8ED63DFF-8C47-349B-5BCB-6922C4AAF3E4}"/>
                </a:ext>
              </a:extLst>
            </p:cNvPr>
            <p:cNvGrpSpPr/>
            <p:nvPr/>
          </p:nvGrpSpPr>
          <p:grpSpPr>
            <a:xfrm>
              <a:off x="8289020" y="1936844"/>
              <a:ext cx="3052132" cy="804678"/>
              <a:chOff x="8642844" y="1711404"/>
              <a:chExt cx="3171358" cy="836112"/>
            </a:xfrm>
          </p:grpSpPr>
          <p:grpSp>
            <p:nvGrpSpPr>
              <p:cNvPr id="27" name="ïšļiḓé">
                <a:extLst>
                  <a:ext uri="{FF2B5EF4-FFF2-40B4-BE49-F238E27FC236}">
                    <a16:creationId xmlns:a16="http://schemas.microsoft.com/office/drawing/2014/main" id="{6F181E77-C462-4576-C577-F14B435BA42B}"/>
                  </a:ext>
                </a:extLst>
              </p:cNvPr>
              <p:cNvGrpSpPr/>
              <p:nvPr/>
            </p:nvGrpSpPr>
            <p:grpSpPr>
              <a:xfrm>
                <a:off x="9172106" y="1711404"/>
                <a:ext cx="2642096" cy="836112"/>
                <a:chOff x="2591258" y="2102656"/>
                <a:chExt cx="2642096" cy="836112"/>
              </a:xfrm>
            </p:grpSpPr>
            <p:sp>
              <p:nvSpPr>
                <p:cNvPr id="29" name="iṥlíḓe">
                  <a:extLst>
                    <a:ext uri="{FF2B5EF4-FFF2-40B4-BE49-F238E27FC236}">
                      <a16:creationId xmlns:a16="http://schemas.microsoft.com/office/drawing/2014/main" id="{A20DF589-40D9-86EB-6404-FD907C2209BE}"/>
                    </a:ext>
                  </a:extLst>
                </p:cNvPr>
                <p:cNvSpPr/>
                <p:nvPr/>
              </p:nvSpPr>
              <p:spPr bwMode="auto">
                <a:xfrm>
                  <a:off x="2591258" y="2381369"/>
                  <a:ext cx="2642096" cy="5573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rmAutofit fontScale="70000" lnSpcReduction="20000"/>
                </a:bodyPr>
                <a:lstStyle/>
                <a:p>
                  <a:pPr eaLnBrk="1" hangingPunct="1">
                    <a:lnSpc>
                      <a:spcPct val="12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zh-CN" altLang="en-US" sz="1100" dirty="0"/>
                    <a:t>支持仿冒、防位置移动、防</a:t>
                  </a:r>
                  <a:r>
                    <a:rPr lang="en-US" altLang="zh-CN" sz="1100" dirty="0"/>
                    <a:t>IP</a:t>
                  </a:r>
                  <a:r>
                    <a:rPr lang="zh-CN" altLang="en-US" sz="1100" dirty="0"/>
                    <a:t>改动、开发端口等多种合规检查项</a:t>
                  </a:r>
                </a:p>
              </p:txBody>
            </p:sp>
            <p:sp>
              <p:nvSpPr>
                <p:cNvPr id="30" name="íṡlîḑê">
                  <a:extLst>
                    <a:ext uri="{FF2B5EF4-FFF2-40B4-BE49-F238E27FC236}">
                      <a16:creationId xmlns:a16="http://schemas.microsoft.com/office/drawing/2014/main" id="{4612B575-3E47-2923-892C-85D2AB382FEE}"/>
                    </a:ext>
                  </a:extLst>
                </p:cNvPr>
                <p:cNvSpPr txBox="1"/>
                <p:nvPr/>
              </p:nvSpPr>
              <p:spPr bwMode="auto">
                <a:xfrm>
                  <a:off x="2591258" y="2102656"/>
                  <a:ext cx="2642096" cy="2787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>
                  <a:normAutofit fontScale="92500" lnSpcReduction="10000"/>
                </a:bodyPr>
                <a:lstStyle/>
                <a:p>
                  <a:pPr eaLnBrk="1" hangingPunct="1">
                    <a:lnSpc>
                      <a:spcPct val="12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zh-CN" altLang="en-US" b="1" dirty="0"/>
                    <a:t>合规检查项</a:t>
                  </a:r>
                </a:p>
              </p:txBody>
            </p:sp>
          </p:grpSp>
          <p:sp>
            <p:nvSpPr>
              <p:cNvPr id="28" name="íŝļídê">
                <a:extLst>
                  <a:ext uri="{FF2B5EF4-FFF2-40B4-BE49-F238E27FC236}">
                    <a16:creationId xmlns:a16="http://schemas.microsoft.com/office/drawing/2014/main" id="{E78974F7-450E-BE79-383D-929349EEFD1F}"/>
                  </a:ext>
                </a:extLst>
              </p:cNvPr>
              <p:cNvSpPr/>
              <p:nvPr/>
            </p:nvSpPr>
            <p:spPr>
              <a:xfrm>
                <a:off x="8642844" y="1783040"/>
                <a:ext cx="485776" cy="4857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4896" y="15577"/>
                    </a:moveTo>
                    <a:cubicBezTo>
                      <a:pt x="12144" y="16865"/>
                      <a:pt x="9844" y="18851"/>
                      <a:pt x="8177" y="21278"/>
                    </a:cubicBezTo>
                    <a:cubicBezTo>
                      <a:pt x="9017" y="21487"/>
                      <a:pt x="9895" y="21600"/>
                      <a:pt x="10801" y="21600"/>
                    </a:cubicBezTo>
                    <a:cubicBezTo>
                      <a:pt x="12429" y="21600"/>
                      <a:pt x="13973" y="21237"/>
                      <a:pt x="15358" y="20591"/>
                    </a:cubicBezTo>
                    <a:cubicBezTo>
                      <a:pt x="15580" y="19502"/>
                      <a:pt x="15699" y="18376"/>
                      <a:pt x="15699" y="17222"/>
                    </a:cubicBezTo>
                    <a:cubicBezTo>
                      <a:pt x="15699" y="16807"/>
                      <a:pt x="15679" y="16394"/>
                      <a:pt x="15648" y="15985"/>
                    </a:cubicBezTo>
                    <a:cubicBezTo>
                      <a:pt x="15371" y="15896"/>
                      <a:pt x="15116" y="15757"/>
                      <a:pt x="14896" y="15577"/>
                    </a:cubicBezTo>
                    <a:close/>
                    <a:moveTo>
                      <a:pt x="18049" y="2796"/>
                    </a:moveTo>
                    <a:cubicBezTo>
                      <a:pt x="16319" y="2963"/>
                      <a:pt x="14667" y="3397"/>
                      <a:pt x="13127" y="4050"/>
                    </a:cubicBezTo>
                    <a:cubicBezTo>
                      <a:pt x="13136" y="4125"/>
                      <a:pt x="13139" y="4202"/>
                      <a:pt x="13139" y="4280"/>
                    </a:cubicBezTo>
                    <a:cubicBezTo>
                      <a:pt x="13139" y="4642"/>
                      <a:pt x="13052" y="4984"/>
                      <a:pt x="12904" y="5289"/>
                    </a:cubicBezTo>
                    <a:cubicBezTo>
                      <a:pt x="14441" y="7094"/>
                      <a:pt x="15635" y="9198"/>
                      <a:pt x="16388" y="11500"/>
                    </a:cubicBezTo>
                    <a:cubicBezTo>
                      <a:pt x="17323" y="11517"/>
                      <a:pt x="18121" y="12090"/>
                      <a:pt x="18465" y="12903"/>
                    </a:cubicBezTo>
                    <a:cubicBezTo>
                      <a:pt x="19505" y="12797"/>
                      <a:pt x="20517" y="12599"/>
                      <a:pt x="21493" y="12312"/>
                    </a:cubicBezTo>
                    <a:cubicBezTo>
                      <a:pt x="21562" y="11817"/>
                      <a:pt x="21600" y="11314"/>
                      <a:pt x="21600" y="10799"/>
                    </a:cubicBezTo>
                    <a:cubicBezTo>
                      <a:pt x="21600" y="7626"/>
                      <a:pt x="20230" y="4772"/>
                      <a:pt x="18049" y="2796"/>
                    </a:cubicBezTo>
                    <a:close/>
                    <a:moveTo>
                      <a:pt x="13739" y="14349"/>
                    </a:moveTo>
                    <a:cubicBezTo>
                      <a:pt x="11074" y="13908"/>
                      <a:pt x="8601" y="12890"/>
                      <a:pt x="6450" y="11433"/>
                    </a:cubicBezTo>
                    <a:cubicBezTo>
                      <a:pt x="6101" y="11646"/>
                      <a:pt x="5691" y="11773"/>
                      <a:pt x="5251" y="11773"/>
                    </a:cubicBezTo>
                    <a:cubicBezTo>
                      <a:pt x="5090" y="11773"/>
                      <a:pt x="4933" y="11755"/>
                      <a:pt x="4781" y="11724"/>
                    </a:cubicBezTo>
                    <a:cubicBezTo>
                      <a:pt x="3750" y="13677"/>
                      <a:pt x="3093" y="15854"/>
                      <a:pt x="2903" y="18164"/>
                    </a:cubicBezTo>
                    <a:cubicBezTo>
                      <a:pt x="3931" y="19266"/>
                      <a:pt x="5186" y="20154"/>
                      <a:pt x="6595" y="20750"/>
                    </a:cubicBezTo>
                    <a:cubicBezTo>
                      <a:pt x="8345" y="18059"/>
                      <a:pt x="10792" y="15833"/>
                      <a:pt x="13739" y="14349"/>
                    </a:cubicBezTo>
                    <a:close/>
                    <a:moveTo>
                      <a:pt x="17258" y="15906"/>
                    </a:moveTo>
                    <a:cubicBezTo>
                      <a:pt x="17290" y="16340"/>
                      <a:pt x="17306" y="16780"/>
                      <a:pt x="17306" y="17222"/>
                    </a:cubicBezTo>
                    <a:cubicBezTo>
                      <a:pt x="17306" y="18003"/>
                      <a:pt x="17256" y="18770"/>
                      <a:pt x="17163" y="19525"/>
                    </a:cubicBezTo>
                    <a:cubicBezTo>
                      <a:pt x="18993" y="18186"/>
                      <a:pt x="20389" y="16288"/>
                      <a:pt x="21091" y="14080"/>
                    </a:cubicBezTo>
                    <a:cubicBezTo>
                      <a:pt x="20259" y="14281"/>
                      <a:pt x="19403" y="14425"/>
                      <a:pt x="18531" y="14508"/>
                    </a:cubicBezTo>
                    <a:cubicBezTo>
                      <a:pt x="18326" y="15137"/>
                      <a:pt x="17860" y="15646"/>
                      <a:pt x="17258" y="15906"/>
                    </a:cubicBezTo>
                    <a:close/>
                    <a:moveTo>
                      <a:pt x="14278" y="12804"/>
                    </a:moveTo>
                    <a:cubicBezTo>
                      <a:pt x="14421" y="12507"/>
                      <a:pt x="14624" y="12244"/>
                      <a:pt x="14874" y="12035"/>
                    </a:cubicBezTo>
                    <a:cubicBezTo>
                      <a:pt x="14196" y="9947"/>
                      <a:pt x="13122" y="8037"/>
                      <a:pt x="11738" y="6396"/>
                    </a:cubicBezTo>
                    <a:cubicBezTo>
                      <a:pt x="11462" y="6512"/>
                      <a:pt x="11160" y="6577"/>
                      <a:pt x="10842" y="6577"/>
                    </a:cubicBezTo>
                    <a:cubicBezTo>
                      <a:pt x="10343" y="6577"/>
                      <a:pt x="9883" y="6417"/>
                      <a:pt x="9507" y="6147"/>
                    </a:cubicBezTo>
                    <a:cubicBezTo>
                      <a:pt x="8673" y="6781"/>
                      <a:pt x="7903" y="7490"/>
                      <a:pt x="7202" y="8265"/>
                    </a:cubicBezTo>
                    <a:cubicBezTo>
                      <a:pt x="7421" y="8615"/>
                      <a:pt x="7550" y="9030"/>
                      <a:pt x="7550" y="9475"/>
                    </a:cubicBezTo>
                    <a:cubicBezTo>
                      <a:pt x="7550" y="9715"/>
                      <a:pt x="7513" y="9946"/>
                      <a:pt x="7444" y="10163"/>
                    </a:cubicBezTo>
                    <a:cubicBezTo>
                      <a:pt x="9459" y="11510"/>
                      <a:pt x="11779" y="12433"/>
                      <a:pt x="14278" y="12804"/>
                    </a:cubicBezTo>
                    <a:close/>
                    <a:moveTo>
                      <a:pt x="10842" y="1982"/>
                    </a:moveTo>
                    <a:cubicBezTo>
                      <a:pt x="11448" y="1982"/>
                      <a:pt x="11999" y="2219"/>
                      <a:pt x="12409" y="2604"/>
                    </a:cubicBezTo>
                    <a:cubicBezTo>
                      <a:pt x="13608" y="2088"/>
                      <a:pt x="14870" y="1692"/>
                      <a:pt x="16183" y="1439"/>
                    </a:cubicBezTo>
                    <a:cubicBezTo>
                      <a:pt x="14599" y="526"/>
                      <a:pt x="12761" y="0"/>
                      <a:pt x="10801" y="0"/>
                    </a:cubicBezTo>
                    <a:cubicBezTo>
                      <a:pt x="9464" y="0"/>
                      <a:pt x="8183" y="245"/>
                      <a:pt x="7001" y="690"/>
                    </a:cubicBezTo>
                    <a:cubicBezTo>
                      <a:pt x="7940" y="1152"/>
                      <a:pt x="8833" y="1693"/>
                      <a:pt x="9674" y="2303"/>
                    </a:cubicBezTo>
                    <a:cubicBezTo>
                      <a:pt x="10018" y="2100"/>
                      <a:pt x="10415" y="1982"/>
                      <a:pt x="10842" y="1982"/>
                    </a:cubicBezTo>
                    <a:close/>
                    <a:moveTo>
                      <a:pt x="2954" y="9475"/>
                    </a:moveTo>
                    <a:cubicBezTo>
                      <a:pt x="2954" y="9153"/>
                      <a:pt x="3021" y="8844"/>
                      <a:pt x="3141" y="8566"/>
                    </a:cubicBezTo>
                    <a:cubicBezTo>
                      <a:pt x="2404" y="7757"/>
                      <a:pt x="1736" y="6884"/>
                      <a:pt x="1151" y="5952"/>
                    </a:cubicBezTo>
                    <a:cubicBezTo>
                      <a:pt x="417" y="7410"/>
                      <a:pt x="0" y="9056"/>
                      <a:pt x="0" y="10799"/>
                    </a:cubicBezTo>
                    <a:cubicBezTo>
                      <a:pt x="0" y="12819"/>
                      <a:pt x="556" y="14708"/>
                      <a:pt x="1521" y="16325"/>
                    </a:cubicBezTo>
                    <a:cubicBezTo>
                      <a:pt x="1866" y="14381"/>
                      <a:pt x="2520" y="12545"/>
                      <a:pt x="3424" y="10861"/>
                    </a:cubicBezTo>
                    <a:cubicBezTo>
                      <a:pt x="3130" y="10477"/>
                      <a:pt x="2954" y="9996"/>
                      <a:pt x="2954" y="9475"/>
                    </a:cubicBezTo>
                    <a:close/>
                    <a:moveTo>
                      <a:pt x="5251" y="7176"/>
                    </a:moveTo>
                    <a:cubicBezTo>
                      <a:pt x="5487" y="7176"/>
                      <a:pt x="5715" y="7213"/>
                      <a:pt x="5930" y="7278"/>
                    </a:cubicBezTo>
                    <a:cubicBezTo>
                      <a:pt x="6738" y="6372"/>
                      <a:pt x="7636" y="5547"/>
                      <a:pt x="8608" y="4813"/>
                    </a:cubicBezTo>
                    <a:cubicBezTo>
                      <a:pt x="8567" y="4642"/>
                      <a:pt x="8543" y="4464"/>
                      <a:pt x="8543" y="4280"/>
                    </a:cubicBezTo>
                    <a:cubicBezTo>
                      <a:pt x="8543" y="4026"/>
                      <a:pt x="8587" y="3781"/>
                      <a:pt x="8663" y="3552"/>
                    </a:cubicBezTo>
                    <a:cubicBezTo>
                      <a:pt x="7575" y="2771"/>
                      <a:pt x="6391" y="2115"/>
                      <a:pt x="5131" y="1609"/>
                    </a:cubicBezTo>
                    <a:cubicBezTo>
                      <a:pt x="3949" y="2338"/>
                      <a:pt x="2920" y="3289"/>
                      <a:pt x="2099" y="4405"/>
                    </a:cubicBezTo>
                    <a:cubicBezTo>
                      <a:pt x="2708" y="5484"/>
                      <a:pt x="3433" y="6491"/>
                      <a:pt x="4256" y="7407"/>
                    </a:cubicBezTo>
                    <a:cubicBezTo>
                      <a:pt x="4557" y="7261"/>
                      <a:pt x="4895" y="7176"/>
                      <a:pt x="5251" y="7176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12700">
                <a:miter lim="400000"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</p:grpSp>
        <p:grpSp>
          <p:nvGrpSpPr>
            <p:cNvPr id="10" name="iŝļïḓe">
              <a:extLst>
                <a:ext uri="{FF2B5EF4-FFF2-40B4-BE49-F238E27FC236}">
                  <a16:creationId xmlns:a16="http://schemas.microsoft.com/office/drawing/2014/main" id="{50D8E2A7-D0C7-64CA-0AA8-DBF40F471D68}"/>
                </a:ext>
              </a:extLst>
            </p:cNvPr>
            <p:cNvGrpSpPr/>
            <p:nvPr/>
          </p:nvGrpSpPr>
          <p:grpSpPr>
            <a:xfrm>
              <a:off x="8284326" y="3244157"/>
              <a:ext cx="3056822" cy="804678"/>
              <a:chOff x="8642732" y="2960766"/>
              <a:chExt cx="3176233" cy="836112"/>
            </a:xfrm>
          </p:grpSpPr>
          <p:grpSp>
            <p:nvGrpSpPr>
              <p:cNvPr id="23" name="îṡḷiḋé">
                <a:extLst>
                  <a:ext uri="{FF2B5EF4-FFF2-40B4-BE49-F238E27FC236}">
                    <a16:creationId xmlns:a16="http://schemas.microsoft.com/office/drawing/2014/main" id="{3954F09C-A99E-F32A-ECB0-570771C96CE3}"/>
                  </a:ext>
                </a:extLst>
              </p:cNvPr>
              <p:cNvGrpSpPr/>
              <p:nvPr/>
            </p:nvGrpSpPr>
            <p:grpSpPr>
              <a:xfrm>
                <a:off x="9172106" y="2960766"/>
                <a:ext cx="2646859" cy="836112"/>
                <a:chOff x="2591258" y="3352018"/>
                <a:chExt cx="2646859" cy="836112"/>
              </a:xfrm>
            </p:grpSpPr>
            <p:sp>
              <p:nvSpPr>
                <p:cNvPr id="25" name="íŝļidè">
                  <a:extLst>
                    <a:ext uri="{FF2B5EF4-FFF2-40B4-BE49-F238E27FC236}">
                      <a16:creationId xmlns:a16="http://schemas.microsoft.com/office/drawing/2014/main" id="{494CCBD5-863B-FB1C-EAE5-111AB1E1B35E}"/>
                    </a:ext>
                  </a:extLst>
                </p:cNvPr>
                <p:cNvSpPr/>
                <p:nvPr/>
              </p:nvSpPr>
              <p:spPr bwMode="auto">
                <a:xfrm>
                  <a:off x="2596021" y="3630731"/>
                  <a:ext cx="2642096" cy="5573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rmAutofit fontScale="85000" lnSpcReduction="20000"/>
                </a:bodyPr>
                <a:lstStyle/>
                <a:p>
                  <a:pPr eaLnBrk="1" hangingPunct="1">
                    <a:lnSpc>
                      <a:spcPct val="12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zh-CN" altLang="en-US" sz="1100" dirty="0"/>
                    <a:t>支持特定的用户和用户组执行不同的管控策略</a:t>
                  </a:r>
                </a:p>
              </p:txBody>
            </p:sp>
            <p:sp>
              <p:nvSpPr>
                <p:cNvPr id="26" name="ïŝ1íḓé">
                  <a:extLst>
                    <a:ext uri="{FF2B5EF4-FFF2-40B4-BE49-F238E27FC236}">
                      <a16:creationId xmlns:a16="http://schemas.microsoft.com/office/drawing/2014/main" id="{3F230574-3645-1BB5-2D8A-EFD666C7B054}"/>
                    </a:ext>
                  </a:extLst>
                </p:cNvPr>
                <p:cNvSpPr txBox="1"/>
                <p:nvPr/>
              </p:nvSpPr>
              <p:spPr bwMode="auto">
                <a:xfrm>
                  <a:off x="2591258" y="3352018"/>
                  <a:ext cx="2642096" cy="2787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>
                  <a:normAutofit fontScale="92500" lnSpcReduction="10000"/>
                </a:bodyPr>
                <a:lstStyle/>
                <a:p>
                  <a:pPr eaLnBrk="1" hangingPunct="1">
                    <a:lnSpc>
                      <a:spcPct val="12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zh-CN" altLang="en-US" b="1" dirty="0"/>
                    <a:t>用户</a:t>
                  </a:r>
                </a:p>
              </p:txBody>
            </p:sp>
          </p:grpSp>
          <p:sp>
            <p:nvSpPr>
              <p:cNvPr id="24" name="îṥliḋé">
                <a:extLst>
                  <a:ext uri="{FF2B5EF4-FFF2-40B4-BE49-F238E27FC236}">
                    <a16:creationId xmlns:a16="http://schemas.microsoft.com/office/drawing/2014/main" id="{14456283-78E9-6EC5-8A5C-531469A03257}"/>
                  </a:ext>
                </a:extLst>
              </p:cNvPr>
              <p:cNvSpPr/>
              <p:nvPr/>
            </p:nvSpPr>
            <p:spPr bwMode="auto">
              <a:xfrm>
                <a:off x="8642732" y="3024553"/>
                <a:ext cx="486000" cy="415125"/>
              </a:xfrm>
              <a:custGeom>
                <a:avLst/>
                <a:gdLst>
                  <a:gd name="T0" fmla="*/ 48 w 48"/>
                  <a:gd name="T1" fmla="*/ 38 h 41"/>
                  <a:gd name="T2" fmla="*/ 45 w 48"/>
                  <a:gd name="T3" fmla="*/ 41 h 41"/>
                  <a:gd name="T4" fmla="*/ 37 w 48"/>
                  <a:gd name="T5" fmla="*/ 41 h 41"/>
                  <a:gd name="T6" fmla="*/ 34 w 48"/>
                  <a:gd name="T7" fmla="*/ 38 h 41"/>
                  <a:gd name="T8" fmla="*/ 34 w 48"/>
                  <a:gd name="T9" fmla="*/ 30 h 41"/>
                  <a:gd name="T10" fmla="*/ 37 w 48"/>
                  <a:gd name="T11" fmla="*/ 27 h 41"/>
                  <a:gd name="T12" fmla="*/ 39 w 48"/>
                  <a:gd name="T13" fmla="*/ 27 h 41"/>
                  <a:gd name="T14" fmla="*/ 39 w 48"/>
                  <a:gd name="T15" fmla="*/ 22 h 41"/>
                  <a:gd name="T16" fmla="*/ 25 w 48"/>
                  <a:gd name="T17" fmla="*/ 22 h 41"/>
                  <a:gd name="T18" fmla="*/ 25 w 48"/>
                  <a:gd name="T19" fmla="*/ 27 h 41"/>
                  <a:gd name="T20" fmla="*/ 28 w 48"/>
                  <a:gd name="T21" fmla="*/ 27 h 41"/>
                  <a:gd name="T22" fmla="*/ 31 w 48"/>
                  <a:gd name="T23" fmla="*/ 30 h 41"/>
                  <a:gd name="T24" fmla="*/ 31 w 48"/>
                  <a:gd name="T25" fmla="*/ 38 h 41"/>
                  <a:gd name="T26" fmla="*/ 28 w 48"/>
                  <a:gd name="T27" fmla="*/ 41 h 41"/>
                  <a:gd name="T28" fmla="*/ 19 w 48"/>
                  <a:gd name="T29" fmla="*/ 41 h 41"/>
                  <a:gd name="T30" fmla="*/ 17 w 48"/>
                  <a:gd name="T31" fmla="*/ 38 h 41"/>
                  <a:gd name="T32" fmla="*/ 17 w 48"/>
                  <a:gd name="T33" fmla="*/ 30 h 41"/>
                  <a:gd name="T34" fmla="*/ 19 w 48"/>
                  <a:gd name="T35" fmla="*/ 27 h 41"/>
                  <a:gd name="T36" fmla="*/ 22 w 48"/>
                  <a:gd name="T37" fmla="*/ 27 h 41"/>
                  <a:gd name="T38" fmla="*/ 22 w 48"/>
                  <a:gd name="T39" fmla="*/ 22 h 41"/>
                  <a:gd name="T40" fmla="*/ 8 w 48"/>
                  <a:gd name="T41" fmla="*/ 22 h 41"/>
                  <a:gd name="T42" fmla="*/ 8 w 48"/>
                  <a:gd name="T43" fmla="*/ 27 h 41"/>
                  <a:gd name="T44" fmla="*/ 11 w 48"/>
                  <a:gd name="T45" fmla="*/ 27 h 41"/>
                  <a:gd name="T46" fmla="*/ 13 w 48"/>
                  <a:gd name="T47" fmla="*/ 30 h 41"/>
                  <a:gd name="T48" fmla="*/ 13 w 48"/>
                  <a:gd name="T49" fmla="*/ 38 h 41"/>
                  <a:gd name="T50" fmla="*/ 11 w 48"/>
                  <a:gd name="T51" fmla="*/ 41 h 41"/>
                  <a:gd name="T52" fmla="*/ 2 w 48"/>
                  <a:gd name="T53" fmla="*/ 41 h 41"/>
                  <a:gd name="T54" fmla="*/ 0 w 48"/>
                  <a:gd name="T55" fmla="*/ 38 h 41"/>
                  <a:gd name="T56" fmla="*/ 0 w 48"/>
                  <a:gd name="T57" fmla="*/ 30 h 41"/>
                  <a:gd name="T58" fmla="*/ 2 w 48"/>
                  <a:gd name="T59" fmla="*/ 27 h 41"/>
                  <a:gd name="T60" fmla="*/ 5 w 48"/>
                  <a:gd name="T61" fmla="*/ 27 h 41"/>
                  <a:gd name="T62" fmla="*/ 5 w 48"/>
                  <a:gd name="T63" fmla="*/ 22 h 41"/>
                  <a:gd name="T64" fmla="*/ 8 w 48"/>
                  <a:gd name="T65" fmla="*/ 19 h 41"/>
                  <a:gd name="T66" fmla="*/ 22 w 48"/>
                  <a:gd name="T67" fmla="*/ 19 h 41"/>
                  <a:gd name="T68" fmla="*/ 22 w 48"/>
                  <a:gd name="T69" fmla="*/ 13 h 41"/>
                  <a:gd name="T70" fmla="*/ 19 w 48"/>
                  <a:gd name="T71" fmla="*/ 13 h 41"/>
                  <a:gd name="T72" fmla="*/ 17 w 48"/>
                  <a:gd name="T73" fmla="*/ 11 h 41"/>
                  <a:gd name="T74" fmla="*/ 17 w 48"/>
                  <a:gd name="T75" fmla="*/ 2 h 41"/>
                  <a:gd name="T76" fmla="*/ 19 w 48"/>
                  <a:gd name="T77" fmla="*/ 0 h 41"/>
                  <a:gd name="T78" fmla="*/ 28 w 48"/>
                  <a:gd name="T79" fmla="*/ 0 h 41"/>
                  <a:gd name="T80" fmla="*/ 31 w 48"/>
                  <a:gd name="T81" fmla="*/ 2 h 41"/>
                  <a:gd name="T82" fmla="*/ 31 w 48"/>
                  <a:gd name="T83" fmla="*/ 11 h 41"/>
                  <a:gd name="T84" fmla="*/ 28 w 48"/>
                  <a:gd name="T85" fmla="*/ 13 h 41"/>
                  <a:gd name="T86" fmla="*/ 25 w 48"/>
                  <a:gd name="T87" fmla="*/ 13 h 41"/>
                  <a:gd name="T88" fmla="*/ 25 w 48"/>
                  <a:gd name="T89" fmla="*/ 19 h 41"/>
                  <a:gd name="T90" fmla="*/ 39 w 48"/>
                  <a:gd name="T91" fmla="*/ 19 h 41"/>
                  <a:gd name="T92" fmla="*/ 43 w 48"/>
                  <a:gd name="T93" fmla="*/ 22 h 41"/>
                  <a:gd name="T94" fmla="*/ 43 w 48"/>
                  <a:gd name="T95" fmla="*/ 27 h 41"/>
                  <a:gd name="T96" fmla="*/ 45 w 48"/>
                  <a:gd name="T97" fmla="*/ 27 h 41"/>
                  <a:gd name="T98" fmla="*/ 48 w 48"/>
                  <a:gd name="T99" fmla="*/ 30 h 41"/>
                  <a:gd name="T100" fmla="*/ 48 w 48"/>
                  <a:gd name="T101" fmla="*/ 3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8" h="41">
                    <a:moveTo>
                      <a:pt x="48" y="38"/>
                    </a:moveTo>
                    <a:cubicBezTo>
                      <a:pt x="48" y="40"/>
                      <a:pt x="47" y="41"/>
                      <a:pt x="45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5" y="41"/>
                      <a:pt x="34" y="40"/>
                      <a:pt x="34" y="38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4" y="28"/>
                      <a:pt x="35" y="27"/>
                      <a:pt x="37" y="27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2"/>
                      <a:pt x="39" y="22"/>
                      <a:pt x="39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9" y="27"/>
                      <a:pt x="31" y="28"/>
                      <a:pt x="31" y="30"/>
                    </a:cubicBezTo>
                    <a:cubicBezTo>
                      <a:pt x="31" y="38"/>
                      <a:pt x="31" y="38"/>
                      <a:pt x="31" y="38"/>
                    </a:cubicBezTo>
                    <a:cubicBezTo>
                      <a:pt x="31" y="40"/>
                      <a:pt x="29" y="41"/>
                      <a:pt x="28" y="41"/>
                    </a:cubicBezTo>
                    <a:cubicBezTo>
                      <a:pt x="19" y="41"/>
                      <a:pt x="19" y="41"/>
                      <a:pt x="19" y="41"/>
                    </a:cubicBezTo>
                    <a:cubicBezTo>
                      <a:pt x="18" y="41"/>
                      <a:pt x="17" y="40"/>
                      <a:pt x="17" y="38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7" y="28"/>
                      <a:pt x="18" y="27"/>
                      <a:pt x="19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2" y="27"/>
                      <a:pt x="13" y="28"/>
                      <a:pt x="13" y="30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40"/>
                      <a:pt x="12" y="41"/>
                      <a:pt x="11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1" y="41"/>
                      <a:pt x="0" y="40"/>
                      <a:pt x="0" y="38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28"/>
                      <a:pt x="1" y="27"/>
                      <a:pt x="2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5" y="20"/>
                      <a:pt x="6" y="19"/>
                      <a:pt x="8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8" y="13"/>
                      <a:pt x="17" y="12"/>
                      <a:pt x="17" y="11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1"/>
                      <a:pt x="18" y="0"/>
                      <a:pt x="19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9" y="0"/>
                      <a:pt x="31" y="1"/>
                      <a:pt x="31" y="2"/>
                    </a:cubicBezTo>
                    <a:cubicBezTo>
                      <a:pt x="31" y="11"/>
                      <a:pt x="31" y="11"/>
                      <a:pt x="31" y="11"/>
                    </a:cubicBezTo>
                    <a:cubicBezTo>
                      <a:pt x="31" y="12"/>
                      <a:pt x="29" y="13"/>
                      <a:pt x="28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41" y="19"/>
                      <a:pt x="43" y="20"/>
                      <a:pt x="43" y="22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7" y="27"/>
                      <a:pt x="48" y="28"/>
                      <a:pt x="48" y="30"/>
                    </a:cubicBezTo>
                    <a:lnTo>
                      <a:pt x="48" y="38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</p:grpSp>
        <p:grpSp>
          <p:nvGrpSpPr>
            <p:cNvPr id="11" name="îŝḷíḋe">
              <a:extLst>
                <a:ext uri="{FF2B5EF4-FFF2-40B4-BE49-F238E27FC236}">
                  <a16:creationId xmlns:a16="http://schemas.microsoft.com/office/drawing/2014/main" id="{EBFA31BD-6A44-E46B-DC7B-7F4D9B3A532A}"/>
                </a:ext>
              </a:extLst>
            </p:cNvPr>
            <p:cNvGrpSpPr/>
            <p:nvPr/>
          </p:nvGrpSpPr>
          <p:grpSpPr>
            <a:xfrm>
              <a:off x="8288910" y="4706893"/>
              <a:ext cx="3052238" cy="804678"/>
              <a:chOff x="8642732" y="4210128"/>
              <a:chExt cx="3171470" cy="836112"/>
            </a:xfrm>
          </p:grpSpPr>
          <p:grpSp>
            <p:nvGrpSpPr>
              <p:cNvPr id="19" name="îṣḷîḓe">
                <a:extLst>
                  <a:ext uri="{FF2B5EF4-FFF2-40B4-BE49-F238E27FC236}">
                    <a16:creationId xmlns:a16="http://schemas.microsoft.com/office/drawing/2014/main" id="{E63A0175-E28A-7F8D-8A6B-AD282B20B932}"/>
                  </a:ext>
                </a:extLst>
              </p:cNvPr>
              <p:cNvGrpSpPr/>
              <p:nvPr/>
            </p:nvGrpSpPr>
            <p:grpSpPr>
              <a:xfrm>
                <a:off x="9172106" y="4210128"/>
                <a:ext cx="2642096" cy="836112"/>
                <a:chOff x="2591258" y="4501269"/>
                <a:chExt cx="2642096" cy="836112"/>
              </a:xfrm>
            </p:grpSpPr>
            <p:sp>
              <p:nvSpPr>
                <p:cNvPr id="21" name="ïṡ1îdê">
                  <a:extLst>
                    <a:ext uri="{FF2B5EF4-FFF2-40B4-BE49-F238E27FC236}">
                      <a16:creationId xmlns:a16="http://schemas.microsoft.com/office/drawing/2014/main" id="{83559A31-0416-E57B-53F0-3ABDB74FE012}"/>
                    </a:ext>
                  </a:extLst>
                </p:cNvPr>
                <p:cNvSpPr/>
                <p:nvPr/>
              </p:nvSpPr>
              <p:spPr bwMode="auto">
                <a:xfrm>
                  <a:off x="2591258" y="4779982"/>
                  <a:ext cx="2642096" cy="5573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 anchor="t" anchorCtr="0">
                  <a:normAutofit fontScale="85000" lnSpcReduction="20000"/>
                </a:bodyPr>
                <a:lstStyle/>
                <a:p>
                  <a:pPr eaLnBrk="1" hangingPunct="1">
                    <a:lnSpc>
                      <a:spcPct val="12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zh-CN" altLang="en-US" sz="1100" dirty="0"/>
                    <a:t>对于不合规的终端采用不同的防护方式，包括阻断和告警</a:t>
                  </a:r>
                </a:p>
              </p:txBody>
            </p:sp>
            <p:sp>
              <p:nvSpPr>
                <p:cNvPr id="22" name="işľîḓè">
                  <a:extLst>
                    <a:ext uri="{FF2B5EF4-FFF2-40B4-BE49-F238E27FC236}">
                      <a16:creationId xmlns:a16="http://schemas.microsoft.com/office/drawing/2014/main" id="{E2A67EA5-F4BB-E98F-49AE-742D681FB6A4}"/>
                    </a:ext>
                  </a:extLst>
                </p:cNvPr>
                <p:cNvSpPr txBox="1"/>
                <p:nvPr/>
              </p:nvSpPr>
              <p:spPr bwMode="auto">
                <a:xfrm>
                  <a:off x="2591258" y="4501269"/>
                  <a:ext cx="2642096" cy="2787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91440" tIns="45720" rIns="91440" bIns="45720">
                  <a:normAutofit fontScale="92500" lnSpcReduction="10000"/>
                </a:bodyPr>
                <a:lstStyle/>
                <a:p>
                  <a:pPr eaLnBrk="1" hangingPunct="1">
                    <a:lnSpc>
                      <a:spcPct val="120000"/>
                    </a:lnSpc>
                    <a:spcBef>
                      <a:spcPct val="0"/>
                    </a:spcBef>
                    <a:buFontTx/>
                    <a:buNone/>
                  </a:pPr>
                  <a:r>
                    <a:rPr lang="zh-CN" altLang="en-US" b="1" dirty="0"/>
                    <a:t>防护方式</a:t>
                  </a:r>
                </a:p>
              </p:txBody>
            </p:sp>
          </p:grpSp>
          <p:sp>
            <p:nvSpPr>
              <p:cNvPr id="20" name="iṩḻíďè">
                <a:extLst>
                  <a:ext uri="{FF2B5EF4-FFF2-40B4-BE49-F238E27FC236}">
                    <a16:creationId xmlns:a16="http://schemas.microsoft.com/office/drawing/2014/main" id="{7DDA8E73-71DE-7CA4-1585-71C55BF98101}"/>
                  </a:ext>
                </a:extLst>
              </p:cNvPr>
              <p:cNvSpPr/>
              <p:nvPr/>
            </p:nvSpPr>
            <p:spPr bwMode="auto">
              <a:xfrm>
                <a:off x="8642732" y="4264533"/>
                <a:ext cx="486000" cy="448616"/>
              </a:xfrm>
              <a:custGeom>
                <a:avLst/>
                <a:gdLst>
                  <a:gd name="T0" fmla="*/ 9 w 52"/>
                  <a:gd name="T1" fmla="*/ 28 h 48"/>
                  <a:gd name="T2" fmla="*/ 5 w 52"/>
                  <a:gd name="T3" fmla="*/ 28 h 48"/>
                  <a:gd name="T4" fmla="*/ 0 w 52"/>
                  <a:gd name="T5" fmla="*/ 23 h 48"/>
                  <a:gd name="T6" fmla="*/ 4 w 52"/>
                  <a:gd name="T7" fmla="*/ 14 h 48"/>
                  <a:gd name="T8" fmla="*/ 11 w 52"/>
                  <a:gd name="T9" fmla="*/ 16 h 48"/>
                  <a:gd name="T10" fmla="*/ 14 w 52"/>
                  <a:gd name="T11" fmla="*/ 16 h 48"/>
                  <a:gd name="T12" fmla="*/ 14 w 52"/>
                  <a:gd name="T13" fmla="*/ 17 h 48"/>
                  <a:gd name="T14" fmla="*/ 16 w 52"/>
                  <a:gd name="T15" fmla="*/ 24 h 48"/>
                  <a:gd name="T16" fmla="*/ 9 w 52"/>
                  <a:gd name="T17" fmla="*/ 28 h 48"/>
                  <a:gd name="T18" fmla="*/ 11 w 52"/>
                  <a:gd name="T19" fmla="*/ 14 h 48"/>
                  <a:gd name="T20" fmla="*/ 4 w 52"/>
                  <a:gd name="T21" fmla="*/ 7 h 48"/>
                  <a:gd name="T22" fmla="*/ 11 w 52"/>
                  <a:gd name="T23" fmla="*/ 0 h 48"/>
                  <a:gd name="T24" fmla="*/ 17 w 52"/>
                  <a:gd name="T25" fmla="*/ 7 h 48"/>
                  <a:gd name="T26" fmla="*/ 11 w 52"/>
                  <a:gd name="T27" fmla="*/ 14 h 48"/>
                  <a:gd name="T28" fmla="*/ 38 w 52"/>
                  <a:gd name="T29" fmla="*/ 48 h 48"/>
                  <a:gd name="T30" fmla="*/ 14 w 52"/>
                  <a:gd name="T31" fmla="*/ 48 h 48"/>
                  <a:gd name="T32" fmla="*/ 7 w 52"/>
                  <a:gd name="T33" fmla="*/ 41 h 48"/>
                  <a:gd name="T34" fmla="*/ 16 w 52"/>
                  <a:gd name="T35" fmla="*/ 26 h 48"/>
                  <a:gd name="T36" fmla="*/ 26 w 52"/>
                  <a:gd name="T37" fmla="*/ 30 h 48"/>
                  <a:gd name="T38" fmla="*/ 36 w 52"/>
                  <a:gd name="T39" fmla="*/ 26 h 48"/>
                  <a:gd name="T40" fmla="*/ 45 w 52"/>
                  <a:gd name="T41" fmla="*/ 41 h 48"/>
                  <a:gd name="T42" fmla="*/ 38 w 52"/>
                  <a:gd name="T43" fmla="*/ 48 h 48"/>
                  <a:gd name="T44" fmla="*/ 26 w 52"/>
                  <a:gd name="T45" fmla="*/ 28 h 48"/>
                  <a:gd name="T46" fmla="*/ 16 w 52"/>
                  <a:gd name="T47" fmla="*/ 17 h 48"/>
                  <a:gd name="T48" fmla="*/ 26 w 52"/>
                  <a:gd name="T49" fmla="*/ 7 h 48"/>
                  <a:gd name="T50" fmla="*/ 36 w 52"/>
                  <a:gd name="T51" fmla="*/ 17 h 48"/>
                  <a:gd name="T52" fmla="*/ 26 w 52"/>
                  <a:gd name="T53" fmla="*/ 28 h 48"/>
                  <a:gd name="T54" fmla="*/ 41 w 52"/>
                  <a:gd name="T55" fmla="*/ 14 h 48"/>
                  <a:gd name="T56" fmla="*/ 35 w 52"/>
                  <a:gd name="T57" fmla="*/ 7 h 48"/>
                  <a:gd name="T58" fmla="*/ 41 w 52"/>
                  <a:gd name="T59" fmla="*/ 0 h 48"/>
                  <a:gd name="T60" fmla="*/ 48 w 52"/>
                  <a:gd name="T61" fmla="*/ 7 h 48"/>
                  <a:gd name="T62" fmla="*/ 41 w 52"/>
                  <a:gd name="T63" fmla="*/ 14 h 48"/>
                  <a:gd name="T64" fmla="*/ 46 w 52"/>
                  <a:gd name="T65" fmla="*/ 28 h 48"/>
                  <a:gd name="T66" fmla="*/ 43 w 52"/>
                  <a:gd name="T67" fmla="*/ 28 h 48"/>
                  <a:gd name="T68" fmla="*/ 36 w 52"/>
                  <a:gd name="T69" fmla="*/ 24 h 48"/>
                  <a:gd name="T70" fmla="*/ 38 w 52"/>
                  <a:gd name="T71" fmla="*/ 17 h 48"/>
                  <a:gd name="T72" fmla="*/ 38 w 52"/>
                  <a:gd name="T73" fmla="*/ 16 h 48"/>
                  <a:gd name="T74" fmla="*/ 41 w 52"/>
                  <a:gd name="T75" fmla="*/ 16 h 48"/>
                  <a:gd name="T76" fmla="*/ 48 w 52"/>
                  <a:gd name="T77" fmla="*/ 14 h 48"/>
                  <a:gd name="T78" fmla="*/ 52 w 52"/>
                  <a:gd name="T79" fmla="*/ 23 h 48"/>
                  <a:gd name="T80" fmla="*/ 46 w 52"/>
                  <a:gd name="T81" fmla="*/ 28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52" h="48">
                    <a:moveTo>
                      <a:pt x="9" y="28"/>
                    </a:moveTo>
                    <a:cubicBezTo>
                      <a:pt x="5" y="28"/>
                      <a:pt x="5" y="28"/>
                      <a:pt x="5" y="28"/>
                    </a:cubicBezTo>
                    <a:cubicBezTo>
                      <a:pt x="3" y="28"/>
                      <a:pt x="0" y="26"/>
                      <a:pt x="0" y="23"/>
                    </a:cubicBezTo>
                    <a:cubicBezTo>
                      <a:pt x="0" y="21"/>
                      <a:pt x="0" y="14"/>
                      <a:pt x="4" y="14"/>
                    </a:cubicBezTo>
                    <a:cubicBezTo>
                      <a:pt x="4" y="14"/>
                      <a:pt x="7" y="16"/>
                      <a:pt x="11" y="16"/>
                    </a:cubicBezTo>
                    <a:cubicBezTo>
                      <a:pt x="12" y="16"/>
                      <a:pt x="13" y="16"/>
                      <a:pt x="14" y="16"/>
                    </a:cubicBezTo>
                    <a:cubicBezTo>
                      <a:pt x="14" y="16"/>
                      <a:pt x="14" y="17"/>
                      <a:pt x="14" y="17"/>
                    </a:cubicBezTo>
                    <a:cubicBezTo>
                      <a:pt x="14" y="20"/>
                      <a:pt x="15" y="22"/>
                      <a:pt x="16" y="24"/>
                    </a:cubicBezTo>
                    <a:cubicBezTo>
                      <a:pt x="13" y="24"/>
                      <a:pt x="11" y="26"/>
                      <a:pt x="9" y="28"/>
                    </a:cubicBezTo>
                    <a:close/>
                    <a:moveTo>
                      <a:pt x="11" y="14"/>
                    </a:moveTo>
                    <a:cubicBezTo>
                      <a:pt x="7" y="14"/>
                      <a:pt x="4" y="11"/>
                      <a:pt x="4" y="7"/>
                    </a:cubicBezTo>
                    <a:cubicBezTo>
                      <a:pt x="4" y="3"/>
                      <a:pt x="7" y="0"/>
                      <a:pt x="11" y="0"/>
                    </a:cubicBezTo>
                    <a:cubicBezTo>
                      <a:pt x="14" y="0"/>
                      <a:pt x="17" y="3"/>
                      <a:pt x="17" y="7"/>
                    </a:cubicBezTo>
                    <a:cubicBezTo>
                      <a:pt x="17" y="11"/>
                      <a:pt x="14" y="14"/>
                      <a:pt x="11" y="14"/>
                    </a:cubicBezTo>
                    <a:close/>
                    <a:moveTo>
                      <a:pt x="38" y="48"/>
                    </a:moveTo>
                    <a:cubicBezTo>
                      <a:pt x="14" y="48"/>
                      <a:pt x="14" y="48"/>
                      <a:pt x="14" y="48"/>
                    </a:cubicBezTo>
                    <a:cubicBezTo>
                      <a:pt x="10" y="48"/>
                      <a:pt x="7" y="46"/>
                      <a:pt x="7" y="41"/>
                    </a:cubicBezTo>
                    <a:cubicBezTo>
                      <a:pt x="7" y="35"/>
                      <a:pt x="9" y="26"/>
                      <a:pt x="16" y="26"/>
                    </a:cubicBezTo>
                    <a:cubicBezTo>
                      <a:pt x="17" y="26"/>
                      <a:pt x="21" y="30"/>
                      <a:pt x="26" y="30"/>
                    </a:cubicBezTo>
                    <a:cubicBezTo>
                      <a:pt x="31" y="30"/>
                      <a:pt x="35" y="26"/>
                      <a:pt x="36" y="26"/>
                    </a:cubicBezTo>
                    <a:cubicBezTo>
                      <a:pt x="43" y="26"/>
                      <a:pt x="45" y="35"/>
                      <a:pt x="45" y="41"/>
                    </a:cubicBezTo>
                    <a:cubicBezTo>
                      <a:pt x="45" y="46"/>
                      <a:pt x="42" y="48"/>
                      <a:pt x="38" y="48"/>
                    </a:cubicBezTo>
                    <a:close/>
                    <a:moveTo>
                      <a:pt x="26" y="28"/>
                    </a:moveTo>
                    <a:cubicBezTo>
                      <a:pt x="20" y="28"/>
                      <a:pt x="16" y="23"/>
                      <a:pt x="16" y="17"/>
                    </a:cubicBezTo>
                    <a:cubicBezTo>
                      <a:pt x="16" y="12"/>
                      <a:pt x="20" y="7"/>
                      <a:pt x="26" y="7"/>
                    </a:cubicBezTo>
                    <a:cubicBezTo>
                      <a:pt x="32" y="7"/>
                      <a:pt x="36" y="12"/>
                      <a:pt x="36" y="17"/>
                    </a:cubicBezTo>
                    <a:cubicBezTo>
                      <a:pt x="36" y="23"/>
                      <a:pt x="32" y="28"/>
                      <a:pt x="26" y="28"/>
                    </a:cubicBezTo>
                    <a:close/>
                    <a:moveTo>
                      <a:pt x="41" y="14"/>
                    </a:moveTo>
                    <a:cubicBezTo>
                      <a:pt x="38" y="14"/>
                      <a:pt x="35" y="11"/>
                      <a:pt x="35" y="7"/>
                    </a:cubicBezTo>
                    <a:cubicBezTo>
                      <a:pt x="35" y="3"/>
                      <a:pt x="38" y="0"/>
                      <a:pt x="41" y="0"/>
                    </a:cubicBezTo>
                    <a:cubicBezTo>
                      <a:pt x="45" y="0"/>
                      <a:pt x="48" y="3"/>
                      <a:pt x="48" y="7"/>
                    </a:cubicBezTo>
                    <a:cubicBezTo>
                      <a:pt x="48" y="11"/>
                      <a:pt x="45" y="14"/>
                      <a:pt x="41" y="14"/>
                    </a:cubicBezTo>
                    <a:close/>
                    <a:moveTo>
                      <a:pt x="46" y="28"/>
                    </a:moveTo>
                    <a:cubicBezTo>
                      <a:pt x="43" y="28"/>
                      <a:pt x="43" y="28"/>
                      <a:pt x="43" y="28"/>
                    </a:cubicBezTo>
                    <a:cubicBezTo>
                      <a:pt x="41" y="26"/>
                      <a:pt x="39" y="24"/>
                      <a:pt x="36" y="24"/>
                    </a:cubicBezTo>
                    <a:cubicBezTo>
                      <a:pt x="37" y="22"/>
                      <a:pt x="38" y="20"/>
                      <a:pt x="38" y="17"/>
                    </a:cubicBezTo>
                    <a:cubicBezTo>
                      <a:pt x="38" y="17"/>
                      <a:pt x="38" y="16"/>
                      <a:pt x="38" y="16"/>
                    </a:cubicBezTo>
                    <a:cubicBezTo>
                      <a:pt x="39" y="16"/>
                      <a:pt x="40" y="16"/>
                      <a:pt x="41" y="16"/>
                    </a:cubicBezTo>
                    <a:cubicBezTo>
                      <a:pt x="45" y="16"/>
                      <a:pt x="48" y="14"/>
                      <a:pt x="48" y="14"/>
                    </a:cubicBezTo>
                    <a:cubicBezTo>
                      <a:pt x="52" y="14"/>
                      <a:pt x="52" y="21"/>
                      <a:pt x="52" y="23"/>
                    </a:cubicBezTo>
                    <a:cubicBezTo>
                      <a:pt x="52" y="26"/>
                      <a:pt x="49" y="28"/>
                      <a:pt x="46" y="28"/>
                    </a:cubicBez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/>
              </a:bodyPr>
              <a:lstStyle/>
              <a:p>
                <a:pPr algn="ctr"/>
                <a:endParaRPr/>
              </a:p>
            </p:txBody>
          </p:sp>
        </p:grpSp>
        <p:sp>
          <p:nvSpPr>
            <p:cNvPr id="12" name="işlïďè">
              <a:extLst>
                <a:ext uri="{FF2B5EF4-FFF2-40B4-BE49-F238E27FC236}">
                  <a16:creationId xmlns:a16="http://schemas.microsoft.com/office/drawing/2014/main" id="{EBF118FB-1E2B-C087-A10C-858313D17777}"/>
                </a:ext>
              </a:extLst>
            </p:cNvPr>
            <p:cNvSpPr/>
            <p:nvPr/>
          </p:nvSpPr>
          <p:spPr bwMode="auto">
            <a:xfrm>
              <a:off x="4975689" y="2098385"/>
              <a:ext cx="322589" cy="306187"/>
            </a:xfrm>
            <a:custGeom>
              <a:avLst/>
              <a:gdLst>
                <a:gd name="T0" fmla="*/ 41 w 45"/>
                <a:gd name="T1" fmla="*/ 48 h 48"/>
                <a:gd name="T2" fmla="*/ 0 w 45"/>
                <a:gd name="T3" fmla="*/ 44 h 48"/>
                <a:gd name="T4" fmla="*/ 3 w 45"/>
                <a:gd name="T5" fmla="*/ 7 h 48"/>
                <a:gd name="T6" fmla="*/ 7 w 45"/>
                <a:gd name="T7" fmla="*/ 4 h 48"/>
                <a:gd name="T8" fmla="*/ 13 w 45"/>
                <a:gd name="T9" fmla="*/ 0 h 48"/>
                <a:gd name="T10" fmla="*/ 17 w 45"/>
                <a:gd name="T11" fmla="*/ 7 h 48"/>
                <a:gd name="T12" fmla="*/ 27 w 45"/>
                <a:gd name="T13" fmla="*/ 4 h 48"/>
                <a:gd name="T14" fmla="*/ 33 w 45"/>
                <a:gd name="T15" fmla="*/ 0 h 48"/>
                <a:gd name="T16" fmla="*/ 38 w 45"/>
                <a:gd name="T17" fmla="*/ 7 h 48"/>
                <a:gd name="T18" fmla="*/ 45 w 45"/>
                <a:gd name="T19" fmla="*/ 10 h 48"/>
                <a:gd name="T20" fmla="*/ 11 w 45"/>
                <a:gd name="T21" fmla="*/ 25 h 48"/>
                <a:gd name="T22" fmla="*/ 3 w 45"/>
                <a:gd name="T23" fmla="*/ 17 h 48"/>
                <a:gd name="T24" fmla="*/ 11 w 45"/>
                <a:gd name="T25" fmla="*/ 25 h 48"/>
                <a:gd name="T26" fmla="*/ 11 w 45"/>
                <a:gd name="T27" fmla="*/ 26 h 48"/>
                <a:gd name="T28" fmla="*/ 3 w 45"/>
                <a:gd name="T29" fmla="*/ 35 h 48"/>
                <a:gd name="T30" fmla="*/ 11 w 45"/>
                <a:gd name="T31" fmla="*/ 44 h 48"/>
                <a:gd name="T32" fmla="*/ 3 w 45"/>
                <a:gd name="T33" fmla="*/ 37 h 48"/>
                <a:gd name="T34" fmla="*/ 11 w 45"/>
                <a:gd name="T35" fmla="*/ 44 h 48"/>
                <a:gd name="T36" fmla="*/ 13 w 45"/>
                <a:gd name="T37" fmla="*/ 3 h 48"/>
                <a:gd name="T38" fmla="*/ 10 w 45"/>
                <a:gd name="T39" fmla="*/ 4 h 48"/>
                <a:gd name="T40" fmla="*/ 11 w 45"/>
                <a:gd name="T41" fmla="*/ 13 h 48"/>
                <a:gd name="T42" fmla="*/ 14 w 45"/>
                <a:gd name="T43" fmla="*/ 12 h 48"/>
                <a:gd name="T44" fmla="*/ 21 w 45"/>
                <a:gd name="T45" fmla="*/ 25 h 48"/>
                <a:gd name="T46" fmla="*/ 13 w 45"/>
                <a:gd name="T47" fmla="*/ 17 h 48"/>
                <a:gd name="T48" fmla="*/ 21 w 45"/>
                <a:gd name="T49" fmla="*/ 25 h 48"/>
                <a:gd name="T50" fmla="*/ 21 w 45"/>
                <a:gd name="T51" fmla="*/ 26 h 48"/>
                <a:gd name="T52" fmla="*/ 13 w 45"/>
                <a:gd name="T53" fmla="*/ 35 h 48"/>
                <a:gd name="T54" fmla="*/ 21 w 45"/>
                <a:gd name="T55" fmla="*/ 44 h 48"/>
                <a:gd name="T56" fmla="*/ 13 w 45"/>
                <a:gd name="T57" fmla="*/ 37 h 48"/>
                <a:gd name="T58" fmla="*/ 21 w 45"/>
                <a:gd name="T59" fmla="*/ 44 h 48"/>
                <a:gd name="T60" fmla="*/ 32 w 45"/>
                <a:gd name="T61" fmla="*/ 17 h 48"/>
                <a:gd name="T62" fmla="*/ 23 w 45"/>
                <a:gd name="T63" fmla="*/ 25 h 48"/>
                <a:gd name="T64" fmla="*/ 32 w 45"/>
                <a:gd name="T65" fmla="*/ 35 h 48"/>
                <a:gd name="T66" fmla="*/ 23 w 45"/>
                <a:gd name="T67" fmla="*/ 26 h 48"/>
                <a:gd name="T68" fmla="*/ 32 w 45"/>
                <a:gd name="T69" fmla="*/ 35 h 48"/>
                <a:gd name="T70" fmla="*/ 32 w 45"/>
                <a:gd name="T71" fmla="*/ 37 h 48"/>
                <a:gd name="T72" fmla="*/ 23 w 45"/>
                <a:gd name="T73" fmla="*/ 44 h 48"/>
                <a:gd name="T74" fmla="*/ 34 w 45"/>
                <a:gd name="T75" fmla="*/ 4 h 48"/>
                <a:gd name="T76" fmla="*/ 32 w 45"/>
                <a:gd name="T77" fmla="*/ 3 h 48"/>
                <a:gd name="T78" fmla="*/ 31 w 45"/>
                <a:gd name="T79" fmla="*/ 12 h 48"/>
                <a:gd name="T80" fmla="*/ 33 w 45"/>
                <a:gd name="T81" fmla="*/ 13 h 48"/>
                <a:gd name="T82" fmla="*/ 34 w 45"/>
                <a:gd name="T83" fmla="*/ 4 h 48"/>
                <a:gd name="T84" fmla="*/ 41 w 45"/>
                <a:gd name="T85" fmla="*/ 17 h 48"/>
                <a:gd name="T86" fmla="*/ 33 w 45"/>
                <a:gd name="T87" fmla="*/ 25 h 48"/>
                <a:gd name="T88" fmla="*/ 41 w 45"/>
                <a:gd name="T89" fmla="*/ 35 h 48"/>
                <a:gd name="T90" fmla="*/ 33 w 45"/>
                <a:gd name="T91" fmla="*/ 26 h 48"/>
                <a:gd name="T92" fmla="*/ 41 w 45"/>
                <a:gd name="T93" fmla="*/ 35 h 48"/>
                <a:gd name="T94" fmla="*/ 41 w 45"/>
                <a:gd name="T95" fmla="*/ 37 h 48"/>
                <a:gd name="T96" fmla="*/ 33 w 45"/>
                <a:gd name="T97" fmla="*/ 4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5" h="48">
                  <a:moveTo>
                    <a:pt x="45" y="44"/>
                  </a:moveTo>
                  <a:cubicBezTo>
                    <a:pt x="45" y="46"/>
                    <a:pt x="43" y="48"/>
                    <a:pt x="41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1" y="48"/>
                    <a:pt x="0" y="46"/>
                    <a:pt x="0" y="44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1" y="7"/>
                    <a:pt x="3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5" y="0"/>
                    <a:pt x="17" y="2"/>
                    <a:pt x="17" y="4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7" y="4"/>
                    <a:pt x="27" y="4"/>
                    <a:pt x="27" y="4"/>
                  </a:cubicBezTo>
                  <a:cubicBezTo>
                    <a:pt x="27" y="2"/>
                    <a:pt x="29" y="0"/>
                    <a:pt x="32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6" y="0"/>
                    <a:pt x="38" y="2"/>
                    <a:pt x="38" y="4"/>
                  </a:cubicBezTo>
                  <a:cubicBezTo>
                    <a:pt x="38" y="7"/>
                    <a:pt x="38" y="7"/>
                    <a:pt x="38" y="7"/>
                  </a:cubicBezTo>
                  <a:cubicBezTo>
                    <a:pt x="41" y="7"/>
                    <a:pt x="41" y="7"/>
                    <a:pt x="41" y="7"/>
                  </a:cubicBezTo>
                  <a:cubicBezTo>
                    <a:pt x="43" y="7"/>
                    <a:pt x="45" y="8"/>
                    <a:pt x="45" y="10"/>
                  </a:cubicBezTo>
                  <a:lnTo>
                    <a:pt x="45" y="44"/>
                  </a:lnTo>
                  <a:close/>
                  <a:moveTo>
                    <a:pt x="11" y="25"/>
                  </a:moveTo>
                  <a:cubicBezTo>
                    <a:pt x="11" y="17"/>
                    <a:pt x="11" y="17"/>
                    <a:pt x="11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25"/>
                    <a:pt x="3" y="25"/>
                    <a:pt x="3" y="25"/>
                  </a:cubicBezTo>
                  <a:lnTo>
                    <a:pt x="11" y="25"/>
                  </a:lnTo>
                  <a:close/>
                  <a:moveTo>
                    <a:pt x="11" y="35"/>
                  </a:moveTo>
                  <a:cubicBezTo>
                    <a:pt x="11" y="26"/>
                    <a:pt x="11" y="26"/>
                    <a:pt x="11" y="26"/>
                  </a:cubicBezTo>
                  <a:cubicBezTo>
                    <a:pt x="3" y="26"/>
                    <a:pt x="3" y="26"/>
                    <a:pt x="3" y="26"/>
                  </a:cubicBezTo>
                  <a:cubicBezTo>
                    <a:pt x="3" y="35"/>
                    <a:pt x="3" y="35"/>
                    <a:pt x="3" y="35"/>
                  </a:cubicBezTo>
                  <a:lnTo>
                    <a:pt x="11" y="35"/>
                  </a:lnTo>
                  <a:close/>
                  <a:moveTo>
                    <a:pt x="11" y="44"/>
                  </a:moveTo>
                  <a:cubicBezTo>
                    <a:pt x="11" y="37"/>
                    <a:pt x="11" y="37"/>
                    <a:pt x="11" y="37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44"/>
                    <a:pt x="3" y="44"/>
                    <a:pt x="3" y="44"/>
                  </a:cubicBezTo>
                  <a:lnTo>
                    <a:pt x="11" y="44"/>
                  </a:lnTo>
                  <a:close/>
                  <a:moveTo>
                    <a:pt x="14" y="4"/>
                  </a:moveTo>
                  <a:cubicBezTo>
                    <a:pt x="14" y="4"/>
                    <a:pt x="13" y="3"/>
                    <a:pt x="13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0" y="4"/>
                    <a:pt x="10" y="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1" y="13"/>
                    <a:pt x="11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4" y="12"/>
                    <a:pt x="14" y="12"/>
                  </a:cubicBezTo>
                  <a:lnTo>
                    <a:pt x="14" y="4"/>
                  </a:lnTo>
                  <a:close/>
                  <a:moveTo>
                    <a:pt x="21" y="25"/>
                  </a:moveTo>
                  <a:cubicBezTo>
                    <a:pt x="21" y="17"/>
                    <a:pt x="21" y="17"/>
                    <a:pt x="21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25"/>
                    <a:pt x="13" y="25"/>
                    <a:pt x="13" y="25"/>
                  </a:cubicBezTo>
                  <a:lnTo>
                    <a:pt x="21" y="25"/>
                  </a:lnTo>
                  <a:close/>
                  <a:moveTo>
                    <a:pt x="21" y="35"/>
                  </a:moveTo>
                  <a:cubicBezTo>
                    <a:pt x="21" y="26"/>
                    <a:pt x="21" y="26"/>
                    <a:pt x="2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35"/>
                    <a:pt x="13" y="35"/>
                    <a:pt x="13" y="35"/>
                  </a:cubicBezTo>
                  <a:lnTo>
                    <a:pt x="21" y="35"/>
                  </a:lnTo>
                  <a:close/>
                  <a:moveTo>
                    <a:pt x="21" y="44"/>
                  </a:moveTo>
                  <a:cubicBezTo>
                    <a:pt x="21" y="37"/>
                    <a:pt x="21" y="37"/>
                    <a:pt x="21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44"/>
                    <a:pt x="13" y="44"/>
                    <a:pt x="13" y="44"/>
                  </a:cubicBezTo>
                  <a:lnTo>
                    <a:pt x="21" y="44"/>
                  </a:lnTo>
                  <a:close/>
                  <a:moveTo>
                    <a:pt x="32" y="25"/>
                  </a:moveTo>
                  <a:cubicBezTo>
                    <a:pt x="32" y="17"/>
                    <a:pt x="32" y="17"/>
                    <a:pt x="32" y="17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3" y="25"/>
                    <a:pt x="23" y="25"/>
                    <a:pt x="23" y="25"/>
                  </a:cubicBezTo>
                  <a:lnTo>
                    <a:pt x="32" y="25"/>
                  </a:lnTo>
                  <a:close/>
                  <a:moveTo>
                    <a:pt x="32" y="35"/>
                  </a:moveTo>
                  <a:cubicBezTo>
                    <a:pt x="32" y="26"/>
                    <a:pt x="32" y="26"/>
                    <a:pt x="32" y="26"/>
                  </a:cubicBezTo>
                  <a:cubicBezTo>
                    <a:pt x="23" y="26"/>
                    <a:pt x="23" y="26"/>
                    <a:pt x="23" y="26"/>
                  </a:cubicBezTo>
                  <a:cubicBezTo>
                    <a:pt x="23" y="35"/>
                    <a:pt x="23" y="35"/>
                    <a:pt x="23" y="35"/>
                  </a:cubicBezTo>
                  <a:lnTo>
                    <a:pt x="32" y="35"/>
                  </a:lnTo>
                  <a:close/>
                  <a:moveTo>
                    <a:pt x="32" y="44"/>
                  </a:moveTo>
                  <a:cubicBezTo>
                    <a:pt x="32" y="37"/>
                    <a:pt x="32" y="37"/>
                    <a:pt x="32" y="37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3" y="44"/>
                    <a:pt x="23" y="44"/>
                    <a:pt x="23" y="44"/>
                  </a:cubicBezTo>
                  <a:lnTo>
                    <a:pt x="32" y="44"/>
                  </a:lnTo>
                  <a:close/>
                  <a:moveTo>
                    <a:pt x="34" y="4"/>
                  </a:moveTo>
                  <a:cubicBezTo>
                    <a:pt x="34" y="4"/>
                    <a:pt x="34" y="3"/>
                    <a:pt x="33" y="3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1" y="3"/>
                    <a:pt x="31" y="4"/>
                    <a:pt x="31" y="4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3" y="13"/>
                    <a:pt x="33" y="13"/>
                    <a:pt x="33" y="13"/>
                  </a:cubicBezTo>
                  <a:cubicBezTo>
                    <a:pt x="34" y="13"/>
                    <a:pt x="34" y="12"/>
                    <a:pt x="34" y="12"/>
                  </a:cubicBezTo>
                  <a:lnTo>
                    <a:pt x="34" y="4"/>
                  </a:lnTo>
                  <a:close/>
                  <a:moveTo>
                    <a:pt x="41" y="25"/>
                  </a:moveTo>
                  <a:cubicBezTo>
                    <a:pt x="41" y="17"/>
                    <a:pt x="41" y="17"/>
                    <a:pt x="41" y="17"/>
                  </a:cubicBezTo>
                  <a:cubicBezTo>
                    <a:pt x="33" y="17"/>
                    <a:pt x="33" y="17"/>
                    <a:pt x="33" y="17"/>
                  </a:cubicBezTo>
                  <a:cubicBezTo>
                    <a:pt x="33" y="25"/>
                    <a:pt x="33" y="25"/>
                    <a:pt x="33" y="25"/>
                  </a:cubicBezTo>
                  <a:lnTo>
                    <a:pt x="41" y="25"/>
                  </a:lnTo>
                  <a:close/>
                  <a:moveTo>
                    <a:pt x="41" y="35"/>
                  </a:moveTo>
                  <a:cubicBezTo>
                    <a:pt x="41" y="26"/>
                    <a:pt x="41" y="26"/>
                    <a:pt x="41" y="26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3" y="35"/>
                    <a:pt x="33" y="35"/>
                    <a:pt x="33" y="35"/>
                  </a:cubicBezTo>
                  <a:lnTo>
                    <a:pt x="41" y="35"/>
                  </a:lnTo>
                  <a:close/>
                  <a:moveTo>
                    <a:pt x="41" y="44"/>
                  </a:moveTo>
                  <a:cubicBezTo>
                    <a:pt x="41" y="37"/>
                    <a:pt x="41" y="37"/>
                    <a:pt x="41" y="37"/>
                  </a:cubicBezTo>
                  <a:cubicBezTo>
                    <a:pt x="33" y="37"/>
                    <a:pt x="33" y="37"/>
                    <a:pt x="33" y="37"/>
                  </a:cubicBezTo>
                  <a:cubicBezTo>
                    <a:pt x="33" y="44"/>
                    <a:pt x="33" y="44"/>
                    <a:pt x="33" y="44"/>
                  </a:cubicBezTo>
                  <a:lnTo>
                    <a:pt x="41" y="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3" name="iṧḻidé">
              <a:extLst>
                <a:ext uri="{FF2B5EF4-FFF2-40B4-BE49-F238E27FC236}">
                  <a16:creationId xmlns:a16="http://schemas.microsoft.com/office/drawing/2014/main" id="{8A7E6B0D-9C4B-C097-E9E5-7D81A15EAD05}"/>
                </a:ext>
              </a:extLst>
            </p:cNvPr>
            <p:cNvSpPr/>
            <p:nvPr/>
          </p:nvSpPr>
          <p:spPr bwMode="auto">
            <a:xfrm>
              <a:off x="4094934" y="3485486"/>
              <a:ext cx="322589" cy="306187"/>
            </a:xfrm>
            <a:custGeom>
              <a:avLst/>
              <a:gdLst>
                <a:gd name="T0" fmla="*/ 116 w 232"/>
                <a:gd name="T1" fmla="*/ 0 h 232"/>
                <a:gd name="T2" fmla="*/ 0 w 232"/>
                <a:gd name="T3" fmla="*/ 116 h 232"/>
                <a:gd name="T4" fmla="*/ 116 w 232"/>
                <a:gd name="T5" fmla="*/ 232 h 232"/>
                <a:gd name="T6" fmla="*/ 232 w 232"/>
                <a:gd name="T7" fmla="*/ 116 h 232"/>
                <a:gd name="T8" fmla="*/ 116 w 232"/>
                <a:gd name="T9" fmla="*/ 0 h 232"/>
                <a:gd name="T10" fmla="*/ 129 w 232"/>
                <a:gd name="T11" fmla="*/ 208 h 232"/>
                <a:gd name="T12" fmla="*/ 129 w 232"/>
                <a:gd name="T13" fmla="*/ 190 h 232"/>
                <a:gd name="T14" fmla="*/ 117 w 232"/>
                <a:gd name="T15" fmla="*/ 178 h 232"/>
                <a:gd name="T16" fmla="*/ 105 w 232"/>
                <a:gd name="T17" fmla="*/ 190 h 232"/>
                <a:gd name="T18" fmla="*/ 105 w 232"/>
                <a:gd name="T19" fmla="*/ 208 h 232"/>
                <a:gd name="T20" fmla="*/ 25 w 232"/>
                <a:gd name="T21" fmla="*/ 129 h 232"/>
                <a:gd name="T22" fmla="*/ 42 w 232"/>
                <a:gd name="T23" fmla="*/ 129 h 232"/>
                <a:gd name="T24" fmla="*/ 53 w 232"/>
                <a:gd name="T25" fmla="*/ 117 h 232"/>
                <a:gd name="T26" fmla="*/ 42 w 232"/>
                <a:gd name="T27" fmla="*/ 105 h 232"/>
                <a:gd name="T28" fmla="*/ 24 w 232"/>
                <a:gd name="T29" fmla="*/ 105 h 232"/>
                <a:gd name="T30" fmla="*/ 104 w 232"/>
                <a:gd name="T31" fmla="*/ 25 h 232"/>
                <a:gd name="T32" fmla="*/ 104 w 232"/>
                <a:gd name="T33" fmla="*/ 41 h 232"/>
                <a:gd name="T34" fmla="*/ 116 w 232"/>
                <a:gd name="T35" fmla="*/ 53 h 232"/>
                <a:gd name="T36" fmla="*/ 128 w 232"/>
                <a:gd name="T37" fmla="*/ 41 h 232"/>
                <a:gd name="T38" fmla="*/ 128 w 232"/>
                <a:gd name="T39" fmla="*/ 25 h 232"/>
                <a:gd name="T40" fmla="*/ 208 w 232"/>
                <a:gd name="T41" fmla="*/ 104 h 232"/>
                <a:gd name="T42" fmla="*/ 190 w 232"/>
                <a:gd name="T43" fmla="*/ 104 h 232"/>
                <a:gd name="T44" fmla="*/ 179 w 232"/>
                <a:gd name="T45" fmla="*/ 116 h 232"/>
                <a:gd name="T46" fmla="*/ 190 w 232"/>
                <a:gd name="T47" fmla="*/ 128 h 232"/>
                <a:gd name="T48" fmla="*/ 208 w 232"/>
                <a:gd name="T49" fmla="*/ 128 h 232"/>
                <a:gd name="T50" fmla="*/ 129 w 232"/>
                <a:gd name="T51" fmla="*/ 208 h 232"/>
                <a:gd name="T52" fmla="*/ 124 w 232"/>
                <a:gd name="T53" fmla="*/ 94 h 232"/>
                <a:gd name="T54" fmla="*/ 70 w 232"/>
                <a:gd name="T55" fmla="*/ 69 h 232"/>
                <a:gd name="T56" fmla="*/ 94 w 232"/>
                <a:gd name="T57" fmla="*/ 124 h 232"/>
                <a:gd name="T58" fmla="*/ 109 w 232"/>
                <a:gd name="T59" fmla="*/ 138 h 232"/>
                <a:gd name="T60" fmla="*/ 163 w 232"/>
                <a:gd name="T61" fmla="*/ 163 h 232"/>
                <a:gd name="T62" fmla="*/ 138 w 232"/>
                <a:gd name="T63" fmla="*/ 108 h 232"/>
                <a:gd name="T64" fmla="*/ 124 w 232"/>
                <a:gd name="T65" fmla="*/ 94 h 232"/>
                <a:gd name="T66" fmla="*/ 123 w 232"/>
                <a:gd name="T67" fmla="*/ 123 h 232"/>
                <a:gd name="T68" fmla="*/ 110 w 232"/>
                <a:gd name="T69" fmla="*/ 123 h 232"/>
                <a:gd name="T70" fmla="*/ 110 w 232"/>
                <a:gd name="T71" fmla="*/ 109 h 232"/>
                <a:gd name="T72" fmla="*/ 123 w 232"/>
                <a:gd name="T73" fmla="*/ 109 h 232"/>
                <a:gd name="T74" fmla="*/ 123 w 232"/>
                <a:gd name="T75" fmla="*/ 123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32" h="232">
                  <a:moveTo>
                    <a:pt x="116" y="0"/>
                  </a:moveTo>
                  <a:cubicBezTo>
                    <a:pt x="52" y="0"/>
                    <a:pt x="0" y="52"/>
                    <a:pt x="0" y="116"/>
                  </a:cubicBezTo>
                  <a:cubicBezTo>
                    <a:pt x="0" y="180"/>
                    <a:pt x="52" y="232"/>
                    <a:pt x="116" y="232"/>
                  </a:cubicBezTo>
                  <a:cubicBezTo>
                    <a:pt x="180" y="232"/>
                    <a:pt x="232" y="180"/>
                    <a:pt x="232" y="116"/>
                  </a:cubicBezTo>
                  <a:cubicBezTo>
                    <a:pt x="232" y="52"/>
                    <a:pt x="180" y="0"/>
                    <a:pt x="116" y="0"/>
                  </a:cubicBezTo>
                  <a:close/>
                  <a:moveTo>
                    <a:pt x="129" y="208"/>
                  </a:moveTo>
                  <a:cubicBezTo>
                    <a:pt x="129" y="190"/>
                    <a:pt x="129" y="190"/>
                    <a:pt x="129" y="190"/>
                  </a:cubicBezTo>
                  <a:cubicBezTo>
                    <a:pt x="129" y="183"/>
                    <a:pt x="123" y="178"/>
                    <a:pt x="117" y="178"/>
                  </a:cubicBezTo>
                  <a:cubicBezTo>
                    <a:pt x="110" y="178"/>
                    <a:pt x="105" y="183"/>
                    <a:pt x="105" y="190"/>
                  </a:cubicBezTo>
                  <a:cubicBezTo>
                    <a:pt x="105" y="208"/>
                    <a:pt x="105" y="208"/>
                    <a:pt x="105" y="208"/>
                  </a:cubicBezTo>
                  <a:cubicBezTo>
                    <a:pt x="63" y="203"/>
                    <a:pt x="30" y="170"/>
                    <a:pt x="25" y="129"/>
                  </a:cubicBezTo>
                  <a:cubicBezTo>
                    <a:pt x="42" y="129"/>
                    <a:pt x="42" y="129"/>
                    <a:pt x="42" y="129"/>
                  </a:cubicBezTo>
                  <a:cubicBezTo>
                    <a:pt x="48" y="129"/>
                    <a:pt x="53" y="123"/>
                    <a:pt x="53" y="117"/>
                  </a:cubicBezTo>
                  <a:cubicBezTo>
                    <a:pt x="53" y="110"/>
                    <a:pt x="48" y="105"/>
                    <a:pt x="42" y="105"/>
                  </a:cubicBezTo>
                  <a:cubicBezTo>
                    <a:pt x="24" y="105"/>
                    <a:pt x="24" y="105"/>
                    <a:pt x="24" y="105"/>
                  </a:cubicBezTo>
                  <a:cubicBezTo>
                    <a:pt x="29" y="63"/>
                    <a:pt x="63" y="30"/>
                    <a:pt x="104" y="25"/>
                  </a:cubicBezTo>
                  <a:cubicBezTo>
                    <a:pt x="104" y="41"/>
                    <a:pt x="104" y="41"/>
                    <a:pt x="104" y="41"/>
                  </a:cubicBezTo>
                  <a:cubicBezTo>
                    <a:pt x="104" y="47"/>
                    <a:pt x="109" y="53"/>
                    <a:pt x="116" y="53"/>
                  </a:cubicBezTo>
                  <a:cubicBezTo>
                    <a:pt x="122" y="53"/>
                    <a:pt x="128" y="47"/>
                    <a:pt x="128" y="41"/>
                  </a:cubicBezTo>
                  <a:cubicBezTo>
                    <a:pt x="128" y="25"/>
                    <a:pt x="128" y="25"/>
                    <a:pt x="128" y="25"/>
                  </a:cubicBezTo>
                  <a:cubicBezTo>
                    <a:pt x="169" y="30"/>
                    <a:pt x="202" y="63"/>
                    <a:pt x="208" y="104"/>
                  </a:cubicBezTo>
                  <a:cubicBezTo>
                    <a:pt x="190" y="104"/>
                    <a:pt x="190" y="104"/>
                    <a:pt x="190" y="104"/>
                  </a:cubicBezTo>
                  <a:cubicBezTo>
                    <a:pt x="184" y="104"/>
                    <a:pt x="179" y="109"/>
                    <a:pt x="179" y="116"/>
                  </a:cubicBezTo>
                  <a:cubicBezTo>
                    <a:pt x="179" y="122"/>
                    <a:pt x="184" y="128"/>
                    <a:pt x="190" y="128"/>
                  </a:cubicBezTo>
                  <a:cubicBezTo>
                    <a:pt x="208" y="128"/>
                    <a:pt x="208" y="128"/>
                    <a:pt x="208" y="128"/>
                  </a:cubicBezTo>
                  <a:cubicBezTo>
                    <a:pt x="203" y="169"/>
                    <a:pt x="170" y="202"/>
                    <a:pt x="129" y="208"/>
                  </a:cubicBezTo>
                  <a:close/>
                  <a:moveTo>
                    <a:pt x="124" y="94"/>
                  </a:moveTo>
                  <a:cubicBezTo>
                    <a:pt x="70" y="69"/>
                    <a:pt x="70" y="69"/>
                    <a:pt x="70" y="69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97" y="129"/>
                    <a:pt x="103" y="136"/>
                    <a:pt x="109" y="138"/>
                  </a:cubicBezTo>
                  <a:cubicBezTo>
                    <a:pt x="163" y="163"/>
                    <a:pt x="163" y="163"/>
                    <a:pt x="163" y="163"/>
                  </a:cubicBezTo>
                  <a:cubicBezTo>
                    <a:pt x="138" y="108"/>
                    <a:pt x="138" y="108"/>
                    <a:pt x="138" y="108"/>
                  </a:cubicBezTo>
                  <a:cubicBezTo>
                    <a:pt x="136" y="103"/>
                    <a:pt x="130" y="96"/>
                    <a:pt x="124" y="94"/>
                  </a:cubicBezTo>
                  <a:close/>
                  <a:moveTo>
                    <a:pt x="123" y="123"/>
                  </a:moveTo>
                  <a:cubicBezTo>
                    <a:pt x="119" y="126"/>
                    <a:pt x="113" y="126"/>
                    <a:pt x="110" y="123"/>
                  </a:cubicBezTo>
                  <a:cubicBezTo>
                    <a:pt x="106" y="119"/>
                    <a:pt x="106" y="113"/>
                    <a:pt x="110" y="109"/>
                  </a:cubicBezTo>
                  <a:cubicBezTo>
                    <a:pt x="113" y="106"/>
                    <a:pt x="119" y="106"/>
                    <a:pt x="123" y="109"/>
                  </a:cubicBezTo>
                  <a:cubicBezTo>
                    <a:pt x="127" y="113"/>
                    <a:pt x="127" y="119"/>
                    <a:pt x="123" y="123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4" name="íṡḻîḋê">
              <a:extLst>
                <a:ext uri="{FF2B5EF4-FFF2-40B4-BE49-F238E27FC236}">
                  <a16:creationId xmlns:a16="http://schemas.microsoft.com/office/drawing/2014/main" id="{FE27E9CC-EE1D-DC65-334E-261D8D11A50D}"/>
                </a:ext>
              </a:extLst>
            </p:cNvPr>
            <p:cNvSpPr/>
            <p:nvPr/>
          </p:nvSpPr>
          <p:spPr bwMode="auto">
            <a:xfrm>
              <a:off x="4964975" y="4852447"/>
              <a:ext cx="322589" cy="306187"/>
            </a:xfrm>
            <a:custGeom>
              <a:avLst/>
              <a:gdLst>
                <a:gd name="connsiteX0" fmla="*/ 69646 w 508000"/>
                <a:gd name="connsiteY0" fmla="*/ 394096 h 478080"/>
                <a:gd name="connsiteX1" fmla="*/ 438355 w 508000"/>
                <a:gd name="connsiteY1" fmla="*/ 394096 h 478080"/>
                <a:gd name="connsiteX2" fmla="*/ 438355 w 508000"/>
                <a:gd name="connsiteY2" fmla="*/ 422773 h 478080"/>
                <a:gd name="connsiteX3" fmla="*/ 473178 w 508000"/>
                <a:gd name="connsiteY3" fmla="*/ 422773 h 478080"/>
                <a:gd name="connsiteX4" fmla="*/ 473178 w 508000"/>
                <a:gd name="connsiteY4" fmla="*/ 447354 h 478080"/>
                <a:gd name="connsiteX5" fmla="*/ 497758 w 508000"/>
                <a:gd name="connsiteY5" fmla="*/ 447354 h 478080"/>
                <a:gd name="connsiteX6" fmla="*/ 497758 w 508000"/>
                <a:gd name="connsiteY6" fmla="*/ 478080 h 478080"/>
                <a:gd name="connsiteX7" fmla="*/ 14339 w 508000"/>
                <a:gd name="connsiteY7" fmla="*/ 478080 h 478080"/>
                <a:gd name="connsiteX8" fmla="*/ 14339 w 508000"/>
                <a:gd name="connsiteY8" fmla="*/ 447354 h 478080"/>
                <a:gd name="connsiteX9" fmla="*/ 38920 w 508000"/>
                <a:gd name="connsiteY9" fmla="*/ 447354 h 478080"/>
                <a:gd name="connsiteX10" fmla="*/ 38920 w 508000"/>
                <a:gd name="connsiteY10" fmla="*/ 422773 h 478080"/>
                <a:gd name="connsiteX11" fmla="*/ 69646 w 508000"/>
                <a:gd name="connsiteY11" fmla="*/ 422773 h 478080"/>
                <a:gd name="connsiteX12" fmla="*/ 362031 w 508000"/>
                <a:gd name="connsiteY12" fmla="*/ 193354 h 478080"/>
                <a:gd name="connsiteX13" fmla="*/ 436842 w 508000"/>
                <a:gd name="connsiteY13" fmla="*/ 193354 h 478080"/>
                <a:gd name="connsiteX14" fmla="*/ 456791 w 508000"/>
                <a:gd name="connsiteY14" fmla="*/ 213383 h 478080"/>
                <a:gd name="connsiteX15" fmla="*/ 456791 w 508000"/>
                <a:gd name="connsiteY15" fmla="*/ 233411 h 478080"/>
                <a:gd name="connsiteX16" fmla="*/ 436842 w 508000"/>
                <a:gd name="connsiteY16" fmla="*/ 233411 h 478080"/>
                <a:gd name="connsiteX17" fmla="*/ 436842 w 508000"/>
                <a:gd name="connsiteY17" fmla="*/ 373612 h 478080"/>
                <a:gd name="connsiteX18" fmla="*/ 362031 w 508000"/>
                <a:gd name="connsiteY18" fmla="*/ 373612 h 478080"/>
                <a:gd name="connsiteX19" fmla="*/ 362031 w 508000"/>
                <a:gd name="connsiteY19" fmla="*/ 233411 h 478080"/>
                <a:gd name="connsiteX20" fmla="*/ 342081 w 508000"/>
                <a:gd name="connsiteY20" fmla="*/ 233411 h 478080"/>
                <a:gd name="connsiteX21" fmla="*/ 342081 w 508000"/>
                <a:gd name="connsiteY21" fmla="*/ 213383 h 478080"/>
                <a:gd name="connsiteX22" fmla="*/ 362031 w 508000"/>
                <a:gd name="connsiteY22" fmla="*/ 193354 h 478080"/>
                <a:gd name="connsiteX23" fmla="*/ 218644 w 508000"/>
                <a:gd name="connsiteY23" fmla="*/ 193354 h 478080"/>
                <a:gd name="connsiteX24" fmla="*/ 293455 w 508000"/>
                <a:gd name="connsiteY24" fmla="*/ 193354 h 478080"/>
                <a:gd name="connsiteX25" fmla="*/ 313404 w 508000"/>
                <a:gd name="connsiteY25" fmla="*/ 213383 h 478080"/>
                <a:gd name="connsiteX26" fmla="*/ 313404 w 508000"/>
                <a:gd name="connsiteY26" fmla="*/ 233411 h 478080"/>
                <a:gd name="connsiteX27" fmla="*/ 293455 w 508000"/>
                <a:gd name="connsiteY27" fmla="*/ 233411 h 478080"/>
                <a:gd name="connsiteX28" fmla="*/ 293455 w 508000"/>
                <a:gd name="connsiteY28" fmla="*/ 373612 h 478080"/>
                <a:gd name="connsiteX29" fmla="*/ 213656 w 508000"/>
                <a:gd name="connsiteY29" fmla="*/ 373612 h 478080"/>
                <a:gd name="connsiteX30" fmla="*/ 213656 w 508000"/>
                <a:gd name="connsiteY30" fmla="*/ 233411 h 478080"/>
                <a:gd name="connsiteX31" fmla="*/ 198694 w 508000"/>
                <a:gd name="connsiteY31" fmla="*/ 233411 h 478080"/>
                <a:gd name="connsiteX32" fmla="*/ 198694 w 508000"/>
                <a:gd name="connsiteY32" fmla="*/ 213383 h 478080"/>
                <a:gd name="connsiteX33" fmla="*/ 218644 w 508000"/>
                <a:gd name="connsiteY33" fmla="*/ 193354 h 478080"/>
                <a:gd name="connsiteX34" fmla="*/ 73208 w 508000"/>
                <a:gd name="connsiteY34" fmla="*/ 193354 h 478080"/>
                <a:gd name="connsiteX35" fmla="*/ 148019 w 508000"/>
                <a:gd name="connsiteY35" fmla="*/ 193354 h 478080"/>
                <a:gd name="connsiteX36" fmla="*/ 167968 w 508000"/>
                <a:gd name="connsiteY36" fmla="*/ 213383 h 478080"/>
                <a:gd name="connsiteX37" fmla="*/ 167968 w 508000"/>
                <a:gd name="connsiteY37" fmla="*/ 233411 h 478080"/>
                <a:gd name="connsiteX38" fmla="*/ 148019 w 508000"/>
                <a:gd name="connsiteY38" fmla="*/ 233411 h 478080"/>
                <a:gd name="connsiteX39" fmla="*/ 148019 w 508000"/>
                <a:gd name="connsiteY39" fmla="*/ 373612 h 478080"/>
                <a:gd name="connsiteX40" fmla="*/ 73208 w 508000"/>
                <a:gd name="connsiteY40" fmla="*/ 373612 h 478080"/>
                <a:gd name="connsiteX41" fmla="*/ 73208 w 508000"/>
                <a:gd name="connsiteY41" fmla="*/ 233411 h 478080"/>
                <a:gd name="connsiteX42" fmla="*/ 53258 w 508000"/>
                <a:gd name="connsiteY42" fmla="*/ 233411 h 478080"/>
                <a:gd name="connsiteX43" fmla="*/ 53258 w 508000"/>
                <a:gd name="connsiteY43" fmla="*/ 213383 h 478080"/>
                <a:gd name="connsiteX44" fmla="*/ 73208 w 508000"/>
                <a:gd name="connsiteY44" fmla="*/ 193354 h 478080"/>
                <a:gd name="connsiteX45" fmla="*/ 234079 w 508000"/>
                <a:gd name="connsiteY45" fmla="*/ 68402 h 478080"/>
                <a:gd name="connsiteX46" fmla="*/ 169334 w 508000"/>
                <a:gd name="connsiteY46" fmla="*/ 108199 h 478080"/>
                <a:gd name="connsiteX47" fmla="*/ 169334 w 508000"/>
                <a:gd name="connsiteY47" fmla="*/ 113174 h 478080"/>
                <a:gd name="connsiteX48" fmla="*/ 174314 w 508000"/>
                <a:gd name="connsiteY48" fmla="*/ 113174 h 478080"/>
                <a:gd name="connsiteX49" fmla="*/ 333687 w 508000"/>
                <a:gd name="connsiteY49" fmla="*/ 113174 h 478080"/>
                <a:gd name="connsiteX50" fmla="*/ 338667 w 508000"/>
                <a:gd name="connsiteY50" fmla="*/ 113174 h 478080"/>
                <a:gd name="connsiteX51" fmla="*/ 338667 w 508000"/>
                <a:gd name="connsiteY51" fmla="*/ 108199 h 478080"/>
                <a:gd name="connsiteX52" fmla="*/ 273922 w 508000"/>
                <a:gd name="connsiteY52" fmla="*/ 68402 h 478080"/>
                <a:gd name="connsiteX53" fmla="*/ 234079 w 508000"/>
                <a:gd name="connsiteY53" fmla="*/ 68402 h 478080"/>
                <a:gd name="connsiteX54" fmla="*/ 234079 w 508000"/>
                <a:gd name="connsiteY54" fmla="*/ 3732 h 478080"/>
                <a:gd name="connsiteX55" fmla="*/ 273922 w 508000"/>
                <a:gd name="connsiteY55" fmla="*/ 3732 h 478080"/>
                <a:gd name="connsiteX56" fmla="*/ 488079 w 508000"/>
                <a:gd name="connsiteY56" fmla="*/ 123123 h 478080"/>
                <a:gd name="connsiteX57" fmla="*/ 508000 w 508000"/>
                <a:gd name="connsiteY57" fmla="*/ 157946 h 478080"/>
                <a:gd name="connsiteX58" fmla="*/ 508000 w 508000"/>
                <a:gd name="connsiteY58" fmla="*/ 172870 h 478080"/>
                <a:gd name="connsiteX59" fmla="*/ 0 w 508000"/>
                <a:gd name="connsiteY59" fmla="*/ 172870 h 478080"/>
                <a:gd name="connsiteX60" fmla="*/ 0 w 508000"/>
                <a:gd name="connsiteY60" fmla="*/ 157946 h 478080"/>
                <a:gd name="connsiteX61" fmla="*/ 19922 w 508000"/>
                <a:gd name="connsiteY61" fmla="*/ 123123 h 478080"/>
                <a:gd name="connsiteX62" fmla="*/ 234079 w 508000"/>
                <a:gd name="connsiteY62" fmla="*/ 3732 h 478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508000" h="478080">
                  <a:moveTo>
                    <a:pt x="69646" y="394096"/>
                  </a:moveTo>
                  <a:lnTo>
                    <a:pt x="438355" y="394096"/>
                  </a:lnTo>
                  <a:lnTo>
                    <a:pt x="438355" y="422773"/>
                  </a:lnTo>
                  <a:lnTo>
                    <a:pt x="473178" y="422773"/>
                  </a:lnTo>
                  <a:lnTo>
                    <a:pt x="473178" y="447354"/>
                  </a:lnTo>
                  <a:lnTo>
                    <a:pt x="497758" y="447354"/>
                  </a:lnTo>
                  <a:lnTo>
                    <a:pt x="497758" y="478080"/>
                  </a:lnTo>
                  <a:lnTo>
                    <a:pt x="14339" y="478080"/>
                  </a:lnTo>
                  <a:lnTo>
                    <a:pt x="14339" y="447354"/>
                  </a:lnTo>
                  <a:lnTo>
                    <a:pt x="38920" y="447354"/>
                  </a:lnTo>
                  <a:lnTo>
                    <a:pt x="38920" y="422773"/>
                  </a:lnTo>
                  <a:lnTo>
                    <a:pt x="69646" y="422773"/>
                  </a:lnTo>
                  <a:close/>
                  <a:moveTo>
                    <a:pt x="362031" y="193354"/>
                  </a:moveTo>
                  <a:cubicBezTo>
                    <a:pt x="362031" y="193354"/>
                    <a:pt x="362031" y="193354"/>
                    <a:pt x="436842" y="193354"/>
                  </a:cubicBezTo>
                  <a:cubicBezTo>
                    <a:pt x="446816" y="193354"/>
                    <a:pt x="456791" y="203368"/>
                    <a:pt x="456791" y="213383"/>
                  </a:cubicBezTo>
                  <a:cubicBezTo>
                    <a:pt x="456791" y="213383"/>
                    <a:pt x="456791" y="213383"/>
                    <a:pt x="456791" y="233411"/>
                  </a:cubicBezTo>
                  <a:cubicBezTo>
                    <a:pt x="456791" y="233411"/>
                    <a:pt x="456791" y="233411"/>
                    <a:pt x="436842" y="233411"/>
                  </a:cubicBezTo>
                  <a:cubicBezTo>
                    <a:pt x="436842" y="233411"/>
                    <a:pt x="436842" y="233411"/>
                    <a:pt x="436842" y="373612"/>
                  </a:cubicBezTo>
                  <a:lnTo>
                    <a:pt x="362031" y="373612"/>
                  </a:lnTo>
                  <a:cubicBezTo>
                    <a:pt x="362031" y="373612"/>
                    <a:pt x="362031" y="373612"/>
                    <a:pt x="362031" y="233411"/>
                  </a:cubicBezTo>
                  <a:cubicBezTo>
                    <a:pt x="362031" y="233411"/>
                    <a:pt x="362031" y="233411"/>
                    <a:pt x="342081" y="233411"/>
                  </a:cubicBezTo>
                  <a:cubicBezTo>
                    <a:pt x="342081" y="233411"/>
                    <a:pt x="342081" y="233411"/>
                    <a:pt x="342081" y="213383"/>
                  </a:cubicBezTo>
                  <a:cubicBezTo>
                    <a:pt x="342081" y="203368"/>
                    <a:pt x="352056" y="193354"/>
                    <a:pt x="362031" y="193354"/>
                  </a:cubicBezTo>
                  <a:close/>
                  <a:moveTo>
                    <a:pt x="218644" y="193354"/>
                  </a:moveTo>
                  <a:cubicBezTo>
                    <a:pt x="218644" y="193354"/>
                    <a:pt x="218644" y="193354"/>
                    <a:pt x="293455" y="193354"/>
                  </a:cubicBezTo>
                  <a:cubicBezTo>
                    <a:pt x="303429" y="193354"/>
                    <a:pt x="313404" y="203368"/>
                    <a:pt x="313404" y="213383"/>
                  </a:cubicBezTo>
                  <a:cubicBezTo>
                    <a:pt x="313404" y="213383"/>
                    <a:pt x="313404" y="213383"/>
                    <a:pt x="313404" y="233411"/>
                  </a:cubicBezTo>
                  <a:cubicBezTo>
                    <a:pt x="313404" y="233411"/>
                    <a:pt x="313404" y="233411"/>
                    <a:pt x="293455" y="233411"/>
                  </a:cubicBezTo>
                  <a:cubicBezTo>
                    <a:pt x="293455" y="233411"/>
                    <a:pt x="293455" y="233411"/>
                    <a:pt x="293455" y="373612"/>
                  </a:cubicBezTo>
                  <a:lnTo>
                    <a:pt x="213656" y="373612"/>
                  </a:lnTo>
                  <a:cubicBezTo>
                    <a:pt x="213656" y="373612"/>
                    <a:pt x="213656" y="373612"/>
                    <a:pt x="213656" y="233411"/>
                  </a:cubicBezTo>
                  <a:cubicBezTo>
                    <a:pt x="213656" y="233411"/>
                    <a:pt x="213656" y="233411"/>
                    <a:pt x="198694" y="233411"/>
                  </a:cubicBezTo>
                  <a:cubicBezTo>
                    <a:pt x="198694" y="233411"/>
                    <a:pt x="198694" y="233411"/>
                    <a:pt x="198694" y="213383"/>
                  </a:cubicBezTo>
                  <a:cubicBezTo>
                    <a:pt x="198694" y="203368"/>
                    <a:pt x="208669" y="193354"/>
                    <a:pt x="218644" y="193354"/>
                  </a:cubicBezTo>
                  <a:close/>
                  <a:moveTo>
                    <a:pt x="73208" y="193354"/>
                  </a:moveTo>
                  <a:cubicBezTo>
                    <a:pt x="73208" y="193354"/>
                    <a:pt x="73208" y="193354"/>
                    <a:pt x="148019" y="193354"/>
                  </a:cubicBezTo>
                  <a:cubicBezTo>
                    <a:pt x="157993" y="193354"/>
                    <a:pt x="167968" y="203368"/>
                    <a:pt x="167968" y="213383"/>
                  </a:cubicBezTo>
                  <a:cubicBezTo>
                    <a:pt x="167968" y="213383"/>
                    <a:pt x="167968" y="213383"/>
                    <a:pt x="167968" y="233411"/>
                  </a:cubicBezTo>
                  <a:cubicBezTo>
                    <a:pt x="167968" y="233411"/>
                    <a:pt x="167968" y="233411"/>
                    <a:pt x="148019" y="233411"/>
                  </a:cubicBezTo>
                  <a:cubicBezTo>
                    <a:pt x="148019" y="233411"/>
                    <a:pt x="148019" y="233411"/>
                    <a:pt x="148019" y="373612"/>
                  </a:cubicBezTo>
                  <a:lnTo>
                    <a:pt x="73208" y="373612"/>
                  </a:lnTo>
                  <a:cubicBezTo>
                    <a:pt x="73208" y="373612"/>
                    <a:pt x="73208" y="373612"/>
                    <a:pt x="73208" y="233411"/>
                  </a:cubicBezTo>
                  <a:cubicBezTo>
                    <a:pt x="73208" y="233411"/>
                    <a:pt x="73208" y="233411"/>
                    <a:pt x="53258" y="233411"/>
                  </a:cubicBezTo>
                  <a:cubicBezTo>
                    <a:pt x="53258" y="233411"/>
                    <a:pt x="53258" y="233411"/>
                    <a:pt x="53258" y="213383"/>
                  </a:cubicBezTo>
                  <a:cubicBezTo>
                    <a:pt x="53258" y="203368"/>
                    <a:pt x="63233" y="193354"/>
                    <a:pt x="73208" y="193354"/>
                  </a:cubicBezTo>
                  <a:close/>
                  <a:moveTo>
                    <a:pt x="234079" y="68402"/>
                  </a:moveTo>
                  <a:cubicBezTo>
                    <a:pt x="234079" y="68402"/>
                    <a:pt x="234079" y="68402"/>
                    <a:pt x="169334" y="108199"/>
                  </a:cubicBezTo>
                  <a:cubicBezTo>
                    <a:pt x="169334" y="108199"/>
                    <a:pt x="169334" y="108199"/>
                    <a:pt x="169334" y="113174"/>
                  </a:cubicBezTo>
                  <a:cubicBezTo>
                    <a:pt x="169334" y="113174"/>
                    <a:pt x="169334" y="113174"/>
                    <a:pt x="174314" y="113174"/>
                  </a:cubicBezTo>
                  <a:lnTo>
                    <a:pt x="333687" y="113174"/>
                  </a:lnTo>
                  <a:cubicBezTo>
                    <a:pt x="338667" y="113174"/>
                    <a:pt x="338667" y="113174"/>
                    <a:pt x="338667" y="113174"/>
                  </a:cubicBezTo>
                  <a:cubicBezTo>
                    <a:pt x="338667" y="108199"/>
                    <a:pt x="338667" y="108199"/>
                    <a:pt x="338667" y="108199"/>
                  </a:cubicBezTo>
                  <a:cubicBezTo>
                    <a:pt x="338667" y="108199"/>
                    <a:pt x="338667" y="108199"/>
                    <a:pt x="273922" y="68402"/>
                  </a:cubicBezTo>
                  <a:cubicBezTo>
                    <a:pt x="258981" y="63428"/>
                    <a:pt x="249020" y="63428"/>
                    <a:pt x="234079" y="68402"/>
                  </a:cubicBezTo>
                  <a:close/>
                  <a:moveTo>
                    <a:pt x="234079" y="3732"/>
                  </a:moveTo>
                  <a:cubicBezTo>
                    <a:pt x="249020" y="-1243"/>
                    <a:pt x="258981" y="-1243"/>
                    <a:pt x="273922" y="3732"/>
                  </a:cubicBezTo>
                  <a:lnTo>
                    <a:pt x="488079" y="123123"/>
                  </a:lnTo>
                  <a:cubicBezTo>
                    <a:pt x="498039" y="128098"/>
                    <a:pt x="508000" y="143022"/>
                    <a:pt x="508000" y="157946"/>
                  </a:cubicBezTo>
                  <a:cubicBezTo>
                    <a:pt x="508000" y="157946"/>
                    <a:pt x="508000" y="157946"/>
                    <a:pt x="508000" y="172870"/>
                  </a:cubicBezTo>
                  <a:cubicBezTo>
                    <a:pt x="508000" y="172870"/>
                    <a:pt x="508000" y="172870"/>
                    <a:pt x="0" y="172870"/>
                  </a:cubicBezTo>
                  <a:cubicBezTo>
                    <a:pt x="0" y="172870"/>
                    <a:pt x="0" y="172870"/>
                    <a:pt x="0" y="157946"/>
                  </a:cubicBezTo>
                  <a:cubicBezTo>
                    <a:pt x="0" y="143022"/>
                    <a:pt x="9961" y="128098"/>
                    <a:pt x="19922" y="123123"/>
                  </a:cubicBezTo>
                  <a:cubicBezTo>
                    <a:pt x="19922" y="123123"/>
                    <a:pt x="19922" y="123123"/>
                    <a:pt x="234079" y="373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5" name="íŝļïďè">
              <a:extLst>
                <a:ext uri="{FF2B5EF4-FFF2-40B4-BE49-F238E27FC236}">
                  <a16:creationId xmlns:a16="http://schemas.microsoft.com/office/drawing/2014/main" id="{A7C19826-3C85-B2A4-69A1-448200D245F7}"/>
                </a:ext>
              </a:extLst>
            </p:cNvPr>
            <p:cNvSpPr/>
            <p:nvPr/>
          </p:nvSpPr>
          <p:spPr>
            <a:xfrm>
              <a:off x="6520718" y="2225125"/>
              <a:ext cx="322589" cy="306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896" y="15577"/>
                  </a:moveTo>
                  <a:cubicBezTo>
                    <a:pt x="12144" y="16865"/>
                    <a:pt x="9844" y="18851"/>
                    <a:pt x="8177" y="21278"/>
                  </a:cubicBezTo>
                  <a:cubicBezTo>
                    <a:pt x="9017" y="21487"/>
                    <a:pt x="9895" y="21600"/>
                    <a:pt x="10801" y="21600"/>
                  </a:cubicBezTo>
                  <a:cubicBezTo>
                    <a:pt x="12429" y="21600"/>
                    <a:pt x="13973" y="21237"/>
                    <a:pt x="15358" y="20591"/>
                  </a:cubicBezTo>
                  <a:cubicBezTo>
                    <a:pt x="15580" y="19502"/>
                    <a:pt x="15699" y="18376"/>
                    <a:pt x="15699" y="17222"/>
                  </a:cubicBezTo>
                  <a:cubicBezTo>
                    <a:pt x="15699" y="16807"/>
                    <a:pt x="15679" y="16394"/>
                    <a:pt x="15648" y="15985"/>
                  </a:cubicBezTo>
                  <a:cubicBezTo>
                    <a:pt x="15371" y="15896"/>
                    <a:pt x="15116" y="15757"/>
                    <a:pt x="14896" y="15577"/>
                  </a:cubicBezTo>
                  <a:close/>
                  <a:moveTo>
                    <a:pt x="18049" y="2796"/>
                  </a:moveTo>
                  <a:cubicBezTo>
                    <a:pt x="16319" y="2963"/>
                    <a:pt x="14667" y="3397"/>
                    <a:pt x="13127" y="4050"/>
                  </a:cubicBezTo>
                  <a:cubicBezTo>
                    <a:pt x="13136" y="4125"/>
                    <a:pt x="13139" y="4202"/>
                    <a:pt x="13139" y="4280"/>
                  </a:cubicBezTo>
                  <a:cubicBezTo>
                    <a:pt x="13139" y="4642"/>
                    <a:pt x="13052" y="4984"/>
                    <a:pt x="12904" y="5289"/>
                  </a:cubicBezTo>
                  <a:cubicBezTo>
                    <a:pt x="14441" y="7094"/>
                    <a:pt x="15635" y="9198"/>
                    <a:pt x="16388" y="11500"/>
                  </a:cubicBezTo>
                  <a:cubicBezTo>
                    <a:pt x="17323" y="11517"/>
                    <a:pt x="18121" y="12090"/>
                    <a:pt x="18465" y="12903"/>
                  </a:cubicBezTo>
                  <a:cubicBezTo>
                    <a:pt x="19505" y="12797"/>
                    <a:pt x="20517" y="12599"/>
                    <a:pt x="21493" y="12312"/>
                  </a:cubicBezTo>
                  <a:cubicBezTo>
                    <a:pt x="21562" y="11817"/>
                    <a:pt x="21600" y="11314"/>
                    <a:pt x="21600" y="10799"/>
                  </a:cubicBezTo>
                  <a:cubicBezTo>
                    <a:pt x="21600" y="7626"/>
                    <a:pt x="20230" y="4772"/>
                    <a:pt x="18049" y="2796"/>
                  </a:cubicBezTo>
                  <a:close/>
                  <a:moveTo>
                    <a:pt x="13739" y="14349"/>
                  </a:moveTo>
                  <a:cubicBezTo>
                    <a:pt x="11074" y="13908"/>
                    <a:pt x="8601" y="12890"/>
                    <a:pt x="6450" y="11433"/>
                  </a:cubicBezTo>
                  <a:cubicBezTo>
                    <a:pt x="6101" y="11646"/>
                    <a:pt x="5691" y="11773"/>
                    <a:pt x="5251" y="11773"/>
                  </a:cubicBezTo>
                  <a:cubicBezTo>
                    <a:pt x="5090" y="11773"/>
                    <a:pt x="4933" y="11755"/>
                    <a:pt x="4781" y="11724"/>
                  </a:cubicBezTo>
                  <a:cubicBezTo>
                    <a:pt x="3750" y="13677"/>
                    <a:pt x="3093" y="15854"/>
                    <a:pt x="2903" y="18164"/>
                  </a:cubicBezTo>
                  <a:cubicBezTo>
                    <a:pt x="3931" y="19266"/>
                    <a:pt x="5186" y="20154"/>
                    <a:pt x="6595" y="20750"/>
                  </a:cubicBezTo>
                  <a:cubicBezTo>
                    <a:pt x="8345" y="18059"/>
                    <a:pt x="10792" y="15833"/>
                    <a:pt x="13739" y="14349"/>
                  </a:cubicBezTo>
                  <a:close/>
                  <a:moveTo>
                    <a:pt x="17258" y="15906"/>
                  </a:moveTo>
                  <a:cubicBezTo>
                    <a:pt x="17290" y="16340"/>
                    <a:pt x="17306" y="16780"/>
                    <a:pt x="17306" y="17222"/>
                  </a:cubicBezTo>
                  <a:cubicBezTo>
                    <a:pt x="17306" y="18003"/>
                    <a:pt x="17256" y="18770"/>
                    <a:pt x="17163" y="19525"/>
                  </a:cubicBezTo>
                  <a:cubicBezTo>
                    <a:pt x="18993" y="18186"/>
                    <a:pt x="20389" y="16288"/>
                    <a:pt x="21091" y="14080"/>
                  </a:cubicBezTo>
                  <a:cubicBezTo>
                    <a:pt x="20259" y="14281"/>
                    <a:pt x="19403" y="14425"/>
                    <a:pt x="18531" y="14508"/>
                  </a:cubicBezTo>
                  <a:cubicBezTo>
                    <a:pt x="18326" y="15137"/>
                    <a:pt x="17860" y="15646"/>
                    <a:pt x="17258" y="15906"/>
                  </a:cubicBezTo>
                  <a:close/>
                  <a:moveTo>
                    <a:pt x="14278" y="12804"/>
                  </a:moveTo>
                  <a:cubicBezTo>
                    <a:pt x="14421" y="12507"/>
                    <a:pt x="14624" y="12244"/>
                    <a:pt x="14874" y="12035"/>
                  </a:cubicBezTo>
                  <a:cubicBezTo>
                    <a:pt x="14196" y="9947"/>
                    <a:pt x="13122" y="8037"/>
                    <a:pt x="11738" y="6396"/>
                  </a:cubicBezTo>
                  <a:cubicBezTo>
                    <a:pt x="11462" y="6512"/>
                    <a:pt x="11160" y="6577"/>
                    <a:pt x="10842" y="6577"/>
                  </a:cubicBezTo>
                  <a:cubicBezTo>
                    <a:pt x="10343" y="6577"/>
                    <a:pt x="9883" y="6417"/>
                    <a:pt x="9507" y="6147"/>
                  </a:cubicBezTo>
                  <a:cubicBezTo>
                    <a:pt x="8673" y="6781"/>
                    <a:pt x="7903" y="7490"/>
                    <a:pt x="7202" y="8265"/>
                  </a:cubicBezTo>
                  <a:cubicBezTo>
                    <a:pt x="7421" y="8615"/>
                    <a:pt x="7550" y="9030"/>
                    <a:pt x="7550" y="9475"/>
                  </a:cubicBezTo>
                  <a:cubicBezTo>
                    <a:pt x="7550" y="9715"/>
                    <a:pt x="7513" y="9946"/>
                    <a:pt x="7444" y="10163"/>
                  </a:cubicBezTo>
                  <a:cubicBezTo>
                    <a:pt x="9459" y="11510"/>
                    <a:pt x="11779" y="12433"/>
                    <a:pt x="14278" y="12804"/>
                  </a:cubicBezTo>
                  <a:close/>
                  <a:moveTo>
                    <a:pt x="10842" y="1982"/>
                  </a:moveTo>
                  <a:cubicBezTo>
                    <a:pt x="11448" y="1982"/>
                    <a:pt x="11999" y="2219"/>
                    <a:pt x="12409" y="2604"/>
                  </a:cubicBezTo>
                  <a:cubicBezTo>
                    <a:pt x="13608" y="2088"/>
                    <a:pt x="14870" y="1692"/>
                    <a:pt x="16183" y="1439"/>
                  </a:cubicBezTo>
                  <a:cubicBezTo>
                    <a:pt x="14599" y="526"/>
                    <a:pt x="12761" y="0"/>
                    <a:pt x="10801" y="0"/>
                  </a:cubicBezTo>
                  <a:cubicBezTo>
                    <a:pt x="9464" y="0"/>
                    <a:pt x="8183" y="245"/>
                    <a:pt x="7001" y="690"/>
                  </a:cubicBezTo>
                  <a:cubicBezTo>
                    <a:pt x="7940" y="1152"/>
                    <a:pt x="8833" y="1693"/>
                    <a:pt x="9674" y="2303"/>
                  </a:cubicBezTo>
                  <a:cubicBezTo>
                    <a:pt x="10018" y="2100"/>
                    <a:pt x="10415" y="1982"/>
                    <a:pt x="10842" y="1982"/>
                  </a:cubicBezTo>
                  <a:close/>
                  <a:moveTo>
                    <a:pt x="2954" y="9475"/>
                  </a:moveTo>
                  <a:cubicBezTo>
                    <a:pt x="2954" y="9153"/>
                    <a:pt x="3021" y="8844"/>
                    <a:pt x="3141" y="8566"/>
                  </a:cubicBezTo>
                  <a:cubicBezTo>
                    <a:pt x="2404" y="7757"/>
                    <a:pt x="1736" y="6884"/>
                    <a:pt x="1151" y="5952"/>
                  </a:cubicBezTo>
                  <a:cubicBezTo>
                    <a:pt x="417" y="7410"/>
                    <a:pt x="0" y="9056"/>
                    <a:pt x="0" y="10799"/>
                  </a:cubicBezTo>
                  <a:cubicBezTo>
                    <a:pt x="0" y="12819"/>
                    <a:pt x="556" y="14708"/>
                    <a:pt x="1521" y="16325"/>
                  </a:cubicBezTo>
                  <a:cubicBezTo>
                    <a:pt x="1866" y="14381"/>
                    <a:pt x="2520" y="12545"/>
                    <a:pt x="3424" y="10861"/>
                  </a:cubicBezTo>
                  <a:cubicBezTo>
                    <a:pt x="3130" y="10477"/>
                    <a:pt x="2954" y="9996"/>
                    <a:pt x="2954" y="9475"/>
                  </a:cubicBezTo>
                  <a:close/>
                  <a:moveTo>
                    <a:pt x="5251" y="7176"/>
                  </a:moveTo>
                  <a:cubicBezTo>
                    <a:pt x="5487" y="7176"/>
                    <a:pt x="5715" y="7213"/>
                    <a:pt x="5930" y="7278"/>
                  </a:cubicBezTo>
                  <a:cubicBezTo>
                    <a:pt x="6738" y="6372"/>
                    <a:pt x="7636" y="5547"/>
                    <a:pt x="8608" y="4813"/>
                  </a:cubicBezTo>
                  <a:cubicBezTo>
                    <a:pt x="8567" y="4642"/>
                    <a:pt x="8543" y="4464"/>
                    <a:pt x="8543" y="4280"/>
                  </a:cubicBezTo>
                  <a:cubicBezTo>
                    <a:pt x="8543" y="4026"/>
                    <a:pt x="8587" y="3781"/>
                    <a:pt x="8663" y="3552"/>
                  </a:cubicBezTo>
                  <a:cubicBezTo>
                    <a:pt x="7575" y="2771"/>
                    <a:pt x="6391" y="2115"/>
                    <a:pt x="5131" y="1609"/>
                  </a:cubicBezTo>
                  <a:cubicBezTo>
                    <a:pt x="3949" y="2338"/>
                    <a:pt x="2920" y="3289"/>
                    <a:pt x="2099" y="4405"/>
                  </a:cubicBezTo>
                  <a:cubicBezTo>
                    <a:pt x="2708" y="5484"/>
                    <a:pt x="3433" y="6491"/>
                    <a:pt x="4256" y="7407"/>
                  </a:cubicBezTo>
                  <a:cubicBezTo>
                    <a:pt x="4557" y="7261"/>
                    <a:pt x="4895" y="7176"/>
                    <a:pt x="5251" y="7176"/>
                  </a:cubicBezTo>
                  <a:close/>
                </a:path>
              </a:pathLst>
            </a:custGeom>
            <a:solidFill>
              <a:schemeClr val="bg1"/>
            </a:solidFill>
            <a:ln w="12700">
              <a:miter lim="400000"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6" name="îṩļïdê">
              <a:extLst>
                <a:ext uri="{FF2B5EF4-FFF2-40B4-BE49-F238E27FC236}">
                  <a16:creationId xmlns:a16="http://schemas.microsoft.com/office/drawing/2014/main" id="{506D2EB9-9065-59A2-A295-5B16003B313B}"/>
                </a:ext>
              </a:extLst>
            </p:cNvPr>
            <p:cNvSpPr/>
            <p:nvPr/>
          </p:nvSpPr>
          <p:spPr bwMode="auto">
            <a:xfrm>
              <a:off x="7178250" y="3485486"/>
              <a:ext cx="322589" cy="306187"/>
            </a:xfrm>
            <a:custGeom>
              <a:avLst/>
              <a:gdLst>
                <a:gd name="T0" fmla="*/ 48 w 48"/>
                <a:gd name="T1" fmla="*/ 38 h 41"/>
                <a:gd name="T2" fmla="*/ 45 w 48"/>
                <a:gd name="T3" fmla="*/ 41 h 41"/>
                <a:gd name="T4" fmla="*/ 37 w 48"/>
                <a:gd name="T5" fmla="*/ 41 h 41"/>
                <a:gd name="T6" fmla="*/ 34 w 48"/>
                <a:gd name="T7" fmla="*/ 38 h 41"/>
                <a:gd name="T8" fmla="*/ 34 w 48"/>
                <a:gd name="T9" fmla="*/ 30 h 41"/>
                <a:gd name="T10" fmla="*/ 37 w 48"/>
                <a:gd name="T11" fmla="*/ 27 h 41"/>
                <a:gd name="T12" fmla="*/ 39 w 48"/>
                <a:gd name="T13" fmla="*/ 27 h 41"/>
                <a:gd name="T14" fmla="*/ 39 w 48"/>
                <a:gd name="T15" fmla="*/ 22 h 41"/>
                <a:gd name="T16" fmla="*/ 25 w 48"/>
                <a:gd name="T17" fmla="*/ 22 h 41"/>
                <a:gd name="T18" fmla="*/ 25 w 48"/>
                <a:gd name="T19" fmla="*/ 27 h 41"/>
                <a:gd name="T20" fmla="*/ 28 w 48"/>
                <a:gd name="T21" fmla="*/ 27 h 41"/>
                <a:gd name="T22" fmla="*/ 31 w 48"/>
                <a:gd name="T23" fmla="*/ 30 h 41"/>
                <a:gd name="T24" fmla="*/ 31 w 48"/>
                <a:gd name="T25" fmla="*/ 38 h 41"/>
                <a:gd name="T26" fmla="*/ 28 w 48"/>
                <a:gd name="T27" fmla="*/ 41 h 41"/>
                <a:gd name="T28" fmla="*/ 19 w 48"/>
                <a:gd name="T29" fmla="*/ 41 h 41"/>
                <a:gd name="T30" fmla="*/ 17 w 48"/>
                <a:gd name="T31" fmla="*/ 38 h 41"/>
                <a:gd name="T32" fmla="*/ 17 w 48"/>
                <a:gd name="T33" fmla="*/ 30 h 41"/>
                <a:gd name="T34" fmla="*/ 19 w 48"/>
                <a:gd name="T35" fmla="*/ 27 h 41"/>
                <a:gd name="T36" fmla="*/ 22 w 48"/>
                <a:gd name="T37" fmla="*/ 27 h 41"/>
                <a:gd name="T38" fmla="*/ 22 w 48"/>
                <a:gd name="T39" fmla="*/ 22 h 41"/>
                <a:gd name="T40" fmla="*/ 8 w 48"/>
                <a:gd name="T41" fmla="*/ 22 h 41"/>
                <a:gd name="T42" fmla="*/ 8 w 48"/>
                <a:gd name="T43" fmla="*/ 27 h 41"/>
                <a:gd name="T44" fmla="*/ 11 w 48"/>
                <a:gd name="T45" fmla="*/ 27 h 41"/>
                <a:gd name="T46" fmla="*/ 13 w 48"/>
                <a:gd name="T47" fmla="*/ 30 h 41"/>
                <a:gd name="T48" fmla="*/ 13 w 48"/>
                <a:gd name="T49" fmla="*/ 38 h 41"/>
                <a:gd name="T50" fmla="*/ 11 w 48"/>
                <a:gd name="T51" fmla="*/ 41 h 41"/>
                <a:gd name="T52" fmla="*/ 2 w 48"/>
                <a:gd name="T53" fmla="*/ 41 h 41"/>
                <a:gd name="T54" fmla="*/ 0 w 48"/>
                <a:gd name="T55" fmla="*/ 38 h 41"/>
                <a:gd name="T56" fmla="*/ 0 w 48"/>
                <a:gd name="T57" fmla="*/ 30 h 41"/>
                <a:gd name="T58" fmla="*/ 2 w 48"/>
                <a:gd name="T59" fmla="*/ 27 h 41"/>
                <a:gd name="T60" fmla="*/ 5 w 48"/>
                <a:gd name="T61" fmla="*/ 27 h 41"/>
                <a:gd name="T62" fmla="*/ 5 w 48"/>
                <a:gd name="T63" fmla="*/ 22 h 41"/>
                <a:gd name="T64" fmla="*/ 8 w 48"/>
                <a:gd name="T65" fmla="*/ 19 h 41"/>
                <a:gd name="T66" fmla="*/ 22 w 48"/>
                <a:gd name="T67" fmla="*/ 19 h 41"/>
                <a:gd name="T68" fmla="*/ 22 w 48"/>
                <a:gd name="T69" fmla="*/ 13 h 41"/>
                <a:gd name="T70" fmla="*/ 19 w 48"/>
                <a:gd name="T71" fmla="*/ 13 h 41"/>
                <a:gd name="T72" fmla="*/ 17 w 48"/>
                <a:gd name="T73" fmla="*/ 11 h 41"/>
                <a:gd name="T74" fmla="*/ 17 w 48"/>
                <a:gd name="T75" fmla="*/ 2 h 41"/>
                <a:gd name="T76" fmla="*/ 19 w 48"/>
                <a:gd name="T77" fmla="*/ 0 h 41"/>
                <a:gd name="T78" fmla="*/ 28 w 48"/>
                <a:gd name="T79" fmla="*/ 0 h 41"/>
                <a:gd name="T80" fmla="*/ 31 w 48"/>
                <a:gd name="T81" fmla="*/ 2 h 41"/>
                <a:gd name="T82" fmla="*/ 31 w 48"/>
                <a:gd name="T83" fmla="*/ 11 h 41"/>
                <a:gd name="T84" fmla="*/ 28 w 48"/>
                <a:gd name="T85" fmla="*/ 13 h 41"/>
                <a:gd name="T86" fmla="*/ 25 w 48"/>
                <a:gd name="T87" fmla="*/ 13 h 41"/>
                <a:gd name="T88" fmla="*/ 25 w 48"/>
                <a:gd name="T89" fmla="*/ 19 h 41"/>
                <a:gd name="T90" fmla="*/ 39 w 48"/>
                <a:gd name="T91" fmla="*/ 19 h 41"/>
                <a:gd name="T92" fmla="*/ 43 w 48"/>
                <a:gd name="T93" fmla="*/ 22 h 41"/>
                <a:gd name="T94" fmla="*/ 43 w 48"/>
                <a:gd name="T95" fmla="*/ 27 h 41"/>
                <a:gd name="T96" fmla="*/ 45 w 48"/>
                <a:gd name="T97" fmla="*/ 27 h 41"/>
                <a:gd name="T98" fmla="*/ 48 w 48"/>
                <a:gd name="T99" fmla="*/ 30 h 41"/>
                <a:gd name="T100" fmla="*/ 48 w 48"/>
                <a:gd name="T101" fmla="*/ 3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8" h="41">
                  <a:moveTo>
                    <a:pt x="48" y="38"/>
                  </a:moveTo>
                  <a:cubicBezTo>
                    <a:pt x="48" y="40"/>
                    <a:pt x="47" y="41"/>
                    <a:pt x="45" y="41"/>
                  </a:cubicBezTo>
                  <a:cubicBezTo>
                    <a:pt x="37" y="41"/>
                    <a:pt x="37" y="41"/>
                    <a:pt x="37" y="41"/>
                  </a:cubicBezTo>
                  <a:cubicBezTo>
                    <a:pt x="35" y="41"/>
                    <a:pt x="34" y="40"/>
                    <a:pt x="34" y="38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4" y="28"/>
                    <a:pt x="35" y="27"/>
                    <a:pt x="37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9" y="27"/>
                    <a:pt x="31" y="28"/>
                    <a:pt x="31" y="30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1" y="40"/>
                    <a:pt x="29" y="41"/>
                    <a:pt x="28" y="41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8" y="41"/>
                    <a:pt x="17" y="40"/>
                    <a:pt x="17" y="38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28"/>
                    <a:pt x="18" y="27"/>
                    <a:pt x="19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2" y="27"/>
                    <a:pt x="13" y="28"/>
                    <a:pt x="13" y="30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3" y="40"/>
                    <a:pt x="12" y="41"/>
                    <a:pt x="11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1" y="41"/>
                    <a:pt x="0" y="40"/>
                    <a:pt x="0" y="38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28"/>
                    <a:pt x="1" y="27"/>
                    <a:pt x="2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0"/>
                    <a:pt x="6" y="19"/>
                    <a:pt x="8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8" y="13"/>
                    <a:pt x="17" y="12"/>
                    <a:pt x="17" y="1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1"/>
                    <a:pt x="18" y="0"/>
                    <a:pt x="19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9" y="0"/>
                    <a:pt x="31" y="1"/>
                    <a:pt x="31" y="2"/>
                  </a:cubicBezTo>
                  <a:cubicBezTo>
                    <a:pt x="31" y="11"/>
                    <a:pt x="31" y="11"/>
                    <a:pt x="31" y="11"/>
                  </a:cubicBezTo>
                  <a:cubicBezTo>
                    <a:pt x="31" y="12"/>
                    <a:pt x="29" y="13"/>
                    <a:pt x="28" y="13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1" y="19"/>
                    <a:pt x="43" y="20"/>
                    <a:pt x="43" y="22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7" y="27"/>
                    <a:pt x="48" y="28"/>
                    <a:pt x="48" y="30"/>
                  </a:cubicBezTo>
                  <a:lnTo>
                    <a:pt x="48" y="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7" name="išľïḍe">
              <a:extLst>
                <a:ext uri="{FF2B5EF4-FFF2-40B4-BE49-F238E27FC236}">
                  <a16:creationId xmlns:a16="http://schemas.microsoft.com/office/drawing/2014/main" id="{1C6871BE-16FA-72C2-0765-91917948DD86}"/>
                </a:ext>
              </a:extLst>
            </p:cNvPr>
            <p:cNvSpPr/>
            <p:nvPr/>
          </p:nvSpPr>
          <p:spPr bwMode="auto">
            <a:xfrm>
              <a:off x="6489265" y="4822034"/>
              <a:ext cx="322589" cy="306187"/>
            </a:xfrm>
            <a:custGeom>
              <a:avLst/>
              <a:gdLst>
                <a:gd name="T0" fmla="*/ 9 w 52"/>
                <a:gd name="T1" fmla="*/ 28 h 48"/>
                <a:gd name="T2" fmla="*/ 5 w 52"/>
                <a:gd name="T3" fmla="*/ 28 h 48"/>
                <a:gd name="T4" fmla="*/ 0 w 52"/>
                <a:gd name="T5" fmla="*/ 23 h 48"/>
                <a:gd name="T6" fmla="*/ 4 w 52"/>
                <a:gd name="T7" fmla="*/ 14 h 48"/>
                <a:gd name="T8" fmla="*/ 11 w 52"/>
                <a:gd name="T9" fmla="*/ 16 h 48"/>
                <a:gd name="T10" fmla="*/ 14 w 52"/>
                <a:gd name="T11" fmla="*/ 16 h 48"/>
                <a:gd name="T12" fmla="*/ 14 w 52"/>
                <a:gd name="T13" fmla="*/ 17 h 48"/>
                <a:gd name="T14" fmla="*/ 16 w 52"/>
                <a:gd name="T15" fmla="*/ 24 h 48"/>
                <a:gd name="T16" fmla="*/ 9 w 52"/>
                <a:gd name="T17" fmla="*/ 28 h 48"/>
                <a:gd name="T18" fmla="*/ 11 w 52"/>
                <a:gd name="T19" fmla="*/ 14 h 48"/>
                <a:gd name="T20" fmla="*/ 4 w 52"/>
                <a:gd name="T21" fmla="*/ 7 h 48"/>
                <a:gd name="T22" fmla="*/ 11 w 52"/>
                <a:gd name="T23" fmla="*/ 0 h 48"/>
                <a:gd name="T24" fmla="*/ 17 w 52"/>
                <a:gd name="T25" fmla="*/ 7 h 48"/>
                <a:gd name="T26" fmla="*/ 11 w 52"/>
                <a:gd name="T27" fmla="*/ 14 h 48"/>
                <a:gd name="T28" fmla="*/ 38 w 52"/>
                <a:gd name="T29" fmla="*/ 48 h 48"/>
                <a:gd name="T30" fmla="*/ 14 w 52"/>
                <a:gd name="T31" fmla="*/ 48 h 48"/>
                <a:gd name="T32" fmla="*/ 7 w 52"/>
                <a:gd name="T33" fmla="*/ 41 h 48"/>
                <a:gd name="T34" fmla="*/ 16 w 52"/>
                <a:gd name="T35" fmla="*/ 26 h 48"/>
                <a:gd name="T36" fmla="*/ 26 w 52"/>
                <a:gd name="T37" fmla="*/ 30 h 48"/>
                <a:gd name="T38" fmla="*/ 36 w 52"/>
                <a:gd name="T39" fmla="*/ 26 h 48"/>
                <a:gd name="T40" fmla="*/ 45 w 52"/>
                <a:gd name="T41" fmla="*/ 41 h 48"/>
                <a:gd name="T42" fmla="*/ 38 w 52"/>
                <a:gd name="T43" fmla="*/ 48 h 48"/>
                <a:gd name="T44" fmla="*/ 26 w 52"/>
                <a:gd name="T45" fmla="*/ 28 h 48"/>
                <a:gd name="T46" fmla="*/ 16 w 52"/>
                <a:gd name="T47" fmla="*/ 17 h 48"/>
                <a:gd name="T48" fmla="*/ 26 w 52"/>
                <a:gd name="T49" fmla="*/ 7 h 48"/>
                <a:gd name="T50" fmla="*/ 36 w 52"/>
                <a:gd name="T51" fmla="*/ 17 h 48"/>
                <a:gd name="T52" fmla="*/ 26 w 52"/>
                <a:gd name="T53" fmla="*/ 28 h 48"/>
                <a:gd name="T54" fmla="*/ 41 w 52"/>
                <a:gd name="T55" fmla="*/ 14 h 48"/>
                <a:gd name="T56" fmla="*/ 35 w 52"/>
                <a:gd name="T57" fmla="*/ 7 h 48"/>
                <a:gd name="T58" fmla="*/ 41 w 52"/>
                <a:gd name="T59" fmla="*/ 0 h 48"/>
                <a:gd name="T60" fmla="*/ 48 w 52"/>
                <a:gd name="T61" fmla="*/ 7 h 48"/>
                <a:gd name="T62" fmla="*/ 41 w 52"/>
                <a:gd name="T63" fmla="*/ 14 h 48"/>
                <a:gd name="T64" fmla="*/ 46 w 52"/>
                <a:gd name="T65" fmla="*/ 28 h 48"/>
                <a:gd name="T66" fmla="*/ 43 w 52"/>
                <a:gd name="T67" fmla="*/ 28 h 48"/>
                <a:gd name="T68" fmla="*/ 36 w 52"/>
                <a:gd name="T69" fmla="*/ 24 h 48"/>
                <a:gd name="T70" fmla="*/ 38 w 52"/>
                <a:gd name="T71" fmla="*/ 17 h 48"/>
                <a:gd name="T72" fmla="*/ 38 w 52"/>
                <a:gd name="T73" fmla="*/ 16 h 48"/>
                <a:gd name="T74" fmla="*/ 41 w 52"/>
                <a:gd name="T75" fmla="*/ 16 h 48"/>
                <a:gd name="T76" fmla="*/ 48 w 52"/>
                <a:gd name="T77" fmla="*/ 14 h 48"/>
                <a:gd name="T78" fmla="*/ 52 w 52"/>
                <a:gd name="T79" fmla="*/ 23 h 48"/>
                <a:gd name="T80" fmla="*/ 46 w 52"/>
                <a:gd name="T81" fmla="*/ 2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2" h="48">
                  <a:moveTo>
                    <a:pt x="9" y="28"/>
                  </a:moveTo>
                  <a:cubicBezTo>
                    <a:pt x="5" y="28"/>
                    <a:pt x="5" y="28"/>
                    <a:pt x="5" y="28"/>
                  </a:cubicBezTo>
                  <a:cubicBezTo>
                    <a:pt x="3" y="28"/>
                    <a:pt x="0" y="26"/>
                    <a:pt x="0" y="23"/>
                  </a:cubicBezTo>
                  <a:cubicBezTo>
                    <a:pt x="0" y="21"/>
                    <a:pt x="0" y="14"/>
                    <a:pt x="4" y="14"/>
                  </a:cubicBezTo>
                  <a:cubicBezTo>
                    <a:pt x="4" y="14"/>
                    <a:pt x="7" y="16"/>
                    <a:pt x="11" y="16"/>
                  </a:cubicBezTo>
                  <a:cubicBezTo>
                    <a:pt x="12" y="16"/>
                    <a:pt x="13" y="16"/>
                    <a:pt x="14" y="16"/>
                  </a:cubicBezTo>
                  <a:cubicBezTo>
                    <a:pt x="14" y="16"/>
                    <a:pt x="14" y="17"/>
                    <a:pt x="14" y="17"/>
                  </a:cubicBezTo>
                  <a:cubicBezTo>
                    <a:pt x="14" y="20"/>
                    <a:pt x="15" y="22"/>
                    <a:pt x="16" y="24"/>
                  </a:cubicBezTo>
                  <a:cubicBezTo>
                    <a:pt x="13" y="24"/>
                    <a:pt x="11" y="26"/>
                    <a:pt x="9" y="28"/>
                  </a:cubicBezTo>
                  <a:close/>
                  <a:moveTo>
                    <a:pt x="11" y="14"/>
                  </a:moveTo>
                  <a:cubicBezTo>
                    <a:pt x="7" y="14"/>
                    <a:pt x="4" y="11"/>
                    <a:pt x="4" y="7"/>
                  </a:cubicBezTo>
                  <a:cubicBezTo>
                    <a:pt x="4" y="3"/>
                    <a:pt x="7" y="0"/>
                    <a:pt x="11" y="0"/>
                  </a:cubicBezTo>
                  <a:cubicBezTo>
                    <a:pt x="14" y="0"/>
                    <a:pt x="17" y="3"/>
                    <a:pt x="17" y="7"/>
                  </a:cubicBezTo>
                  <a:cubicBezTo>
                    <a:pt x="17" y="11"/>
                    <a:pt x="14" y="14"/>
                    <a:pt x="11" y="14"/>
                  </a:cubicBezTo>
                  <a:close/>
                  <a:moveTo>
                    <a:pt x="38" y="48"/>
                  </a:moveTo>
                  <a:cubicBezTo>
                    <a:pt x="14" y="48"/>
                    <a:pt x="14" y="48"/>
                    <a:pt x="14" y="48"/>
                  </a:cubicBezTo>
                  <a:cubicBezTo>
                    <a:pt x="10" y="48"/>
                    <a:pt x="7" y="46"/>
                    <a:pt x="7" y="41"/>
                  </a:cubicBezTo>
                  <a:cubicBezTo>
                    <a:pt x="7" y="35"/>
                    <a:pt x="9" y="26"/>
                    <a:pt x="16" y="26"/>
                  </a:cubicBezTo>
                  <a:cubicBezTo>
                    <a:pt x="17" y="26"/>
                    <a:pt x="21" y="30"/>
                    <a:pt x="26" y="30"/>
                  </a:cubicBezTo>
                  <a:cubicBezTo>
                    <a:pt x="31" y="30"/>
                    <a:pt x="35" y="26"/>
                    <a:pt x="36" y="26"/>
                  </a:cubicBezTo>
                  <a:cubicBezTo>
                    <a:pt x="43" y="26"/>
                    <a:pt x="45" y="35"/>
                    <a:pt x="45" y="41"/>
                  </a:cubicBezTo>
                  <a:cubicBezTo>
                    <a:pt x="45" y="46"/>
                    <a:pt x="42" y="48"/>
                    <a:pt x="38" y="48"/>
                  </a:cubicBezTo>
                  <a:close/>
                  <a:moveTo>
                    <a:pt x="26" y="28"/>
                  </a:moveTo>
                  <a:cubicBezTo>
                    <a:pt x="20" y="28"/>
                    <a:pt x="16" y="23"/>
                    <a:pt x="16" y="17"/>
                  </a:cubicBezTo>
                  <a:cubicBezTo>
                    <a:pt x="16" y="12"/>
                    <a:pt x="20" y="7"/>
                    <a:pt x="26" y="7"/>
                  </a:cubicBezTo>
                  <a:cubicBezTo>
                    <a:pt x="32" y="7"/>
                    <a:pt x="36" y="12"/>
                    <a:pt x="36" y="17"/>
                  </a:cubicBezTo>
                  <a:cubicBezTo>
                    <a:pt x="36" y="23"/>
                    <a:pt x="32" y="28"/>
                    <a:pt x="26" y="28"/>
                  </a:cubicBezTo>
                  <a:close/>
                  <a:moveTo>
                    <a:pt x="41" y="14"/>
                  </a:moveTo>
                  <a:cubicBezTo>
                    <a:pt x="38" y="14"/>
                    <a:pt x="35" y="11"/>
                    <a:pt x="35" y="7"/>
                  </a:cubicBezTo>
                  <a:cubicBezTo>
                    <a:pt x="35" y="3"/>
                    <a:pt x="38" y="0"/>
                    <a:pt x="41" y="0"/>
                  </a:cubicBezTo>
                  <a:cubicBezTo>
                    <a:pt x="45" y="0"/>
                    <a:pt x="48" y="3"/>
                    <a:pt x="48" y="7"/>
                  </a:cubicBezTo>
                  <a:cubicBezTo>
                    <a:pt x="48" y="11"/>
                    <a:pt x="45" y="14"/>
                    <a:pt x="41" y="14"/>
                  </a:cubicBezTo>
                  <a:close/>
                  <a:moveTo>
                    <a:pt x="46" y="28"/>
                  </a:moveTo>
                  <a:cubicBezTo>
                    <a:pt x="43" y="28"/>
                    <a:pt x="43" y="28"/>
                    <a:pt x="43" y="28"/>
                  </a:cubicBezTo>
                  <a:cubicBezTo>
                    <a:pt x="41" y="26"/>
                    <a:pt x="39" y="24"/>
                    <a:pt x="36" y="24"/>
                  </a:cubicBezTo>
                  <a:cubicBezTo>
                    <a:pt x="37" y="22"/>
                    <a:pt x="38" y="20"/>
                    <a:pt x="38" y="17"/>
                  </a:cubicBezTo>
                  <a:cubicBezTo>
                    <a:pt x="38" y="17"/>
                    <a:pt x="38" y="16"/>
                    <a:pt x="38" y="16"/>
                  </a:cubicBezTo>
                  <a:cubicBezTo>
                    <a:pt x="39" y="16"/>
                    <a:pt x="40" y="16"/>
                    <a:pt x="41" y="16"/>
                  </a:cubicBezTo>
                  <a:cubicBezTo>
                    <a:pt x="45" y="16"/>
                    <a:pt x="48" y="14"/>
                    <a:pt x="48" y="14"/>
                  </a:cubicBezTo>
                  <a:cubicBezTo>
                    <a:pt x="52" y="14"/>
                    <a:pt x="52" y="21"/>
                    <a:pt x="52" y="23"/>
                  </a:cubicBezTo>
                  <a:cubicBezTo>
                    <a:pt x="52" y="26"/>
                    <a:pt x="49" y="28"/>
                    <a:pt x="46" y="2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/>
            </a:p>
          </p:txBody>
        </p:sp>
        <p:sp>
          <p:nvSpPr>
            <p:cNvPr id="18" name="îSļîďé">
              <a:extLst>
                <a:ext uri="{FF2B5EF4-FFF2-40B4-BE49-F238E27FC236}">
                  <a16:creationId xmlns:a16="http://schemas.microsoft.com/office/drawing/2014/main" id="{C0C64E45-9264-367E-3E13-B2A679DC7950}"/>
                </a:ext>
              </a:extLst>
            </p:cNvPr>
            <p:cNvSpPr/>
            <p:nvPr/>
          </p:nvSpPr>
          <p:spPr>
            <a:xfrm>
              <a:off x="4677108" y="2513959"/>
              <a:ext cx="2321631" cy="2321629"/>
            </a:xfrm>
            <a:prstGeom prst="ellipse">
              <a:avLst/>
            </a:prstGeom>
            <a:blipFill>
              <a:blip r:embed="rId2"/>
              <a:stretch>
                <a:fillRect t="-12568" b="-12432"/>
              </a:stretch>
            </a:blipFill>
            <a:ln w="635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/>
            <a:p>
              <a:pPr algn="ctr"/>
              <a:endParaRPr>
                <a:blipFill>
                  <a:blip r:embed="rId3"/>
                  <a:stretch>
                    <a:fillRect t="-12568" b="-12432"/>
                  </a:stretch>
                </a:blipFill>
              </a:endParaRPr>
            </a:p>
          </p:txBody>
        </p:sp>
      </p:grpSp>
      <p:sp>
        <p:nvSpPr>
          <p:cNvPr id="49" name="文本框 48">
            <a:extLst>
              <a:ext uri="{FF2B5EF4-FFF2-40B4-BE49-F238E27FC236}">
                <a16:creationId xmlns:a16="http://schemas.microsoft.com/office/drawing/2014/main" id="{4D946292-8FEF-3750-1C24-05C66DEC7C1E}"/>
              </a:ext>
            </a:extLst>
          </p:cNvPr>
          <p:cNvSpPr txBox="1"/>
          <p:nvPr/>
        </p:nvSpPr>
        <p:spPr>
          <a:xfrm flipH="1">
            <a:off x="174622" y="783976"/>
            <a:ext cx="8969377" cy="584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灵活添加安全规则、支持多种合规检查项、支持告警和阻断二种防护方式，快速将安全事件限制到最小影响范围。</a:t>
            </a:r>
          </a:p>
        </p:txBody>
      </p:sp>
    </p:spTree>
    <p:extLst>
      <p:ext uri="{BB962C8B-B14F-4D97-AF65-F5344CB8AC3E}">
        <p14:creationId xmlns:p14="http://schemas.microsoft.com/office/powerpoint/2010/main" val="14353042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1">
            <a:extLst>
              <a:ext uri="{FF2B5EF4-FFF2-40B4-BE49-F238E27FC236}">
                <a16:creationId xmlns:a16="http://schemas.microsoft.com/office/drawing/2014/main" id="{2FDE2D87-D994-BE2C-4DF9-D19D62B08B7B}"/>
              </a:ext>
            </a:extLst>
          </p:cNvPr>
          <p:cNvSpPr txBox="1">
            <a:spLocks/>
          </p:cNvSpPr>
          <p:nvPr/>
        </p:nvSpPr>
        <p:spPr>
          <a:xfrm>
            <a:off x="274176" y="123825"/>
            <a:ext cx="5472112" cy="503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spc="30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zh-CN" altLang="en-US" dirty="0"/>
              <a:t>“云</a:t>
            </a:r>
            <a:r>
              <a:rPr lang="en-US" altLang="zh-CN" dirty="0"/>
              <a:t>-</a:t>
            </a:r>
            <a:r>
              <a:rPr lang="zh-CN" altLang="en-US" dirty="0"/>
              <a:t>网”解决方案</a:t>
            </a:r>
            <a:r>
              <a:rPr lang="en-US" altLang="zh-CN" dirty="0"/>
              <a:t>— </a:t>
            </a:r>
            <a:r>
              <a:rPr lang="zh-CN" altLang="en-US" dirty="0"/>
              <a:t>业务随行技术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D0748B59-6BC4-1375-4CF8-33CFB542BE0E}"/>
              </a:ext>
            </a:extLst>
          </p:cNvPr>
          <p:cNvGrpSpPr/>
          <p:nvPr/>
        </p:nvGrpSpPr>
        <p:grpSpPr>
          <a:xfrm>
            <a:off x="575618" y="700750"/>
            <a:ext cx="7291388" cy="3528695"/>
            <a:chOff x="2232" y="1471"/>
            <a:chExt cx="14949" cy="7169"/>
          </a:xfrm>
        </p:grpSpPr>
        <p:sp>
          <p:nvSpPr>
            <p:cNvPr id="5" name="任意形状 159">
              <a:extLst>
                <a:ext uri="{FF2B5EF4-FFF2-40B4-BE49-F238E27FC236}">
                  <a16:creationId xmlns:a16="http://schemas.microsoft.com/office/drawing/2014/main" id="{8446DB37-8FD3-0395-50B6-DFB449075742}"/>
                </a:ext>
              </a:extLst>
            </p:cNvPr>
            <p:cNvSpPr/>
            <p:nvPr/>
          </p:nvSpPr>
          <p:spPr>
            <a:xfrm>
              <a:off x="2232" y="2399"/>
              <a:ext cx="6629" cy="5184"/>
            </a:xfrm>
            <a:custGeom>
              <a:avLst/>
              <a:gdLst>
                <a:gd name="connsiteX0" fmla="*/ 4091940 w 4209203"/>
                <a:gd name="connsiteY0" fmla="*/ 3291840 h 3291840"/>
                <a:gd name="connsiteX1" fmla="*/ 2617470 w 4209203"/>
                <a:gd name="connsiteY1" fmla="*/ 3051810 h 3291840"/>
                <a:gd name="connsiteX2" fmla="*/ 1805940 w 4209203"/>
                <a:gd name="connsiteY2" fmla="*/ 2468880 h 3291840"/>
                <a:gd name="connsiteX3" fmla="*/ 4206240 w 4209203"/>
                <a:gd name="connsiteY3" fmla="*/ 1428750 h 3291840"/>
                <a:gd name="connsiteX4" fmla="*/ 1234440 w 4209203"/>
                <a:gd name="connsiteY4" fmla="*/ 400050 h 3291840"/>
                <a:gd name="connsiteX5" fmla="*/ 0 w 4209203"/>
                <a:gd name="connsiteY5" fmla="*/ 0 h 32918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09203" h="3291840">
                  <a:moveTo>
                    <a:pt x="4091940" y="3291840"/>
                  </a:moveTo>
                  <a:cubicBezTo>
                    <a:pt x="3545205" y="3240405"/>
                    <a:pt x="2998470" y="3188970"/>
                    <a:pt x="2617470" y="3051810"/>
                  </a:cubicBezTo>
                  <a:cubicBezTo>
                    <a:pt x="2236470" y="2914650"/>
                    <a:pt x="1541145" y="2739390"/>
                    <a:pt x="1805940" y="2468880"/>
                  </a:cubicBezTo>
                  <a:cubicBezTo>
                    <a:pt x="2070735" y="2198370"/>
                    <a:pt x="4301490" y="1773555"/>
                    <a:pt x="4206240" y="1428750"/>
                  </a:cubicBezTo>
                  <a:cubicBezTo>
                    <a:pt x="4110990" y="1083945"/>
                    <a:pt x="1935480" y="638175"/>
                    <a:pt x="1234440" y="400050"/>
                  </a:cubicBezTo>
                  <a:cubicBezTo>
                    <a:pt x="533400" y="161925"/>
                    <a:pt x="266700" y="80962"/>
                    <a:pt x="0" y="0"/>
                  </a:cubicBezTo>
                </a:path>
              </a:pathLst>
            </a:custGeom>
            <a:noFill/>
            <a:ln w="76200">
              <a:solidFill>
                <a:srgbClr val="C00000">
                  <a:alpha val="22745"/>
                </a:srgbClr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HK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任意形状 160">
              <a:extLst>
                <a:ext uri="{FF2B5EF4-FFF2-40B4-BE49-F238E27FC236}">
                  <a16:creationId xmlns:a16="http://schemas.microsoft.com/office/drawing/2014/main" id="{DDDCB014-3582-F6DE-91AB-1D16DA3FFFDE}"/>
                </a:ext>
              </a:extLst>
            </p:cNvPr>
            <p:cNvSpPr/>
            <p:nvPr/>
          </p:nvSpPr>
          <p:spPr>
            <a:xfrm>
              <a:off x="7975" y="1471"/>
              <a:ext cx="5154" cy="6177"/>
            </a:xfrm>
            <a:custGeom>
              <a:avLst/>
              <a:gdLst>
                <a:gd name="connsiteX0" fmla="*/ 4149090 w 6487307"/>
                <a:gd name="connsiteY0" fmla="*/ 3657600 h 3657600"/>
                <a:gd name="connsiteX1" fmla="*/ 5760720 w 6487307"/>
                <a:gd name="connsiteY1" fmla="*/ 3371850 h 3657600"/>
                <a:gd name="connsiteX2" fmla="*/ 6400800 w 6487307"/>
                <a:gd name="connsiteY2" fmla="*/ 2766060 h 3657600"/>
                <a:gd name="connsiteX3" fmla="*/ 3931920 w 6487307"/>
                <a:gd name="connsiteY3" fmla="*/ 1840230 h 3657600"/>
                <a:gd name="connsiteX4" fmla="*/ 0 w 6487307"/>
                <a:gd name="connsiteY4" fmla="*/ 0 h 3657600"/>
                <a:gd name="connsiteX0-1" fmla="*/ 435439 w 2773656"/>
                <a:gd name="connsiteY0-2" fmla="*/ 4134678 h 4134678"/>
                <a:gd name="connsiteX1-3" fmla="*/ 2047069 w 2773656"/>
                <a:gd name="connsiteY1-4" fmla="*/ 3848928 h 4134678"/>
                <a:gd name="connsiteX2-5" fmla="*/ 2687149 w 2773656"/>
                <a:gd name="connsiteY2-6" fmla="*/ 3243138 h 4134678"/>
                <a:gd name="connsiteX3-7" fmla="*/ 218269 w 2773656"/>
                <a:gd name="connsiteY3-8" fmla="*/ 2317308 h 4134678"/>
                <a:gd name="connsiteX4-9" fmla="*/ 1905271 w 2773656"/>
                <a:gd name="connsiteY4-10" fmla="*/ 0 h 4134678"/>
                <a:gd name="connsiteX0-11" fmla="*/ 475854 w 2814071"/>
                <a:gd name="connsiteY0-12" fmla="*/ 4134678 h 4134678"/>
                <a:gd name="connsiteX1-13" fmla="*/ 2087484 w 2814071"/>
                <a:gd name="connsiteY1-14" fmla="*/ 3848928 h 4134678"/>
                <a:gd name="connsiteX2-15" fmla="*/ 2727564 w 2814071"/>
                <a:gd name="connsiteY2-16" fmla="*/ 3243138 h 4134678"/>
                <a:gd name="connsiteX3-17" fmla="*/ 258684 w 2814071"/>
                <a:gd name="connsiteY3-18" fmla="*/ 2317308 h 4134678"/>
                <a:gd name="connsiteX4-19" fmla="*/ 1945686 w 2814071"/>
                <a:gd name="connsiteY4-20" fmla="*/ 0 h 4134678"/>
                <a:gd name="connsiteX0-21" fmla="*/ 586930 w 2925147"/>
                <a:gd name="connsiteY0-22" fmla="*/ 4134678 h 4134678"/>
                <a:gd name="connsiteX1-23" fmla="*/ 2198560 w 2925147"/>
                <a:gd name="connsiteY1-24" fmla="*/ 3848928 h 4134678"/>
                <a:gd name="connsiteX2-25" fmla="*/ 2838640 w 2925147"/>
                <a:gd name="connsiteY2-26" fmla="*/ 3243138 h 4134678"/>
                <a:gd name="connsiteX3-27" fmla="*/ 369760 w 2925147"/>
                <a:gd name="connsiteY3-28" fmla="*/ 2317308 h 4134678"/>
                <a:gd name="connsiteX4-29" fmla="*/ 2056762 w 2925147"/>
                <a:gd name="connsiteY4-30" fmla="*/ 0 h 4134678"/>
                <a:gd name="connsiteX0-31" fmla="*/ 521196 w 2859413"/>
                <a:gd name="connsiteY0-32" fmla="*/ 3935896 h 3935896"/>
                <a:gd name="connsiteX1-33" fmla="*/ 2132826 w 2859413"/>
                <a:gd name="connsiteY1-34" fmla="*/ 3650146 h 3935896"/>
                <a:gd name="connsiteX2-35" fmla="*/ 2772906 w 2859413"/>
                <a:gd name="connsiteY2-36" fmla="*/ 3044356 h 3935896"/>
                <a:gd name="connsiteX3-37" fmla="*/ 304026 w 2859413"/>
                <a:gd name="connsiteY3-38" fmla="*/ 2118526 h 3935896"/>
                <a:gd name="connsiteX4-39" fmla="*/ 2521115 w 2859413"/>
                <a:gd name="connsiteY4-40" fmla="*/ 0 h 3935896"/>
                <a:gd name="connsiteX0-41" fmla="*/ 1282557 w 3620774"/>
                <a:gd name="connsiteY0-42" fmla="*/ 4108174 h 4108174"/>
                <a:gd name="connsiteX1-43" fmla="*/ 2894187 w 3620774"/>
                <a:gd name="connsiteY1-44" fmla="*/ 3822424 h 4108174"/>
                <a:gd name="connsiteX2-45" fmla="*/ 3534267 w 3620774"/>
                <a:gd name="connsiteY2-46" fmla="*/ 3216634 h 4108174"/>
                <a:gd name="connsiteX3-47" fmla="*/ 1065387 w 3620774"/>
                <a:gd name="connsiteY3-48" fmla="*/ 2290804 h 4108174"/>
                <a:gd name="connsiteX4-49" fmla="*/ 764563 w 3620774"/>
                <a:gd name="connsiteY4-50" fmla="*/ 0 h 4108174"/>
                <a:gd name="connsiteX0-51" fmla="*/ 908373 w 3246590"/>
                <a:gd name="connsiteY0-52" fmla="*/ 4108174 h 4108174"/>
                <a:gd name="connsiteX1-53" fmla="*/ 2520003 w 3246590"/>
                <a:gd name="connsiteY1-54" fmla="*/ 3822424 h 4108174"/>
                <a:gd name="connsiteX2-55" fmla="*/ 3160083 w 3246590"/>
                <a:gd name="connsiteY2-56" fmla="*/ 3216634 h 4108174"/>
                <a:gd name="connsiteX3-57" fmla="*/ 691203 w 3246590"/>
                <a:gd name="connsiteY3-58" fmla="*/ 2290804 h 4108174"/>
                <a:gd name="connsiteX4-59" fmla="*/ 390379 w 3246590"/>
                <a:gd name="connsiteY4-60" fmla="*/ 0 h 4108174"/>
                <a:gd name="connsiteX0-61" fmla="*/ 934354 w 3272571"/>
                <a:gd name="connsiteY0-62" fmla="*/ 3922644 h 3922644"/>
                <a:gd name="connsiteX1-63" fmla="*/ 2545984 w 3272571"/>
                <a:gd name="connsiteY1-64" fmla="*/ 3636894 h 3922644"/>
                <a:gd name="connsiteX2-65" fmla="*/ 3186064 w 3272571"/>
                <a:gd name="connsiteY2-66" fmla="*/ 3031104 h 3922644"/>
                <a:gd name="connsiteX3-67" fmla="*/ 717184 w 3272571"/>
                <a:gd name="connsiteY3-68" fmla="*/ 2105274 h 3922644"/>
                <a:gd name="connsiteX4-69" fmla="*/ 363351 w 3272571"/>
                <a:gd name="connsiteY4-70" fmla="*/ 0 h 392264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272571" h="3922644">
                  <a:moveTo>
                    <a:pt x="934354" y="3922644"/>
                  </a:moveTo>
                  <a:cubicBezTo>
                    <a:pt x="1552526" y="3854064"/>
                    <a:pt x="2170699" y="3785484"/>
                    <a:pt x="2545984" y="3636894"/>
                  </a:cubicBezTo>
                  <a:cubicBezTo>
                    <a:pt x="2921269" y="3488304"/>
                    <a:pt x="3490864" y="3286374"/>
                    <a:pt x="3186064" y="3031104"/>
                  </a:cubicBezTo>
                  <a:cubicBezTo>
                    <a:pt x="2881264" y="2775834"/>
                    <a:pt x="1783984" y="2566284"/>
                    <a:pt x="717184" y="2105274"/>
                  </a:cubicBezTo>
                  <a:cubicBezTo>
                    <a:pt x="-349616" y="1644264"/>
                    <a:pt x="-10527" y="1328614"/>
                    <a:pt x="363351" y="0"/>
                  </a:cubicBezTo>
                </a:path>
              </a:pathLst>
            </a:custGeom>
            <a:noFill/>
            <a:ln w="76200">
              <a:solidFill>
                <a:srgbClr val="C00000">
                  <a:alpha val="22745"/>
                </a:srgbClr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HK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任意形状 158">
              <a:extLst>
                <a:ext uri="{FF2B5EF4-FFF2-40B4-BE49-F238E27FC236}">
                  <a16:creationId xmlns:a16="http://schemas.microsoft.com/office/drawing/2014/main" id="{9E731B39-29AA-5714-2F2E-CDDAFD1FD605}"/>
                </a:ext>
              </a:extLst>
            </p:cNvPr>
            <p:cNvSpPr/>
            <p:nvPr/>
          </p:nvSpPr>
          <p:spPr>
            <a:xfrm>
              <a:off x="9229" y="1473"/>
              <a:ext cx="3674" cy="5361"/>
            </a:xfrm>
            <a:custGeom>
              <a:avLst/>
              <a:gdLst>
                <a:gd name="connsiteX0" fmla="*/ 141696 w 2333253"/>
                <a:gd name="connsiteY0" fmla="*/ 3010486 h 3404403"/>
                <a:gd name="connsiteX1" fmla="*/ 1745413 w 2333253"/>
                <a:gd name="connsiteY1" fmla="*/ 3404382 h 3404403"/>
                <a:gd name="connsiteX2" fmla="*/ 2237782 w 2333253"/>
                <a:gd name="connsiteY2" fmla="*/ 3024554 h 3404403"/>
                <a:gd name="connsiteX3" fmla="*/ 1019 w 2333253"/>
                <a:gd name="connsiteY3" fmla="*/ 2250831 h 3404403"/>
                <a:gd name="connsiteX4" fmla="*/ 1956428 w 2333253"/>
                <a:gd name="connsiteY4" fmla="*/ 0 h 34044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3253" h="3404403">
                  <a:moveTo>
                    <a:pt x="141696" y="3010486"/>
                  </a:moveTo>
                  <a:cubicBezTo>
                    <a:pt x="768880" y="3206261"/>
                    <a:pt x="1396065" y="3402037"/>
                    <a:pt x="1745413" y="3404382"/>
                  </a:cubicBezTo>
                  <a:cubicBezTo>
                    <a:pt x="2094761" y="3406727"/>
                    <a:pt x="2528514" y="3216813"/>
                    <a:pt x="2237782" y="3024554"/>
                  </a:cubicBezTo>
                  <a:cubicBezTo>
                    <a:pt x="1947050" y="2832295"/>
                    <a:pt x="47911" y="2754923"/>
                    <a:pt x="1019" y="2250831"/>
                  </a:cubicBezTo>
                  <a:cubicBezTo>
                    <a:pt x="-45873" y="1746739"/>
                    <a:pt x="1539087" y="382172"/>
                    <a:pt x="1956428" y="0"/>
                  </a:cubicBezTo>
                </a:path>
              </a:pathLst>
            </a:custGeom>
            <a:noFill/>
            <a:ln w="76200">
              <a:solidFill>
                <a:srgbClr val="70AD47">
                  <a:alpha val="30196"/>
                </a:srgbClr>
              </a:solidFill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HK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" name="任意形状 153">
              <a:extLst>
                <a:ext uri="{FF2B5EF4-FFF2-40B4-BE49-F238E27FC236}">
                  <a16:creationId xmlns:a16="http://schemas.microsoft.com/office/drawing/2014/main" id="{02D60ADA-41E9-A359-C2D2-98872AF3DCED}"/>
                </a:ext>
              </a:extLst>
            </p:cNvPr>
            <p:cNvSpPr/>
            <p:nvPr/>
          </p:nvSpPr>
          <p:spPr>
            <a:xfrm>
              <a:off x="5328" y="1744"/>
              <a:ext cx="7293" cy="5052"/>
            </a:xfrm>
            <a:custGeom>
              <a:avLst/>
              <a:gdLst>
                <a:gd name="connsiteX0" fmla="*/ 2239497 w 4631005"/>
                <a:gd name="connsiteY0" fmla="*/ 2813539 h 3208122"/>
                <a:gd name="connsiteX1" fmla="*/ 846796 w 4631005"/>
                <a:gd name="connsiteY1" fmla="*/ 3207434 h 3208122"/>
                <a:gd name="connsiteX2" fmla="*/ 44937 w 4631005"/>
                <a:gd name="connsiteY2" fmla="*/ 2729132 h 3208122"/>
                <a:gd name="connsiteX3" fmla="*/ 2183226 w 4631005"/>
                <a:gd name="connsiteY3" fmla="*/ 2096086 h 3208122"/>
                <a:gd name="connsiteX4" fmla="*/ 4631005 w 4631005"/>
                <a:gd name="connsiteY4" fmla="*/ 0 h 320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31005" h="3208122">
                  <a:moveTo>
                    <a:pt x="2239497" y="2813539"/>
                  </a:moveTo>
                  <a:cubicBezTo>
                    <a:pt x="1726026" y="3017520"/>
                    <a:pt x="1212556" y="3221502"/>
                    <a:pt x="846796" y="3207434"/>
                  </a:cubicBezTo>
                  <a:cubicBezTo>
                    <a:pt x="481036" y="3193366"/>
                    <a:pt x="-177801" y="2914357"/>
                    <a:pt x="44937" y="2729132"/>
                  </a:cubicBezTo>
                  <a:cubicBezTo>
                    <a:pt x="267675" y="2543907"/>
                    <a:pt x="1418881" y="2550941"/>
                    <a:pt x="2183226" y="2096086"/>
                  </a:cubicBezTo>
                  <a:cubicBezTo>
                    <a:pt x="2947571" y="1641231"/>
                    <a:pt x="4122223" y="384517"/>
                    <a:pt x="4631005" y="0"/>
                  </a:cubicBezTo>
                </a:path>
              </a:pathLst>
            </a:custGeom>
            <a:ln w="76200">
              <a:solidFill>
                <a:srgbClr val="70AD47">
                  <a:alpha val="30196"/>
                </a:srgbClr>
              </a:solidFill>
              <a:headEnd type="none" w="med" len="med"/>
              <a:tailEnd type="arrow" w="med" len="med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HK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177DB525-9F57-7DDE-6BFF-516D7249F6D4}"/>
                </a:ext>
              </a:extLst>
            </p:cNvPr>
            <p:cNvSpPr/>
            <p:nvPr/>
          </p:nvSpPr>
          <p:spPr>
            <a:xfrm>
              <a:off x="11318" y="4813"/>
              <a:ext cx="4006" cy="3827"/>
            </a:xfrm>
            <a:prstGeom prst="ellipse">
              <a:avLst/>
            </a:prstGeom>
            <a:noFill/>
            <a:ln w="9525" cap="flat" cmpd="sng" algn="ctr">
              <a:solidFill>
                <a:schemeClr val="accent1"/>
              </a:solidFill>
              <a:prstDash val="sys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>
              <a:defPPr>
                <a:defRPr lang="zh-HK">
                  <a:solidFill>
                    <a:schemeClr val="accent6"/>
                  </a:solidFill>
                </a:defRPr>
              </a:defPPr>
              <a:lvl1pPr marL="0" algn="l" defTabSz="914400" rtl="0" eaLnBrk="1" latinLnBrk="0" hangingPunct="1">
                <a:defRPr sz="19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9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9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9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9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7EF67AA0-27DA-830F-2B17-1B13A8884E41}"/>
                </a:ext>
              </a:extLst>
            </p:cNvPr>
            <p:cNvSpPr/>
            <p:nvPr/>
          </p:nvSpPr>
          <p:spPr>
            <a:xfrm>
              <a:off x="3066" y="4813"/>
              <a:ext cx="4006" cy="3827"/>
            </a:xfrm>
            <a:prstGeom prst="ellipse">
              <a:avLst/>
            </a:prstGeom>
            <a:noFill/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HK">
                  <a:solidFill>
                    <a:schemeClr val="accent6"/>
                  </a:solidFill>
                </a:defRPr>
              </a:defPPr>
              <a:lvl1pPr marL="0" algn="l" defTabSz="914400" rtl="0" eaLnBrk="1" latinLnBrk="0" hangingPunct="1">
                <a:defRPr sz="19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9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9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9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9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accent6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11" name="直线连接符 8">
              <a:extLst>
                <a:ext uri="{FF2B5EF4-FFF2-40B4-BE49-F238E27FC236}">
                  <a16:creationId xmlns:a16="http://schemas.microsoft.com/office/drawing/2014/main" id="{D49DF47D-2029-021E-2FCF-CDA22A878691}"/>
                </a:ext>
              </a:extLst>
            </p:cNvPr>
            <p:cNvCxnSpPr>
              <a:stCxn id="14" idx="0"/>
              <a:endCxn id="23" idx="2"/>
            </p:cNvCxnSpPr>
            <p:nvPr/>
          </p:nvCxnSpPr>
          <p:spPr>
            <a:xfrm flipV="1">
              <a:off x="5069" y="5183"/>
              <a:ext cx="3996" cy="892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线连接符 9">
              <a:extLst>
                <a:ext uri="{FF2B5EF4-FFF2-40B4-BE49-F238E27FC236}">
                  <a16:creationId xmlns:a16="http://schemas.microsoft.com/office/drawing/2014/main" id="{D448A1DE-E3E4-14A5-8D14-7D6A26CA01A5}"/>
                </a:ext>
              </a:extLst>
            </p:cNvPr>
            <p:cNvCxnSpPr>
              <a:stCxn id="13" idx="0"/>
              <a:endCxn id="14" idx="2"/>
            </p:cNvCxnSpPr>
            <p:nvPr/>
          </p:nvCxnSpPr>
          <p:spPr>
            <a:xfrm flipV="1">
              <a:off x="3669" y="6580"/>
              <a:ext cx="1399" cy="337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8">
              <a:extLst>
                <a:ext uri="{FF2B5EF4-FFF2-40B4-BE49-F238E27FC236}">
                  <a16:creationId xmlns:a16="http://schemas.microsoft.com/office/drawing/2014/main" id="{9882A003-BC7F-732A-E6E7-9AF9E04182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304" y="6917"/>
              <a:ext cx="731" cy="505"/>
            </a:xfrm>
            <a:prstGeom prst="rect">
              <a:avLst/>
            </a:prstGeom>
            <a:noFill/>
          </p:spPr>
        </p:pic>
        <p:pic>
          <p:nvPicPr>
            <p:cNvPr id="14" name="Picture 16">
              <a:extLst>
                <a:ext uri="{FF2B5EF4-FFF2-40B4-BE49-F238E27FC236}">
                  <a16:creationId xmlns:a16="http://schemas.microsoft.com/office/drawing/2014/main" id="{B4C8EC25-31F6-ED91-1E9B-A82289FD9C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03" y="6074"/>
              <a:ext cx="731" cy="505"/>
            </a:xfrm>
            <a:prstGeom prst="rect">
              <a:avLst/>
            </a:prstGeom>
            <a:noFill/>
          </p:spPr>
        </p:pic>
        <p:pic>
          <p:nvPicPr>
            <p:cNvPr id="15" name="Picture 16">
              <a:extLst>
                <a:ext uri="{FF2B5EF4-FFF2-40B4-BE49-F238E27FC236}">
                  <a16:creationId xmlns:a16="http://schemas.microsoft.com/office/drawing/2014/main" id="{080F275E-3A9E-2853-B572-78D6FC1C39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048" y="7013"/>
              <a:ext cx="731" cy="505"/>
            </a:xfrm>
            <a:prstGeom prst="rect">
              <a:avLst/>
            </a:prstGeom>
            <a:noFill/>
          </p:spPr>
        </p:pic>
        <p:cxnSp>
          <p:nvCxnSpPr>
            <p:cNvPr id="16" name="直线连接符 13">
              <a:extLst>
                <a:ext uri="{FF2B5EF4-FFF2-40B4-BE49-F238E27FC236}">
                  <a16:creationId xmlns:a16="http://schemas.microsoft.com/office/drawing/2014/main" id="{DA937859-AD56-8103-746A-5B582238F088}"/>
                </a:ext>
              </a:extLst>
            </p:cNvPr>
            <p:cNvCxnSpPr>
              <a:stCxn id="14" idx="2"/>
              <a:endCxn id="15" idx="0"/>
            </p:cNvCxnSpPr>
            <p:nvPr/>
          </p:nvCxnSpPr>
          <p:spPr>
            <a:xfrm>
              <a:off x="5069" y="6580"/>
              <a:ext cx="1345" cy="434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线连接符 14">
              <a:extLst>
                <a:ext uri="{FF2B5EF4-FFF2-40B4-BE49-F238E27FC236}">
                  <a16:creationId xmlns:a16="http://schemas.microsoft.com/office/drawing/2014/main" id="{0C89944D-0901-E397-C5A1-44C40F4A0E81}"/>
                </a:ext>
              </a:extLst>
            </p:cNvPr>
            <p:cNvCxnSpPr>
              <a:stCxn id="18" idx="0"/>
              <a:endCxn id="19" idx="2"/>
            </p:cNvCxnSpPr>
            <p:nvPr/>
          </p:nvCxnSpPr>
          <p:spPr>
            <a:xfrm flipV="1">
              <a:off x="12251" y="6510"/>
              <a:ext cx="925" cy="337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8">
              <a:extLst>
                <a:ext uri="{FF2B5EF4-FFF2-40B4-BE49-F238E27FC236}">
                  <a16:creationId xmlns:a16="http://schemas.microsoft.com/office/drawing/2014/main" id="{D8567147-D883-1CB5-7DAD-C2161D6961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1886" y="6847"/>
              <a:ext cx="731" cy="505"/>
            </a:xfrm>
            <a:prstGeom prst="rect">
              <a:avLst/>
            </a:prstGeom>
            <a:noFill/>
          </p:spPr>
        </p:pic>
        <p:pic>
          <p:nvPicPr>
            <p:cNvPr id="19" name="Picture 16">
              <a:extLst>
                <a:ext uri="{FF2B5EF4-FFF2-40B4-BE49-F238E27FC236}">
                  <a16:creationId xmlns:a16="http://schemas.microsoft.com/office/drawing/2014/main" id="{52BABD4D-645C-32AD-70E1-D671E1862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810" y="6005"/>
              <a:ext cx="731" cy="505"/>
            </a:xfrm>
            <a:prstGeom prst="rect">
              <a:avLst/>
            </a:prstGeom>
            <a:noFill/>
          </p:spPr>
        </p:pic>
        <p:pic>
          <p:nvPicPr>
            <p:cNvPr id="20" name="Picture 16">
              <a:extLst>
                <a:ext uri="{FF2B5EF4-FFF2-40B4-BE49-F238E27FC236}">
                  <a16:creationId xmlns:a16="http://schemas.microsoft.com/office/drawing/2014/main" id="{52541844-7C28-F213-F437-AF1846C6803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741" y="6914"/>
              <a:ext cx="731" cy="505"/>
            </a:xfrm>
            <a:prstGeom prst="rect">
              <a:avLst/>
            </a:prstGeom>
            <a:noFill/>
          </p:spPr>
        </p:pic>
        <p:cxnSp>
          <p:nvCxnSpPr>
            <p:cNvPr id="21" name="直线连接符 18">
              <a:extLst>
                <a:ext uri="{FF2B5EF4-FFF2-40B4-BE49-F238E27FC236}">
                  <a16:creationId xmlns:a16="http://schemas.microsoft.com/office/drawing/2014/main" id="{6E81C594-A337-850D-3E89-E775286C76F2}"/>
                </a:ext>
              </a:extLst>
            </p:cNvPr>
            <p:cNvCxnSpPr>
              <a:stCxn id="19" idx="2"/>
              <a:endCxn id="20" idx="0"/>
            </p:cNvCxnSpPr>
            <p:nvPr/>
          </p:nvCxnSpPr>
          <p:spPr>
            <a:xfrm>
              <a:off x="13176" y="6510"/>
              <a:ext cx="931" cy="404"/>
            </a:xfrm>
            <a:prstGeom prst="line">
              <a:avLst/>
            </a:prstGeom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线连接符 19">
              <a:extLst>
                <a:ext uri="{FF2B5EF4-FFF2-40B4-BE49-F238E27FC236}">
                  <a16:creationId xmlns:a16="http://schemas.microsoft.com/office/drawing/2014/main" id="{42BBA722-D9C7-4B7A-4D30-432AB1FCD99C}"/>
                </a:ext>
              </a:extLst>
            </p:cNvPr>
            <p:cNvCxnSpPr>
              <a:stCxn id="19" idx="0"/>
              <a:endCxn id="23" idx="2"/>
            </p:cNvCxnSpPr>
            <p:nvPr/>
          </p:nvCxnSpPr>
          <p:spPr>
            <a:xfrm flipH="1" flipV="1">
              <a:off x="9065" y="5183"/>
              <a:ext cx="4111" cy="822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16">
              <a:extLst>
                <a:ext uri="{FF2B5EF4-FFF2-40B4-BE49-F238E27FC236}">
                  <a16:creationId xmlns:a16="http://schemas.microsoft.com/office/drawing/2014/main" id="{71DA2FFC-7ACB-6382-03B5-7C3F61A07B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699" y="4677"/>
              <a:ext cx="731" cy="505"/>
            </a:xfrm>
            <a:prstGeom prst="rect">
              <a:avLst/>
            </a:prstGeom>
            <a:noFill/>
          </p:spPr>
        </p:pic>
        <p:sp>
          <p:nvSpPr>
            <p:cNvPr id="24" name="泪珠形 103">
              <a:extLst>
                <a:ext uri="{FF2B5EF4-FFF2-40B4-BE49-F238E27FC236}">
                  <a16:creationId xmlns:a16="http://schemas.microsoft.com/office/drawing/2014/main" id="{CF5ABE07-A5C6-0DFE-C210-92D71A001C38}"/>
                </a:ext>
              </a:extLst>
            </p:cNvPr>
            <p:cNvSpPr/>
            <p:nvPr/>
          </p:nvSpPr>
          <p:spPr>
            <a:xfrm rot="8192715">
              <a:off x="4870" y="4470"/>
              <a:ext cx="524" cy="524"/>
            </a:xfrm>
            <a:prstGeom prst="teardrop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HK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cxnSp>
          <p:nvCxnSpPr>
            <p:cNvPr id="25" name="直线连接符 108">
              <a:extLst>
                <a:ext uri="{FF2B5EF4-FFF2-40B4-BE49-F238E27FC236}">
                  <a16:creationId xmlns:a16="http://schemas.microsoft.com/office/drawing/2014/main" id="{12522DD2-13FC-3A15-06C9-8039222E48FB}"/>
                </a:ext>
              </a:extLst>
            </p:cNvPr>
            <p:cNvCxnSpPr>
              <a:stCxn id="23" idx="0"/>
              <a:endCxn id="31" idx="2"/>
            </p:cNvCxnSpPr>
            <p:nvPr/>
          </p:nvCxnSpPr>
          <p:spPr>
            <a:xfrm flipH="1" flipV="1">
              <a:off x="7978" y="3438"/>
              <a:ext cx="1086" cy="1239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线连接符 111">
              <a:extLst>
                <a:ext uri="{FF2B5EF4-FFF2-40B4-BE49-F238E27FC236}">
                  <a16:creationId xmlns:a16="http://schemas.microsoft.com/office/drawing/2014/main" id="{058D9B41-A859-8EB0-2ECC-63C972A57452}"/>
                </a:ext>
              </a:extLst>
            </p:cNvPr>
            <p:cNvCxnSpPr>
              <a:stCxn id="23" idx="0"/>
            </p:cNvCxnSpPr>
            <p:nvPr/>
          </p:nvCxnSpPr>
          <p:spPr>
            <a:xfrm flipH="1" flipV="1">
              <a:off x="4526" y="3506"/>
              <a:ext cx="4539" cy="1172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线连接符 114">
              <a:extLst>
                <a:ext uri="{FF2B5EF4-FFF2-40B4-BE49-F238E27FC236}">
                  <a16:creationId xmlns:a16="http://schemas.microsoft.com/office/drawing/2014/main" id="{1EC78ADB-7365-2DC1-DACB-0B31CCF41E55}"/>
                </a:ext>
              </a:extLst>
            </p:cNvPr>
            <p:cNvCxnSpPr>
              <a:stCxn id="23" idx="0"/>
              <a:endCxn id="33" idx="2"/>
            </p:cNvCxnSpPr>
            <p:nvPr/>
          </p:nvCxnSpPr>
          <p:spPr>
            <a:xfrm flipV="1">
              <a:off x="9065" y="3389"/>
              <a:ext cx="2217" cy="1288"/>
            </a:xfrm>
            <a:prstGeom prst="line">
              <a:avLst/>
            </a:prstGeom>
            <a:ln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20">
              <a:extLst>
                <a:ext uri="{FF2B5EF4-FFF2-40B4-BE49-F238E27FC236}">
                  <a16:creationId xmlns:a16="http://schemas.microsoft.com/office/drawing/2014/main" id="{8657B226-6669-6ED5-2FF0-E7A44709A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7617" y="4154"/>
              <a:ext cx="2923" cy="1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20">
              <a:extLst>
                <a:ext uri="{FF2B5EF4-FFF2-40B4-BE49-F238E27FC236}">
                  <a16:creationId xmlns:a16="http://schemas.microsoft.com/office/drawing/2014/main" id="{65F90086-0AEF-D04D-68C2-C5C6CDA32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016" y="2053"/>
              <a:ext cx="2923" cy="1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" name="文本框 125">
              <a:extLst>
                <a:ext uri="{FF2B5EF4-FFF2-40B4-BE49-F238E27FC236}">
                  <a16:creationId xmlns:a16="http://schemas.microsoft.com/office/drawing/2014/main" id="{E3555992-3CD8-3A31-E8E8-791EA489307E}"/>
                </a:ext>
              </a:extLst>
            </p:cNvPr>
            <p:cNvSpPr txBox="1"/>
            <p:nvPr/>
          </p:nvSpPr>
          <p:spPr>
            <a:xfrm>
              <a:off x="2959" y="2589"/>
              <a:ext cx="3020" cy="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HK"/>
              </a:defPPr>
              <a:lvl1pPr marL="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zh-CN" altLang="en-US" sz="14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红区资源</a:t>
              </a:r>
            </a:p>
          </p:txBody>
        </p:sp>
        <p:pic>
          <p:nvPicPr>
            <p:cNvPr id="31" name="Picture 20">
              <a:extLst>
                <a:ext uri="{FF2B5EF4-FFF2-40B4-BE49-F238E27FC236}">
                  <a16:creationId xmlns:a16="http://schemas.microsoft.com/office/drawing/2014/main" id="{E74E1BCB-19E8-A3FF-8E04-D0304E3B0D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6517" y="1958"/>
              <a:ext cx="2923" cy="1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文本框 127">
              <a:extLst>
                <a:ext uri="{FF2B5EF4-FFF2-40B4-BE49-F238E27FC236}">
                  <a16:creationId xmlns:a16="http://schemas.microsoft.com/office/drawing/2014/main" id="{85637219-B8BE-E331-10B0-154A7DCCC95E}"/>
                </a:ext>
              </a:extLst>
            </p:cNvPr>
            <p:cNvSpPr txBox="1"/>
            <p:nvPr/>
          </p:nvSpPr>
          <p:spPr>
            <a:xfrm>
              <a:off x="6461" y="2598"/>
              <a:ext cx="3020" cy="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HK"/>
              </a:defPPr>
              <a:lvl1pPr marL="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zh-CN" altLang="en-US" sz="1400" b="1" dirty="0">
                  <a:solidFill>
                    <a:srgbClr val="FFC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黄区资源</a:t>
              </a:r>
            </a:p>
          </p:txBody>
        </p:sp>
        <p:pic>
          <p:nvPicPr>
            <p:cNvPr id="33" name="Picture 20">
              <a:extLst>
                <a:ext uri="{FF2B5EF4-FFF2-40B4-BE49-F238E27FC236}">
                  <a16:creationId xmlns:a16="http://schemas.microsoft.com/office/drawing/2014/main" id="{8D575890-6168-6A18-3C3B-3438BE604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9820" y="1909"/>
              <a:ext cx="2923" cy="1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文本框 129">
              <a:extLst>
                <a:ext uri="{FF2B5EF4-FFF2-40B4-BE49-F238E27FC236}">
                  <a16:creationId xmlns:a16="http://schemas.microsoft.com/office/drawing/2014/main" id="{11BF0338-C468-EC89-A13E-6A355E913B5B}"/>
                </a:ext>
              </a:extLst>
            </p:cNvPr>
            <p:cNvSpPr txBox="1"/>
            <p:nvPr/>
          </p:nvSpPr>
          <p:spPr>
            <a:xfrm>
              <a:off x="9765" y="2583"/>
              <a:ext cx="3020" cy="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HK"/>
              </a:defPPr>
              <a:lvl1pPr marL="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zh-CN" altLang="en-US" sz="1400" b="1" dirty="0">
                  <a:solidFill>
                    <a:srgbClr val="00B0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绿区资源</a:t>
              </a:r>
            </a:p>
          </p:txBody>
        </p:sp>
        <p:sp>
          <p:nvSpPr>
            <p:cNvPr id="35" name="文本框 131">
              <a:extLst>
                <a:ext uri="{FF2B5EF4-FFF2-40B4-BE49-F238E27FC236}">
                  <a16:creationId xmlns:a16="http://schemas.microsoft.com/office/drawing/2014/main" id="{E320605C-B663-4623-1268-34156176272B}"/>
                </a:ext>
              </a:extLst>
            </p:cNvPr>
            <p:cNvSpPr txBox="1"/>
            <p:nvPr/>
          </p:nvSpPr>
          <p:spPr>
            <a:xfrm>
              <a:off x="3440" y="5373"/>
              <a:ext cx="3020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HK"/>
              </a:defPPr>
              <a:lvl1pPr marL="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Place</a:t>
              </a:r>
              <a:r>
                <a:rPr kumimoji="1"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kumimoji="1"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A</a:t>
              </a:r>
              <a:endParaRPr kumimoji="1"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泪珠形 132">
              <a:extLst>
                <a:ext uri="{FF2B5EF4-FFF2-40B4-BE49-F238E27FC236}">
                  <a16:creationId xmlns:a16="http://schemas.microsoft.com/office/drawing/2014/main" id="{BAE9018D-28ED-6B9E-F6FE-649242C85267}"/>
                </a:ext>
              </a:extLst>
            </p:cNvPr>
            <p:cNvSpPr/>
            <p:nvPr/>
          </p:nvSpPr>
          <p:spPr>
            <a:xfrm rot="8192715">
              <a:off x="13145" y="4467"/>
              <a:ext cx="524" cy="524"/>
            </a:xfrm>
            <a:prstGeom prst="teardrop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HK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文本框 133">
              <a:extLst>
                <a:ext uri="{FF2B5EF4-FFF2-40B4-BE49-F238E27FC236}">
                  <a16:creationId xmlns:a16="http://schemas.microsoft.com/office/drawing/2014/main" id="{569A386B-DEFD-2711-592E-236DE5013929}"/>
                </a:ext>
              </a:extLst>
            </p:cNvPr>
            <p:cNvSpPr txBox="1"/>
            <p:nvPr/>
          </p:nvSpPr>
          <p:spPr>
            <a:xfrm>
              <a:off x="11856" y="5300"/>
              <a:ext cx="3020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HK"/>
              </a:defPPr>
              <a:lvl1pPr marL="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Place</a:t>
              </a:r>
              <a:r>
                <a:rPr kumimoji="1"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r>
                <a:rPr kumimoji="1" lang="en-US" altLang="zh-CN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B</a:t>
              </a:r>
              <a:endParaRPr kumimoji="1"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38" name="Picture 274">
              <a:extLst>
                <a:ext uri="{FF2B5EF4-FFF2-40B4-BE49-F238E27FC236}">
                  <a16:creationId xmlns:a16="http://schemas.microsoft.com/office/drawing/2014/main" id="{0626D8C7-50F9-7BF4-E7A3-A10935FB16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882" y="5769"/>
              <a:ext cx="496" cy="734"/>
            </a:xfrm>
            <a:prstGeom prst="rect">
              <a:avLst/>
            </a:prstGeom>
            <a:noFill/>
          </p:spPr>
        </p:pic>
        <p:pic>
          <p:nvPicPr>
            <p:cNvPr id="39" name="Picture 274">
              <a:extLst>
                <a:ext uri="{FF2B5EF4-FFF2-40B4-BE49-F238E27FC236}">
                  <a16:creationId xmlns:a16="http://schemas.microsoft.com/office/drawing/2014/main" id="{C7C1A2A7-A62A-3530-5D3D-B4CF8CBFC4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8869" y="7170"/>
              <a:ext cx="496" cy="734"/>
            </a:xfrm>
            <a:prstGeom prst="rect">
              <a:avLst/>
            </a:prstGeom>
            <a:noFill/>
          </p:spPr>
        </p:pic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7E3B444F-3EF9-08F4-8495-F333C7BC0770}"/>
                </a:ext>
              </a:extLst>
            </p:cNvPr>
            <p:cNvSpPr/>
            <p:nvPr/>
          </p:nvSpPr>
          <p:spPr>
            <a:xfrm>
              <a:off x="14216" y="2018"/>
              <a:ext cx="2849" cy="1876"/>
            </a:xfrm>
            <a:prstGeom prst="ellipse">
              <a:avLst/>
            </a:prstGeom>
            <a:gradFill flip="none" rotWithShape="1">
              <a:gsLst>
                <a:gs pos="100000">
                  <a:schemeClr val="accent6">
                    <a:lumMod val="5000"/>
                    <a:lumOff val="95000"/>
                  </a:schemeClr>
                </a:gs>
                <a:gs pos="0">
                  <a:schemeClr val="accent6">
                    <a:lumMod val="45000"/>
                    <a:lumOff val="55000"/>
                  </a:schemeClr>
                </a:gs>
                <a:gs pos="92000">
                  <a:schemeClr val="accent6">
                    <a:lumMod val="45000"/>
                    <a:lumOff val="55000"/>
                  </a:schemeClr>
                </a:gs>
                <a:gs pos="100000">
                  <a:schemeClr val="accent6">
                    <a:lumMod val="30000"/>
                    <a:lumOff val="7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zh-HK">
                  <a:solidFill>
                    <a:schemeClr val="dk1"/>
                  </a:solidFill>
                </a:defRPr>
              </a:defPPr>
              <a:lvl1pPr marL="0" algn="l" defTabSz="914400" rtl="0" eaLnBrk="1" latinLnBrk="0" hangingPunct="1">
                <a:defRPr sz="19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9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9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9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9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kumimoji="1"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41" name="Picture 5">
              <a:extLst>
                <a:ext uri="{FF2B5EF4-FFF2-40B4-BE49-F238E27FC236}">
                  <a16:creationId xmlns:a16="http://schemas.microsoft.com/office/drawing/2014/main" id="{BB0F09BA-35C9-CA41-BE76-69C0D508D7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5101" y="2344"/>
              <a:ext cx="1140" cy="1008"/>
            </a:xfrm>
            <a:prstGeom prst="rect">
              <a:avLst/>
            </a:prstGeom>
            <a:noFill/>
          </p:spPr>
        </p:pic>
        <p:pic>
          <p:nvPicPr>
            <p:cNvPr id="42" name="Picture 2">
              <a:extLst>
                <a:ext uri="{FF2B5EF4-FFF2-40B4-BE49-F238E27FC236}">
                  <a16:creationId xmlns:a16="http://schemas.microsoft.com/office/drawing/2014/main" id="{8A318C9D-D317-F15A-F28A-749B4A41C1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2658" y="4347"/>
              <a:ext cx="1448" cy="1025"/>
            </a:xfrm>
            <a:prstGeom prst="rect">
              <a:avLst/>
            </a:prstGeom>
            <a:noFill/>
          </p:spPr>
        </p:pic>
        <p:pic>
          <p:nvPicPr>
            <p:cNvPr id="43" name="Picture 13">
              <a:extLst>
                <a:ext uri="{FF2B5EF4-FFF2-40B4-BE49-F238E27FC236}">
                  <a16:creationId xmlns:a16="http://schemas.microsoft.com/office/drawing/2014/main" id="{8A5E1D49-0C3D-D9A2-1385-C71648C27C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02" y="4285"/>
              <a:ext cx="1532" cy="1139"/>
            </a:xfrm>
            <a:prstGeom prst="rect">
              <a:avLst/>
            </a:prstGeom>
            <a:noFill/>
          </p:spPr>
        </p:pic>
        <p:cxnSp>
          <p:nvCxnSpPr>
            <p:cNvPr id="44" name="直线连接符 163">
              <a:extLst>
                <a:ext uri="{FF2B5EF4-FFF2-40B4-BE49-F238E27FC236}">
                  <a16:creationId xmlns:a16="http://schemas.microsoft.com/office/drawing/2014/main" id="{823FDE93-C327-1F8A-C222-75DC338A25A5}"/>
                </a:ext>
              </a:extLst>
            </p:cNvPr>
            <p:cNvCxnSpPr>
              <a:stCxn id="40" idx="2"/>
              <a:endCxn id="28" idx="3"/>
            </p:cNvCxnSpPr>
            <p:nvPr/>
          </p:nvCxnSpPr>
          <p:spPr>
            <a:xfrm flipH="1">
              <a:off x="10540" y="2956"/>
              <a:ext cx="3676" cy="19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164">
              <a:extLst>
                <a:ext uri="{FF2B5EF4-FFF2-40B4-BE49-F238E27FC236}">
                  <a16:creationId xmlns:a16="http://schemas.microsoft.com/office/drawing/2014/main" id="{C9167052-2904-1B57-1D2D-5020396AE7E7}"/>
                </a:ext>
              </a:extLst>
            </p:cNvPr>
            <p:cNvSpPr txBox="1"/>
            <p:nvPr/>
          </p:nvSpPr>
          <p:spPr>
            <a:xfrm>
              <a:off x="14161" y="3254"/>
              <a:ext cx="3020" cy="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HK"/>
              </a:defPPr>
              <a:lvl1pPr marL="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统一策略引擎</a:t>
              </a:r>
            </a:p>
          </p:txBody>
        </p:sp>
        <p:sp>
          <p:nvSpPr>
            <p:cNvPr id="46" name="文本框 165">
              <a:extLst>
                <a:ext uri="{FF2B5EF4-FFF2-40B4-BE49-F238E27FC236}">
                  <a16:creationId xmlns:a16="http://schemas.microsoft.com/office/drawing/2014/main" id="{73F7E74F-160B-FD97-E950-1ADB9E7BDF58}"/>
                </a:ext>
              </a:extLst>
            </p:cNvPr>
            <p:cNvSpPr txBox="1"/>
            <p:nvPr/>
          </p:nvSpPr>
          <p:spPr>
            <a:xfrm>
              <a:off x="14130" y="1593"/>
              <a:ext cx="3020" cy="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HK"/>
              </a:defPPr>
              <a:lvl1pPr marL="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9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kumimoji="1" lang="en-US" altLang="zh-CN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SDN</a:t>
              </a:r>
              <a:r>
                <a:rPr kumimoji="1" lang="zh-CN" altLang="en-US" sz="1200" b="1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控制器</a:t>
              </a:r>
            </a:p>
          </p:txBody>
        </p:sp>
        <p:sp>
          <p:nvSpPr>
            <p:cNvPr id="47" name="文本框 51">
              <a:extLst>
                <a:ext uri="{FF2B5EF4-FFF2-40B4-BE49-F238E27FC236}">
                  <a16:creationId xmlns:a16="http://schemas.microsoft.com/office/drawing/2014/main" id="{EDF39C51-55C6-EA0C-F41D-49FC7C4ACAF6}"/>
                </a:ext>
              </a:extLst>
            </p:cNvPr>
            <p:cNvSpPr txBox="1"/>
            <p:nvPr/>
          </p:nvSpPr>
          <p:spPr>
            <a:xfrm>
              <a:off x="7387" y="6494"/>
              <a:ext cx="3669" cy="43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zh-HK"/>
              </a:defPPr>
              <a:lvl1pPr marL="171450" indent="-171450">
                <a:buFont typeface="Arial" panose="020B0604020202020204" pitchFamily="34" charset="0"/>
                <a:buChar char="•"/>
                <a:defRPr sz="1200">
                  <a:solidFill>
                    <a:srgbClr val="EB641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zh-CN" altLang="en-US" dirty="0"/>
                <a:t>人员移动对权限一致性要求</a:t>
              </a:r>
            </a:p>
          </p:txBody>
        </p:sp>
        <p:sp>
          <p:nvSpPr>
            <p:cNvPr id="48" name="文本框 52">
              <a:extLst>
                <a:ext uri="{FF2B5EF4-FFF2-40B4-BE49-F238E27FC236}">
                  <a16:creationId xmlns:a16="http://schemas.microsoft.com/office/drawing/2014/main" id="{28F50F99-CEC1-C9CE-28DF-71FD32471AFD}"/>
                </a:ext>
              </a:extLst>
            </p:cNvPr>
            <p:cNvSpPr txBox="1"/>
            <p:nvPr/>
          </p:nvSpPr>
          <p:spPr>
            <a:xfrm>
              <a:off x="7398" y="7948"/>
              <a:ext cx="3669" cy="436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>
              <a:defPPr>
                <a:defRPr lang="zh-HK"/>
              </a:defPPr>
              <a:lvl1pPr marL="171450" indent="-171450">
                <a:buFont typeface="Arial" panose="020B0604020202020204" pitchFamily="34" charset="0"/>
                <a:buChar char="•"/>
                <a:defRPr sz="1200">
                  <a:solidFill>
                    <a:srgbClr val="EB641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zh-CN" altLang="en-US" dirty="0"/>
                <a:t>人员移动对权限变化性要求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26561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1">
            <a:extLst>
              <a:ext uri="{FF2B5EF4-FFF2-40B4-BE49-F238E27FC236}">
                <a16:creationId xmlns:a16="http://schemas.microsoft.com/office/drawing/2014/main" id="{00A32BCA-6467-F0F0-3992-6F5D8180C0B2}"/>
              </a:ext>
            </a:extLst>
          </p:cNvPr>
          <p:cNvSpPr txBox="1">
            <a:spLocks/>
          </p:cNvSpPr>
          <p:nvPr/>
        </p:nvSpPr>
        <p:spPr>
          <a:xfrm>
            <a:off x="287338" y="123825"/>
            <a:ext cx="5472112" cy="503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spc="30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zh-CN" altLang="en-US" dirty="0"/>
              <a:t>“云</a:t>
            </a:r>
            <a:r>
              <a:rPr lang="en-US" altLang="zh-CN" dirty="0"/>
              <a:t>-</a:t>
            </a:r>
            <a:r>
              <a:rPr lang="zh-CN" altLang="en-US" dirty="0"/>
              <a:t>网”解决方案</a:t>
            </a:r>
            <a:r>
              <a:rPr lang="en-US" altLang="zh-CN" dirty="0"/>
              <a:t>—SD-WAN</a:t>
            </a:r>
            <a:r>
              <a:rPr lang="zh-CN" altLang="en-US" dirty="0"/>
              <a:t>技术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BBD40224-C764-3E3C-C5DD-619CC46AA308}"/>
              </a:ext>
            </a:extLst>
          </p:cNvPr>
          <p:cNvGrpSpPr/>
          <p:nvPr/>
        </p:nvGrpSpPr>
        <p:grpSpPr>
          <a:xfrm>
            <a:off x="183999" y="711436"/>
            <a:ext cx="4739507" cy="4227894"/>
            <a:chOff x="408555" y="548210"/>
            <a:chExt cx="4739507" cy="4227894"/>
          </a:xfrm>
        </p:grpSpPr>
        <p:sp>
          <p:nvSpPr>
            <p:cNvPr id="5" name="Freeform 77">
              <a:extLst>
                <a:ext uri="{FF2B5EF4-FFF2-40B4-BE49-F238E27FC236}">
                  <a16:creationId xmlns:a16="http://schemas.microsoft.com/office/drawing/2014/main" id="{1A5FE6D5-2C61-84CA-9498-2B10872536DC}"/>
                </a:ext>
              </a:extLst>
            </p:cNvPr>
            <p:cNvSpPr/>
            <p:nvPr/>
          </p:nvSpPr>
          <p:spPr bwMode="auto">
            <a:xfrm>
              <a:off x="575322" y="1016806"/>
              <a:ext cx="1252306" cy="491254"/>
            </a:xfrm>
            <a:custGeom>
              <a:avLst/>
              <a:gdLst>
                <a:gd name="T0" fmla="*/ 0 w 907"/>
                <a:gd name="T1" fmla="*/ 320 h 457"/>
                <a:gd name="T2" fmla="*/ 194 w 907"/>
                <a:gd name="T3" fmla="*/ 454 h 457"/>
                <a:gd name="T4" fmla="*/ 763 w 907"/>
                <a:gd name="T5" fmla="*/ 454 h 457"/>
                <a:gd name="T6" fmla="*/ 907 w 907"/>
                <a:gd name="T7" fmla="*/ 341 h 457"/>
                <a:gd name="T8" fmla="*/ 773 w 907"/>
                <a:gd name="T9" fmla="*/ 218 h 457"/>
                <a:gd name="T10" fmla="*/ 728 w 907"/>
                <a:gd name="T11" fmla="*/ 140 h 457"/>
                <a:gd name="T12" fmla="*/ 607 w 907"/>
                <a:gd name="T13" fmla="*/ 121 h 457"/>
                <a:gd name="T14" fmla="*/ 443 w 907"/>
                <a:gd name="T15" fmla="*/ 0 h 457"/>
                <a:gd name="T16" fmla="*/ 258 w 907"/>
                <a:gd name="T17" fmla="*/ 142 h 457"/>
                <a:gd name="T18" fmla="*/ 164 w 907"/>
                <a:gd name="T19" fmla="*/ 142 h 457"/>
                <a:gd name="T20" fmla="*/ 104 w 907"/>
                <a:gd name="T21" fmla="*/ 213 h 457"/>
                <a:gd name="T22" fmla="*/ 0 w 907"/>
                <a:gd name="T23" fmla="*/ 320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07" h="457">
                  <a:moveTo>
                    <a:pt x="0" y="320"/>
                  </a:moveTo>
                  <a:cubicBezTo>
                    <a:pt x="0" y="396"/>
                    <a:pt x="53" y="454"/>
                    <a:pt x="194" y="454"/>
                  </a:cubicBezTo>
                  <a:cubicBezTo>
                    <a:pt x="336" y="454"/>
                    <a:pt x="763" y="454"/>
                    <a:pt x="763" y="454"/>
                  </a:cubicBezTo>
                  <a:cubicBezTo>
                    <a:pt x="763" y="454"/>
                    <a:pt x="907" y="457"/>
                    <a:pt x="907" y="341"/>
                  </a:cubicBezTo>
                  <a:cubicBezTo>
                    <a:pt x="907" y="240"/>
                    <a:pt x="823" y="213"/>
                    <a:pt x="773" y="218"/>
                  </a:cubicBezTo>
                  <a:cubicBezTo>
                    <a:pt x="773" y="218"/>
                    <a:pt x="767" y="177"/>
                    <a:pt x="728" y="140"/>
                  </a:cubicBezTo>
                  <a:cubicBezTo>
                    <a:pt x="686" y="102"/>
                    <a:pt x="619" y="118"/>
                    <a:pt x="607" y="121"/>
                  </a:cubicBezTo>
                  <a:cubicBezTo>
                    <a:pt x="607" y="121"/>
                    <a:pt x="593" y="0"/>
                    <a:pt x="443" y="0"/>
                  </a:cubicBezTo>
                  <a:cubicBezTo>
                    <a:pt x="294" y="0"/>
                    <a:pt x="265" y="116"/>
                    <a:pt x="258" y="142"/>
                  </a:cubicBezTo>
                  <a:cubicBezTo>
                    <a:pt x="258" y="142"/>
                    <a:pt x="218" y="123"/>
                    <a:pt x="164" y="142"/>
                  </a:cubicBezTo>
                  <a:cubicBezTo>
                    <a:pt x="109" y="161"/>
                    <a:pt x="104" y="213"/>
                    <a:pt x="104" y="213"/>
                  </a:cubicBezTo>
                  <a:cubicBezTo>
                    <a:pt x="104" y="213"/>
                    <a:pt x="0" y="222"/>
                    <a:pt x="0" y="320"/>
                  </a:cubicBez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050" dirty="0">
                <a:latin typeface="+mn-lt"/>
                <a:ea typeface="+mn-ea"/>
              </a:endParaRPr>
            </a:p>
          </p:txBody>
        </p: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5E24EF24-4F08-EDE3-83CA-62C092A5BEA6}"/>
                </a:ext>
              </a:extLst>
            </p:cNvPr>
            <p:cNvGrpSpPr/>
            <p:nvPr/>
          </p:nvGrpSpPr>
          <p:grpSpPr>
            <a:xfrm>
              <a:off x="408555" y="548210"/>
              <a:ext cx="4739507" cy="4227894"/>
              <a:chOff x="1964013" y="1350818"/>
              <a:chExt cx="4676802" cy="4171957"/>
            </a:xfrm>
          </p:grpSpPr>
          <p:pic>
            <p:nvPicPr>
              <p:cNvPr id="7" name="Picture 13">
                <a:extLst>
                  <a:ext uri="{FF2B5EF4-FFF2-40B4-BE49-F238E27FC236}">
                    <a16:creationId xmlns:a16="http://schemas.microsoft.com/office/drawing/2014/main" id="{619ED0C2-8057-3AD7-7CCB-94845F4DBFF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screen"/>
              <a:srcRect/>
              <a:stretch>
                <a:fillRect/>
              </a:stretch>
            </p:blipFill>
            <p:spPr bwMode="auto">
              <a:xfrm>
                <a:off x="3069048" y="4717654"/>
                <a:ext cx="315866" cy="243139"/>
              </a:xfrm>
              <a:prstGeom prst="rect">
                <a:avLst/>
              </a:prstGeom>
              <a:noFill/>
            </p:spPr>
          </p:pic>
          <p:pic>
            <p:nvPicPr>
              <p:cNvPr id="8" name="Picture 15">
                <a:extLst>
                  <a:ext uri="{FF2B5EF4-FFF2-40B4-BE49-F238E27FC236}">
                    <a16:creationId xmlns:a16="http://schemas.microsoft.com/office/drawing/2014/main" id="{1859828B-D5B4-4A92-A504-3014298FDA4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/>
              <a:srcRect/>
              <a:stretch>
                <a:fillRect/>
              </a:stretch>
            </p:blipFill>
            <p:spPr bwMode="auto">
              <a:xfrm>
                <a:off x="3696656" y="2720076"/>
                <a:ext cx="365252" cy="417696"/>
              </a:xfrm>
              <a:prstGeom prst="rect">
                <a:avLst/>
              </a:prstGeom>
              <a:noFill/>
            </p:spPr>
          </p:pic>
          <p:pic>
            <p:nvPicPr>
              <p:cNvPr id="9" name="Picture 17">
                <a:extLst>
                  <a:ext uri="{FF2B5EF4-FFF2-40B4-BE49-F238E27FC236}">
                    <a16:creationId xmlns:a16="http://schemas.microsoft.com/office/drawing/2014/main" id="{6745BDC6-9879-542C-C3CC-C46DC9E4B9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3592977" y="1998518"/>
                <a:ext cx="428811" cy="539180"/>
              </a:xfrm>
              <a:prstGeom prst="rect">
                <a:avLst/>
              </a:prstGeom>
              <a:noFill/>
            </p:spPr>
          </p:pic>
          <p:pic>
            <p:nvPicPr>
              <p:cNvPr id="10" name="Picture 5">
                <a:extLst>
                  <a:ext uri="{FF2B5EF4-FFF2-40B4-BE49-F238E27FC236}">
                    <a16:creationId xmlns:a16="http://schemas.microsoft.com/office/drawing/2014/main" id="{79BCA7A8-AB63-CFD0-951E-BCBDEFEBBC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screen"/>
              <a:srcRect/>
              <a:stretch>
                <a:fillRect/>
              </a:stretch>
            </p:blipFill>
            <p:spPr bwMode="auto">
              <a:xfrm>
                <a:off x="6157652" y="1350818"/>
                <a:ext cx="483163" cy="456111"/>
              </a:xfrm>
              <a:prstGeom prst="rect">
                <a:avLst/>
              </a:prstGeom>
              <a:noFill/>
            </p:spPr>
          </p:pic>
          <p:pic>
            <p:nvPicPr>
              <p:cNvPr id="11" name="Picture 15">
                <a:extLst>
                  <a:ext uri="{FF2B5EF4-FFF2-40B4-BE49-F238E27FC236}">
                    <a16:creationId xmlns:a16="http://schemas.microsoft.com/office/drawing/2014/main" id="{3D67D3F8-FFB2-47DC-DEC9-2B3F27987C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/>
              <a:srcRect/>
              <a:stretch>
                <a:fillRect/>
              </a:stretch>
            </p:blipFill>
            <p:spPr bwMode="auto">
              <a:xfrm>
                <a:off x="4801556" y="2720076"/>
                <a:ext cx="365252" cy="417696"/>
              </a:xfrm>
              <a:prstGeom prst="rect">
                <a:avLst/>
              </a:prstGeom>
              <a:noFill/>
            </p:spPr>
          </p:pic>
          <p:pic>
            <p:nvPicPr>
              <p:cNvPr id="12" name="Picture 17">
                <a:extLst>
                  <a:ext uri="{FF2B5EF4-FFF2-40B4-BE49-F238E27FC236}">
                    <a16:creationId xmlns:a16="http://schemas.microsoft.com/office/drawing/2014/main" id="{1C6233EE-02B3-C6FE-2346-1C37C1884EC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screen"/>
              <a:srcRect/>
              <a:stretch>
                <a:fillRect/>
              </a:stretch>
            </p:blipFill>
            <p:spPr bwMode="auto">
              <a:xfrm>
                <a:off x="4850277" y="1998518"/>
                <a:ext cx="428811" cy="539180"/>
              </a:xfrm>
              <a:prstGeom prst="rect">
                <a:avLst/>
              </a:prstGeom>
              <a:noFill/>
            </p:spPr>
          </p:pic>
          <p:pic>
            <p:nvPicPr>
              <p:cNvPr id="13" name="Picture 15">
                <a:extLst>
                  <a:ext uri="{FF2B5EF4-FFF2-40B4-BE49-F238E27FC236}">
                    <a16:creationId xmlns:a16="http://schemas.microsoft.com/office/drawing/2014/main" id="{D8807DD5-0C6E-2BC7-54EB-B4E9A80B9E0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/>
              <a:srcRect/>
              <a:stretch>
                <a:fillRect/>
              </a:stretch>
            </p:blipFill>
            <p:spPr bwMode="auto">
              <a:xfrm>
                <a:off x="3696656" y="3967851"/>
                <a:ext cx="365252" cy="417696"/>
              </a:xfrm>
              <a:prstGeom prst="rect">
                <a:avLst/>
              </a:prstGeom>
              <a:noFill/>
            </p:spPr>
          </p:pic>
          <p:pic>
            <p:nvPicPr>
              <p:cNvPr id="14" name="Picture 15">
                <a:extLst>
                  <a:ext uri="{FF2B5EF4-FFF2-40B4-BE49-F238E27FC236}">
                    <a16:creationId xmlns:a16="http://schemas.microsoft.com/office/drawing/2014/main" id="{F9496828-C35C-C83A-E4F2-37BB492672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/>
              <a:srcRect/>
              <a:stretch>
                <a:fillRect/>
              </a:stretch>
            </p:blipFill>
            <p:spPr bwMode="auto">
              <a:xfrm>
                <a:off x="4801556" y="3967851"/>
                <a:ext cx="365252" cy="417696"/>
              </a:xfrm>
              <a:prstGeom prst="rect">
                <a:avLst/>
              </a:prstGeom>
              <a:noFill/>
            </p:spPr>
          </p:pic>
          <p:pic>
            <p:nvPicPr>
              <p:cNvPr id="15" name="Picture 11">
                <a:extLst>
                  <a:ext uri="{FF2B5EF4-FFF2-40B4-BE49-F238E27FC236}">
                    <a16:creationId xmlns:a16="http://schemas.microsoft.com/office/drawing/2014/main" id="{63733979-4ADD-7586-B06E-57A9D5BFC1D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/>
              <a:srcRect/>
              <a:stretch>
                <a:fillRect/>
              </a:stretch>
            </p:blipFill>
            <p:spPr bwMode="auto">
              <a:xfrm>
                <a:off x="3774256" y="1417493"/>
                <a:ext cx="359869" cy="340487"/>
              </a:xfrm>
              <a:prstGeom prst="rect">
                <a:avLst/>
              </a:prstGeom>
              <a:noFill/>
            </p:spPr>
          </p:pic>
          <p:pic>
            <p:nvPicPr>
              <p:cNvPr id="16" name="Picture 13">
                <a:extLst>
                  <a:ext uri="{FF2B5EF4-FFF2-40B4-BE49-F238E27FC236}">
                    <a16:creationId xmlns:a16="http://schemas.microsoft.com/office/drawing/2014/main" id="{A5A90D3F-26A9-85B8-C3C9-42CBA4A175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screen"/>
              <a:srcRect/>
              <a:stretch>
                <a:fillRect/>
              </a:stretch>
            </p:blipFill>
            <p:spPr bwMode="auto">
              <a:xfrm>
                <a:off x="3678648" y="4717654"/>
                <a:ext cx="315866" cy="243139"/>
              </a:xfrm>
              <a:prstGeom prst="rect">
                <a:avLst/>
              </a:prstGeom>
              <a:noFill/>
            </p:spPr>
          </p:pic>
          <p:pic>
            <p:nvPicPr>
              <p:cNvPr id="17" name="Picture 13">
                <a:extLst>
                  <a:ext uri="{FF2B5EF4-FFF2-40B4-BE49-F238E27FC236}">
                    <a16:creationId xmlns:a16="http://schemas.microsoft.com/office/drawing/2014/main" id="{01ECFEEF-E7A4-75E7-686F-96E59CC85E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screen"/>
              <a:srcRect/>
              <a:stretch>
                <a:fillRect/>
              </a:stretch>
            </p:blipFill>
            <p:spPr bwMode="auto">
              <a:xfrm>
                <a:off x="4859748" y="4717654"/>
                <a:ext cx="315866" cy="243139"/>
              </a:xfrm>
              <a:prstGeom prst="rect">
                <a:avLst/>
              </a:prstGeom>
              <a:noFill/>
            </p:spPr>
          </p:pic>
          <p:pic>
            <p:nvPicPr>
              <p:cNvPr id="18" name="Picture 13">
                <a:extLst>
                  <a:ext uri="{FF2B5EF4-FFF2-40B4-BE49-F238E27FC236}">
                    <a16:creationId xmlns:a16="http://schemas.microsoft.com/office/drawing/2014/main" id="{DF272E41-8AAF-42AD-F317-B27BFA5980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screen"/>
              <a:srcRect/>
              <a:stretch>
                <a:fillRect/>
              </a:stretch>
            </p:blipFill>
            <p:spPr bwMode="auto">
              <a:xfrm>
                <a:off x="5536023" y="4717654"/>
                <a:ext cx="315866" cy="243139"/>
              </a:xfrm>
              <a:prstGeom prst="rect">
                <a:avLst/>
              </a:prstGeom>
              <a:noFill/>
            </p:spPr>
          </p:pic>
          <p:pic>
            <p:nvPicPr>
              <p:cNvPr id="19" name="Picture 11">
                <a:extLst>
                  <a:ext uri="{FF2B5EF4-FFF2-40B4-BE49-F238E27FC236}">
                    <a16:creationId xmlns:a16="http://schemas.microsoft.com/office/drawing/2014/main" id="{9F9958D0-9E2B-29C9-63E9-9D3E4ED406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screen"/>
              <a:srcRect/>
              <a:stretch>
                <a:fillRect/>
              </a:stretch>
            </p:blipFill>
            <p:spPr bwMode="auto">
              <a:xfrm>
                <a:off x="4717231" y="1417493"/>
                <a:ext cx="359869" cy="340487"/>
              </a:xfrm>
              <a:prstGeom prst="rect">
                <a:avLst/>
              </a:prstGeom>
              <a:noFill/>
            </p:spPr>
          </p:pic>
          <p:cxnSp>
            <p:nvCxnSpPr>
              <p:cNvPr id="20" name="直接连接符 19">
                <a:extLst>
                  <a:ext uri="{FF2B5EF4-FFF2-40B4-BE49-F238E27FC236}">
                    <a16:creationId xmlns:a16="http://schemas.microsoft.com/office/drawing/2014/main" id="{D4AC8C0D-6F9B-3494-D13A-E02D5DC06967}"/>
                  </a:ext>
                </a:extLst>
              </p:cNvPr>
              <p:cNvCxnSpPr>
                <a:stCxn id="7" idx="0"/>
                <a:endCxn id="13" idx="2"/>
              </p:cNvCxnSpPr>
              <p:nvPr/>
            </p:nvCxnSpPr>
            <p:spPr>
              <a:xfrm flipV="1">
                <a:off x="3226981" y="4385547"/>
                <a:ext cx="652301" cy="33210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>
                <a:extLst>
                  <a:ext uri="{FF2B5EF4-FFF2-40B4-BE49-F238E27FC236}">
                    <a16:creationId xmlns:a16="http://schemas.microsoft.com/office/drawing/2014/main" id="{C547604B-D181-0521-1551-4C2CED6941AF}"/>
                  </a:ext>
                </a:extLst>
              </p:cNvPr>
              <p:cNvCxnSpPr>
                <a:stCxn id="7" idx="0"/>
                <a:endCxn id="14" idx="2"/>
              </p:cNvCxnSpPr>
              <p:nvPr/>
            </p:nvCxnSpPr>
            <p:spPr>
              <a:xfrm flipV="1">
                <a:off x="3226981" y="4385547"/>
                <a:ext cx="1757201" cy="33210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>
                <a:extLst>
                  <a:ext uri="{FF2B5EF4-FFF2-40B4-BE49-F238E27FC236}">
                    <a16:creationId xmlns:a16="http://schemas.microsoft.com/office/drawing/2014/main" id="{83BBB71F-CBEA-962C-39B2-0DD990A35470}"/>
                  </a:ext>
                </a:extLst>
              </p:cNvPr>
              <p:cNvCxnSpPr>
                <a:stCxn id="16" idx="0"/>
                <a:endCxn id="13" idx="2"/>
              </p:cNvCxnSpPr>
              <p:nvPr/>
            </p:nvCxnSpPr>
            <p:spPr>
              <a:xfrm flipV="1">
                <a:off x="3836581" y="4385547"/>
                <a:ext cx="42701" cy="33210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>
                <a:extLst>
                  <a:ext uri="{FF2B5EF4-FFF2-40B4-BE49-F238E27FC236}">
                    <a16:creationId xmlns:a16="http://schemas.microsoft.com/office/drawing/2014/main" id="{C99169E8-B211-F1A8-F555-6A26DC0F1E47}"/>
                  </a:ext>
                </a:extLst>
              </p:cNvPr>
              <p:cNvCxnSpPr>
                <a:stCxn id="16" idx="0"/>
                <a:endCxn id="14" idx="2"/>
              </p:cNvCxnSpPr>
              <p:nvPr/>
            </p:nvCxnSpPr>
            <p:spPr>
              <a:xfrm flipV="1">
                <a:off x="3836581" y="4385547"/>
                <a:ext cx="1147601" cy="33210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>
                <a:extLst>
                  <a:ext uri="{FF2B5EF4-FFF2-40B4-BE49-F238E27FC236}">
                    <a16:creationId xmlns:a16="http://schemas.microsoft.com/office/drawing/2014/main" id="{E3631D1B-B2E7-D556-CBCE-E612DD19BCA6}"/>
                  </a:ext>
                </a:extLst>
              </p:cNvPr>
              <p:cNvCxnSpPr>
                <a:stCxn id="17" idx="0"/>
                <a:endCxn id="13" idx="2"/>
              </p:cNvCxnSpPr>
              <p:nvPr/>
            </p:nvCxnSpPr>
            <p:spPr>
              <a:xfrm flipH="1" flipV="1">
                <a:off x="3879282" y="4385547"/>
                <a:ext cx="1138399" cy="33210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>
                <a:extLst>
                  <a:ext uri="{FF2B5EF4-FFF2-40B4-BE49-F238E27FC236}">
                    <a16:creationId xmlns:a16="http://schemas.microsoft.com/office/drawing/2014/main" id="{20986805-38D2-91DA-B2DE-B5ADB4BD20FA}"/>
                  </a:ext>
                </a:extLst>
              </p:cNvPr>
              <p:cNvCxnSpPr>
                <a:stCxn id="17" idx="0"/>
                <a:endCxn id="14" idx="2"/>
              </p:cNvCxnSpPr>
              <p:nvPr/>
            </p:nvCxnSpPr>
            <p:spPr>
              <a:xfrm flipH="1" flipV="1">
                <a:off x="4984182" y="4385547"/>
                <a:ext cx="33499" cy="33210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>
                <a:extLst>
                  <a:ext uri="{FF2B5EF4-FFF2-40B4-BE49-F238E27FC236}">
                    <a16:creationId xmlns:a16="http://schemas.microsoft.com/office/drawing/2014/main" id="{80CCCC2E-5A6B-117D-D57E-C952B97ACA07}"/>
                  </a:ext>
                </a:extLst>
              </p:cNvPr>
              <p:cNvCxnSpPr>
                <a:stCxn id="18" idx="0"/>
                <a:endCxn id="14" idx="2"/>
              </p:cNvCxnSpPr>
              <p:nvPr/>
            </p:nvCxnSpPr>
            <p:spPr>
              <a:xfrm flipH="1" flipV="1">
                <a:off x="4984182" y="4385547"/>
                <a:ext cx="709774" cy="33210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>
                <a:extLst>
                  <a:ext uri="{FF2B5EF4-FFF2-40B4-BE49-F238E27FC236}">
                    <a16:creationId xmlns:a16="http://schemas.microsoft.com/office/drawing/2014/main" id="{AB4A06BE-DB72-6C2E-3FB0-940C7DD77034}"/>
                  </a:ext>
                </a:extLst>
              </p:cNvPr>
              <p:cNvCxnSpPr>
                <a:stCxn id="18" idx="0"/>
                <a:endCxn id="13" idx="2"/>
              </p:cNvCxnSpPr>
              <p:nvPr/>
            </p:nvCxnSpPr>
            <p:spPr>
              <a:xfrm flipH="1" flipV="1">
                <a:off x="3879282" y="4385547"/>
                <a:ext cx="1814674" cy="332107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>
                <a:extLst>
                  <a:ext uri="{FF2B5EF4-FFF2-40B4-BE49-F238E27FC236}">
                    <a16:creationId xmlns:a16="http://schemas.microsoft.com/office/drawing/2014/main" id="{1A5BD875-960C-AC97-FA73-66E4EFEC661B}"/>
                  </a:ext>
                </a:extLst>
              </p:cNvPr>
              <p:cNvCxnSpPr>
                <a:stCxn id="13" idx="0"/>
              </p:cNvCxnSpPr>
              <p:nvPr/>
            </p:nvCxnSpPr>
            <p:spPr>
              <a:xfrm flipV="1">
                <a:off x="3879282" y="3766422"/>
                <a:ext cx="0" cy="20142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>
                <a:extLst>
                  <a:ext uri="{FF2B5EF4-FFF2-40B4-BE49-F238E27FC236}">
                    <a16:creationId xmlns:a16="http://schemas.microsoft.com/office/drawing/2014/main" id="{FD474F3B-1175-F4FC-3FD6-3907B19E65D2}"/>
                  </a:ext>
                </a:extLst>
              </p:cNvPr>
              <p:cNvCxnSpPr>
                <a:stCxn id="14" idx="0"/>
              </p:cNvCxnSpPr>
              <p:nvPr/>
            </p:nvCxnSpPr>
            <p:spPr>
              <a:xfrm flipV="1">
                <a:off x="4984182" y="3766422"/>
                <a:ext cx="0" cy="201429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>
                <a:extLst>
                  <a:ext uri="{FF2B5EF4-FFF2-40B4-BE49-F238E27FC236}">
                    <a16:creationId xmlns:a16="http://schemas.microsoft.com/office/drawing/2014/main" id="{C50469C4-C116-B736-3E9D-9082D81D1F22}"/>
                  </a:ext>
                </a:extLst>
              </p:cNvPr>
              <p:cNvCxnSpPr>
                <a:stCxn id="13" idx="3"/>
                <a:endCxn id="14" idx="1"/>
              </p:cNvCxnSpPr>
              <p:nvPr/>
            </p:nvCxnSpPr>
            <p:spPr>
              <a:xfrm>
                <a:off x="4061908" y="4176699"/>
                <a:ext cx="73964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>
                <a:extLst>
                  <a:ext uri="{FF2B5EF4-FFF2-40B4-BE49-F238E27FC236}">
                    <a16:creationId xmlns:a16="http://schemas.microsoft.com/office/drawing/2014/main" id="{37AA01BB-20F1-CAE1-F148-46FDEE9D5941}"/>
                  </a:ext>
                </a:extLst>
              </p:cNvPr>
              <p:cNvCxnSpPr>
                <a:endCxn id="8" idx="2"/>
              </p:cNvCxnSpPr>
              <p:nvPr/>
            </p:nvCxnSpPr>
            <p:spPr>
              <a:xfrm flipV="1">
                <a:off x="3879282" y="3137772"/>
                <a:ext cx="0" cy="21095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>
                <a:extLst>
                  <a:ext uri="{FF2B5EF4-FFF2-40B4-BE49-F238E27FC236}">
                    <a16:creationId xmlns:a16="http://schemas.microsoft.com/office/drawing/2014/main" id="{9A7A6D7A-A5DD-444C-7759-EB1842BD05E2}"/>
                  </a:ext>
                </a:extLst>
              </p:cNvPr>
              <p:cNvCxnSpPr>
                <a:endCxn id="11" idx="2"/>
              </p:cNvCxnSpPr>
              <p:nvPr/>
            </p:nvCxnSpPr>
            <p:spPr>
              <a:xfrm flipV="1">
                <a:off x="4984182" y="3137772"/>
                <a:ext cx="0" cy="21095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>
                <a:extLst>
                  <a:ext uri="{FF2B5EF4-FFF2-40B4-BE49-F238E27FC236}">
                    <a16:creationId xmlns:a16="http://schemas.microsoft.com/office/drawing/2014/main" id="{FBF5C010-A474-8C40-10CB-6057F2FAA5DC}"/>
                  </a:ext>
                </a:extLst>
              </p:cNvPr>
              <p:cNvCxnSpPr>
                <a:stCxn id="8" idx="0"/>
                <a:endCxn id="9" idx="2"/>
              </p:cNvCxnSpPr>
              <p:nvPr/>
            </p:nvCxnSpPr>
            <p:spPr>
              <a:xfrm flipH="1" flipV="1">
                <a:off x="3807383" y="2537698"/>
                <a:ext cx="71899" cy="18237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>
                <a:extLst>
                  <a:ext uri="{FF2B5EF4-FFF2-40B4-BE49-F238E27FC236}">
                    <a16:creationId xmlns:a16="http://schemas.microsoft.com/office/drawing/2014/main" id="{DDB4F130-613E-E780-E423-C107842E2A47}"/>
                  </a:ext>
                </a:extLst>
              </p:cNvPr>
              <p:cNvCxnSpPr>
                <a:stCxn id="11" idx="0"/>
              </p:cNvCxnSpPr>
              <p:nvPr/>
            </p:nvCxnSpPr>
            <p:spPr>
              <a:xfrm flipV="1">
                <a:off x="4984182" y="2293793"/>
                <a:ext cx="151683" cy="42628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>
                <a:extLst>
                  <a:ext uri="{FF2B5EF4-FFF2-40B4-BE49-F238E27FC236}">
                    <a16:creationId xmlns:a16="http://schemas.microsoft.com/office/drawing/2014/main" id="{4A0EAA52-BB14-B68D-5A59-A984DF622255}"/>
                  </a:ext>
                </a:extLst>
              </p:cNvPr>
              <p:cNvCxnSpPr>
                <a:stCxn id="9" idx="3"/>
                <a:endCxn id="12" idx="1"/>
              </p:cNvCxnSpPr>
              <p:nvPr/>
            </p:nvCxnSpPr>
            <p:spPr>
              <a:xfrm>
                <a:off x="4021788" y="2268108"/>
                <a:ext cx="82848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>
                <a:extLst>
                  <a:ext uri="{FF2B5EF4-FFF2-40B4-BE49-F238E27FC236}">
                    <a16:creationId xmlns:a16="http://schemas.microsoft.com/office/drawing/2014/main" id="{07BB32AA-385F-D2A6-C4E8-EED0E0011AA7}"/>
                  </a:ext>
                </a:extLst>
              </p:cNvPr>
              <p:cNvCxnSpPr>
                <a:stCxn id="8" idx="3"/>
                <a:endCxn id="11" idx="1"/>
              </p:cNvCxnSpPr>
              <p:nvPr/>
            </p:nvCxnSpPr>
            <p:spPr>
              <a:xfrm>
                <a:off x="4061908" y="2928924"/>
                <a:ext cx="73964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>
                <a:extLst>
                  <a:ext uri="{FF2B5EF4-FFF2-40B4-BE49-F238E27FC236}">
                    <a16:creationId xmlns:a16="http://schemas.microsoft.com/office/drawing/2014/main" id="{A535211C-BB2E-8E94-F460-62163993C855}"/>
                  </a:ext>
                </a:extLst>
              </p:cNvPr>
              <p:cNvCxnSpPr>
                <a:stCxn id="9" idx="0"/>
                <a:endCxn id="15" idx="2"/>
              </p:cNvCxnSpPr>
              <p:nvPr/>
            </p:nvCxnSpPr>
            <p:spPr>
              <a:xfrm flipV="1">
                <a:off x="3807383" y="1757980"/>
                <a:ext cx="146808" cy="2405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>
                <a:extLst>
                  <a:ext uri="{FF2B5EF4-FFF2-40B4-BE49-F238E27FC236}">
                    <a16:creationId xmlns:a16="http://schemas.microsoft.com/office/drawing/2014/main" id="{E28D4806-14A1-6BBE-80CB-8E7BE464A1DB}"/>
                  </a:ext>
                </a:extLst>
              </p:cNvPr>
              <p:cNvCxnSpPr>
                <a:stCxn id="9" idx="0"/>
                <a:endCxn id="19" idx="2"/>
              </p:cNvCxnSpPr>
              <p:nvPr/>
            </p:nvCxnSpPr>
            <p:spPr>
              <a:xfrm flipV="1">
                <a:off x="3807383" y="1757980"/>
                <a:ext cx="1089783" cy="2405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直接连接符 38">
                <a:extLst>
                  <a:ext uri="{FF2B5EF4-FFF2-40B4-BE49-F238E27FC236}">
                    <a16:creationId xmlns:a16="http://schemas.microsoft.com/office/drawing/2014/main" id="{77D300F3-CA7A-FA76-662A-634D993CD206}"/>
                  </a:ext>
                </a:extLst>
              </p:cNvPr>
              <p:cNvCxnSpPr>
                <a:stCxn id="12" idx="0"/>
                <a:endCxn id="15" idx="2"/>
              </p:cNvCxnSpPr>
              <p:nvPr/>
            </p:nvCxnSpPr>
            <p:spPr>
              <a:xfrm flipH="1" flipV="1">
                <a:off x="3954191" y="1757980"/>
                <a:ext cx="1110492" cy="2405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直接连接符 39">
                <a:extLst>
                  <a:ext uri="{FF2B5EF4-FFF2-40B4-BE49-F238E27FC236}">
                    <a16:creationId xmlns:a16="http://schemas.microsoft.com/office/drawing/2014/main" id="{C7A7CCA1-6989-FFED-C0DE-983DF0F0B12A}"/>
                  </a:ext>
                </a:extLst>
              </p:cNvPr>
              <p:cNvCxnSpPr>
                <a:stCxn id="12" idx="0"/>
                <a:endCxn id="19" idx="2"/>
              </p:cNvCxnSpPr>
              <p:nvPr/>
            </p:nvCxnSpPr>
            <p:spPr>
              <a:xfrm flipH="1" flipV="1">
                <a:off x="4897166" y="1757980"/>
                <a:ext cx="167517" cy="2405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直接连接符 40">
                <a:extLst>
                  <a:ext uri="{FF2B5EF4-FFF2-40B4-BE49-F238E27FC236}">
                    <a16:creationId xmlns:a16="http://schemas.microsoft.com/office/drawing/2014/main" id="{47E2CC50-889C-992F-9457-E798CC5A25E5}"/>
                  </a:ext>
                </a:extLst>
              </p:cNvPr>
              <p:cNvCxnSpPr>
                <a:stCxn id="15" idx="3"/>
                <a:endCxn id="19" idx="1"/>
              </p:cNvCxnSpPr>
              <p:nvPr/>
            </p:nvCxnSpPr>
            <p:spPr>
              <a:xfrm>
                <a:off x="4134125" y="1587737"/>
                <a:ext cx="58310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直接连接符 41">
                <a:extLst>
                  <a:ext uri="{FF2B5EF4-FFF2-40B4-BE49-F238E27FC236}">
                    <a16:creationId xmlns:a16="http://schemas.microsoft.com/office/drawing/2014/main" id="{D0AF8536-0780-6B80-7D01-7CB46B83CCBA}"/>
                  </a:ext>
                </a:extLst>
              </p:cNvPr>
              <p:cNvCxnSpPr>
                <a:stCxn id="19" idx="3"/>
                <a:endCxn id="10" idx="1"/>
              </p:cNvCxnSpPr>
              <p:nvPr/>
            </p:nvCxnSpPr>
            <p:spPr>
              <a:xfrm flipV="1">
                <a:off x="5077100" y="1578874"/>
                <a:ext cx="1080552" cy="886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3" name="Picture 3">
                <a:extLst>
                  <a:ext uri="{FF2B5EF4-FFF2-40B4-BE49-F238E27FC236}">
                    <a16:creationId xmlns:a16="http://schemas.microsoft.com/office/drawing/2014/main" id="{1C0ECA1F-87D7-D3E4-A26D-257CD12E57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screen"/>
              <a:srcRect/>
              <a:stretch>
                <a:fillRect/>
              </a:stretch>
            </p:blipFill>
            <p:spPr bwMode="auto">
              <a:xfrm>
                <a:off x="6145787" y="1988703"/>
                <a:ext cx="419689" cy="462835"/>
              </a:xfrm>
              <a:prstGeom prst="rect">
                <a:avLst/>
              </a:prstGeom>
              <a:noFill/>
            </p:spPr>
          </p:pic>
          <p:cxnSp>
            <p:nvCxnSpPr>
              <p:cNvPr id="44" name="直接连接符 43">
                <a:extLst>
                  <a:ext uri="{FF2B5EF4-FFF2-40B4-BE49-F238E27FC236}">
                    <a16:creationId xmlns:a16="http://schemas.microsoft.com/office/drawing/2014/main" id="{7EF1E0F1-B40C-35EB-93DA-1B6764AEE187}"/>
                  </a:ext>
                </a:extLst>
              </p:cNvPr>
              <p:cNvCxnSpPr>
                <a:stCxn id="19" idx="3"/>
                <a:endCxn id="43" idx="1"/>
              </p:cNvCxnSpPr>
              <p:nvPr/>
            </p:nvCxnSpPr>
            <p:spPr>
              <a:xfrm>
                <a:off x="5077100" y="1587737"/>
                <a:ext cx="1068687" cy="63238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5" name="Picture 18">
                <a:extLst>
                  <a:ext uri="{FF2B5EF4-FFF2-40B4-BE49-F238E27FC236}">
                    <a16:creationId xmlns:a16="http://schemas.microsoft.com/office/drawing/2014/main" id="{70965FA8-D8D8-5078-F1F0-09E368BB13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screen"/>
              <a:srcRect/>
              <a:stretch>
                <a:fillRect/>
              </a:stretch>
            </p:blipFill>
            <p:spPr bwMode="auto">
              <a:xfrm>
                <a:off x="6188760" y="4484543"/>
                <a:ext cx="414582" cy="405745"/>
              </a:xfrm>
              <a:prstGeom prst="rect">
                <a:avLst/>
              </a:prstGeom>
              <a:noFill/>
            </p:spPr>
          </p:pic>
          <p:pic>
            <p:nvPicPr>
              <p:cNvPr id="46" name="Picture 3">
                <a:extLst>
                  <a:ext uri="{FF2B5EF4-FFF2-40B4-BE49-F238E27FC236}">
                    <a16:creationId xmlns:a16="http://schemas.microsoft.com/office/drawing/2014/main" id="{7B51D799-61B5-3BC9-899A-9F94661879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 cstate="screen"/>
              <a:srcRect/>
              <a:stretch>
                <a:fillRect/>
              </a:stretch>
            </p:blipFill>
            <p:spPr bwMode="auto">
              <a:xfrm>
                <a:off x="6143322" y="2634980"/>
                <a:ext cx="335071" cy="466725"/>
              </a:xfrm>
              <a:prstGeom prst="rect">
                <a:avLst/>
              </a:prstGeom>
              <a:noFill/>
            </p:spPr>
          </p:pic>
          <p:cxnSp>
            <p:nvCxnSpPr>
              <p:cNvPr id="47" name="直接连接符 46">
                <a:extLst>
                  <a:ext uri="{FF2B5EF4-FFF2-40B4-BE49-F238E27FC236}">
                    <a16:creationId xmlns:a16="http://schemas.microsoft.com/office/drawing/2014/main" id="{A46AF912-8195-2417-E79F-A5027A3CB8BD}"/>
                  </a:ext>
                </a:extLst>
              </p:cNvPr>
              <p:cNvCxnSpPr>
                <a:stCxn id="19" idx="3"/>
                <a:endCxn id="46" idx="1"/>
              </p:cNvCxnSpPr>
              <p:nvPr/>
            </p:nvCxnSpPr>
            <p:spPr>
              <a:xfrm>
                <a:off x="5077100" y="1587737"/>
                <a:ext cx="1066222" cy="128060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直接连接符 47">
                <a:extLst>
                  <a:ext uri="{FF2B5EF4-FFF2-40B4-BE49-F238E27FC236}">
                    <a16:creationId xmlns:a16="http://schemas.microsoft.com/office/drawing/2014/main" id="{8FD926C0-9DA5-11EA-1306-BAE1A2776CC7}"/>
                  </a:ext>
                </a:extLst>
              </p:cNvPr>
              <p:cNvCxnSpPr>
                <a:endCxn id="7" idx="2"/>
              </p:cNvCxnSpPr>
              <p:nvPr/>
            </p:nvCxnSpPr>
            <p:spPr>
              <a:xfrm flipV="1">
                <a:off x="3097262" y="4960793"/>
                <a:ext cx="129719" cy="14704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直接连接符 48">
                <a:extLst>
                  <a:ext uri="{FF2B5EF4-FFF2-40B4-BE49-F238E27FC236}">
                    <a16:creationId xmlns:a16="http://schemas.microsoft.com/office/drawing/2014/main" id="{70353C79-6B5C-E21A-6952-9BB4369653EC}"/>
                  </a:ext>
                </a:extLst>
              </p:cNvPr>
              <p:cNvCxnSpPr/>
              <p:nvPr/>
            </p:nvCxnSpPr>
            <p:spPr>
              <a:xfrm flipH="1" flipV="1">
                <a:off x="4992990" y="4836968"/>
                <a:ext cx="8167" cy="276225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直接连接符 49">
                <a:extLst>
                  <a:ext uri="{FF2B5EF4-FFF2-40B4-BE49-F238E27FC236}">
                    <a16:creationId xmlns:a16="http://schemas.microsoft.com/office/drawing/2014/main" id="{6ECF3DEE-B89E-9EF0-9AAF-8ADC0A4375D8}"/>
                  </a:ext>
                </a:extLst>
              </p:cNvPr>
              <p:cNvCxnSpPr>
                <a:stCxn id="45" idx="1"/>
                <a:endCxn id="18" idx="3"/>
              </p:cNvCxnSpPr>
              <p:nvPr/>
            </p:nvCxnSpPr>
            <p:spPr>
              <a:xfrm flipH="1">
                <a:off x="5851889" y="4687416"/>
                <a:ext cx="336871" cy="15180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51" name="Picture 7">
                <a:extLst>
                  <a:ext uri="{FF2B5EF4-FFF2-40B4-BE49-F238E27FC236}">
                    <a16:creationId xmlns:a16="http://schemas.microsoft.com/office/drawing/2014/main" id="{52BD2BB7-14A3-6D0D-5278-40E5F0A2020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screen"/>
              <a:srcRect/>
              <a:stretch>
                <a:fillRect/>
              </a:stretch>
            </p:blipFill>
            <p:spPr bwMode="auto">
              <a:xfrm>
                <a:off x="3659490" y="5098316"/>
                <a:ext cx="342394" cy="406261"/>
              </a:xfrm>
              <a:prstGeom prst="rect">
                <a:avLst/>
              </a:prstGeom>
              <a:noFill/>
            </p:spPr>
          </p:pic>
          <p:cxnSp>
            <p:nvCxnSpPr>
              <p:cNvPr id="52" name="直接连接符 51">
                <a:extLst>
                  <a:ext uri="{FF2B5EF4-FFF2-40B4-BE49-F238E27FC236}">
                    <a16:creationId xmlns:a16="http://schemas.microsoft.com/office/drawing/2014/main" id="{827366FB-97A5-1EEA-7FF7-D0385467855F}"/>
                  </a:ext>
                </a:extLst>
              </p:cNvPr>
              <p:cNvCxnSpPr>
                <a:stCxn id="51" idx="0"/>
                <a:endCxn id="16" idx="2"/>
              </p:cNvCxnSpPr>
              <p:nvPr/>
            </p:nvCxnSpPr>
            <p:spPr>
              <a:xfrm flipV="1">
                <a:off x="3830687" y="4960793"/>
                <a:ext cx="5894" cy="13752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直接连接符 52">
                <a:extLst>
                  <a:ext uri="{FF2B5EF4-FFF2-40B4-BE49-F238E27FC236}">
                    <a16:creationId xmlns:a16="http://schemas.microsoft.com/office/drawing/2014/main" id="{939B999B-FA7A-DC22-1439-8638F8862D80}"/>
                  </a:ext>
                </a:extLst>
              </p:cNvPr>
              <p:cNvCxnSpPr>
                <a:stCxn id="46" idx="1"/>
                <a:endCxn id="15" idx="3"/>
              </p:cNvCxnSpPr>
              <p:nvPr/>
            </p:nvCxnSpPr>
            <p:spPr>
              <a:xfrm flipH="1" flipV="1">
                <a:off x="4134125" y="1587737"/>
                <a:ext cx="2009196" cy="128060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>
                <a:extLst>
                  <a:ext uri="{FF2B5EF4-FFF2-40B4-BE49-F238E27FC236}">
                    <a16:creationId xmlns:a16="http://schemas.microsoft.com/office/drawing/2014/main" id="{C68EA4BC-722E-341F-6397-945E6C190668}"/>
                  </a:ext>
                </a:extLst>
              </p:cNvPr>
              <p:cNvCxnSpPr/>
              <p:nvPr/>
            </p:nvCxnSpPr>
            <p:spPr>
              <a:xfrm flipH="1" flipV="1">
                <a:off x="4116690" y="1560369"/>
                <a:ext cx="2095500" cy="657224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直接连接符 54">
                <a:extLst>
                  <a:ext uri="{FF2B5EF4-FFF2-40B4-BE49-F238E27FC236}">
                    <a16:creationId xmlns:a16="http://schemas.microsoft.com/office/drawing/2014/main" id="{A2DF1ED4-BD68-2CFF-EE89-21D496002701}"/>
                  </a:ext>
                </a:extLst>
              </p:cNvPr>
              <p:cNvCxnSpPr>
                <a:stCxn id="10" idx="1"/>
              </p:cNvCxnSpPr>
              <p:nvPr/>
            </p:nvCxnSpPr>
            <p:spPr>
              <a:xfrm flipH="1" flipV="1">
                <a:off x="4088115" y="1560368"/>
                <a:ext cx="2069537" cy="1850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直接连接符 55">
                <a:extLst>
                  <a:ext uri="{FF2B5EF4-FFF2-40B4-BE49-F238E27FC236}">
                    <a16:creationId xmlns:a16="http://schemas.microsoft.com/office/drawing/2014/main" id="{B33EDD23-A330-8178-56C5-759D12DAAFB6}"/>
                  </a:ext>
                </a:extLst>
              </p:cNvPr>
              <p:cNvCxnSpPr>
                <a:stCxn id="43" idx="1"/>
                <a:endCxn id="15" idx="3"/>
              </p:cNvCxnSpPr>
              <p:nvPr/>
            </p:nvCxnSpPr>
            <p:spPr>
              <a:xfrm flipH="1" flipV="1">
                <a:off x="4134125" y="1587737"/>
                <a:ext cx="2011661" cy="63238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TextBox 188">
                <a:extLst>
                  <a:ext uri="{FF2B5EF4-FFF2-40B4-BE49-F238E27FC236}">
                    <a16:creationId xmlns:a16="http://schemas.microsoft.com/office/drawing/2014/main" id="{268339C7-349E-4FFF-7545-F0A766DE41CA}"/>
                  </a:ext>
                </a:extLst>
              </p:cNvPr>
              <p:cNvSpPr txBox="1"/>
              <p:nvPr/>
            </p:nvSpPr>
            <p:spPr>
              <a:xfrm>
                <a:off x="2303241" y="2004841"/>
                <a:ext cx="872455" cy="27333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200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BD-WAN</a:t>
                </a:r>
                <a:endParaRPr lang="zh-CN" altLang="en-US" sz="12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58" name="Picture 7">
                <a:extLst>
                  <a:ext uri="{FF2B5EF4-FFF2-40B4-BE49-F238E27FC236}">
                    <a16:creationId xmlns:a16="http://schemas.microsoft.com/office/drawing/2014/main" id="{288F1C45-AFD5-D480-49EB-F249B9B7A1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 cstate="screen"/>
              <a:srcRect/>
              <a:stretch>
                <a:fillRect/>
              </a:stretch>
            </p:blipFill>
            <p:spPr bwMode="auto">
              <a:xfrm>
                <a:off x="2888925" y="5084634"/>
                <a:ext cx="342394" cy="406261"/>
              </a:xfrm>
              <a:prstGeom prst="rect">
                <a:avLst/>
              </a:prstGeom>
              <a:noFill/>
            </p:spPr>
          </p:pic>
          <p:pic>
            <p:nvPicPr>
              <p:cNvPr id="59" name="Picture 2">
                <a:extLst>
                  <a:ext uri="{FF2B5EF4-FFF2-40B4-BE49-F238E27FC236}">
                    <a16:creationId xmlns:a16="http://schemas.microsoft.com/office/drawing/2014/main" id="{8EF9E14B-AB4D-6AEC-590A-410F1ECA1A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screen"/>
              <a:srcRect/>
              <a:stretch>
                <a:fillRect/>
              </a:stretch>
            </p:blipFill>
            <p:spPr bwMode="auto">
              <a:xfrm>
                <a:off x="4691911" y="5113193"/>
                <a:ext cx="618492" cy="409582"/>
              </a:xfrm>
              <a:prstGeom prst="rect">
                <a:avLst/>
              </a:prstGeom>
              <a:noFill/>
            </p:spPr>
          </p:pic>
          <p:pic>
            <p:nvPicPr>
              <p:cNvPr id="60" name="Picture 15">
                <a:extLst>
                  <a:ext uri="{FF2B5EF4-FFF2-40B4-BE49-F238E27FC236}">
                    <a16:creationId xmlns:a16="http://schemas.microsoft.com/office/drawing/2014/main" id="{FA4D7F3B-B1E8-E454-AFAA-6ADC9523877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/>
              <a:srcRect/>
              <a:stretch>
                <a:fillRect/>
              </a:stretch>
            </p:blipFill>
            <p:spPr bwMode="auto">
              <a:xfrm>
                <a:off x="3689283" y="3350958"/>
                <a:ext cx="365252" cy="417696"/>
              </a:xfrm>
              <a:prstGeom prst="rect">
                <a:avLst/>
              </a:prstGeom>
              <a:noFill/>
            </p:spPr>
          </p:pic>
          <p:pic>
            <p:nvPicPr>
              <p:cNvPr id="61" name="Picture 15">
                <a:extLst>
                  <a:ext uri="{FF2B5EF4-FFF2-40B4-BE49-F238E27FC236}">
                    <a16:creationId xmlns:a16="http://schemas.microsoft.com/office/drawing/2014/main" id="{5F7AA34D-05AE-4F2D-2DDB-2F9CC0A71F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screen"/>
              <a:srcRect/>
              <a:stretch>
                <a:fillRect/>
              </a:stretch>
            </p:blipFill>
            <p:spPr bwMode="auto">
              <a:xfrm>
                <a:off x="4794183" y="3350958"/>
                <a:ext cx="365252" cy="417696"/>
              </a:xfrm>
              <a:prstGeom prst="rect">
                <a:avLst/>
              </a:prstGeom>
              <a:noFill/>
            </p:spPr>
          </p:pic>
          <p:sp>
            <p:nvSpPr>
              <p:cNvPr id="62" name="任意多边形: 形状 61">
                <a:extLst>
                  <a:ext uri="{FF2B5EF4-FFF2-40B4-BE49-F238E27FC236}">
                    <a16:creationId xmlns:a16="http://schemas.microsoft.com/office/drawing/2014/main" id="{5DC467D7-F492-7BF6-F4E2-C6C2EC361598}"/>
                  </a:ext>
                </a:extLst>
              </p:cNvPr>
              <p:cNvSpPr/>
              <p:nvPr/>
            </p:nvSpPr>
            <p:spPr>
              <a:xfrm>
                <a:off x="3043192" y="4077291"/>
                <a:ext cx="785542" cy="1123213"/>
              </a:xfrm>
              <a:custGeom>
                <a:avLst/>
                <a:gdLst>
                  <a:gd name="connsiteX0" fmla="*/ 0 w 870012"/>
                  <a:gd name="connsiteY0" fmla="*/ 1074198 h 1074198"/>
                  <a:gd name="connsiteX1" fmla="*/ 204186 w 870012"/>
                  <a:gd name="connsiteY1" fmla="*/ 621437 h 1074198"/>
                  <a:gd name="connsiteX2" fmla="*/ 870012 w 870012"/>
                  <a:gd name="connsiteY2" fmla="*/ 0 h 10741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0012" h="1074198">
                    <a:moveTo>
                      <a:pt x="0" y="1074198"/>
                    </a:moveTo>
                    <a:cubicBezTo>
                      <a:pt x="29592" y="937334"/>
                      <a:pt x="59184" y="800470"/>
                      <a:pt x="204186" y="621437"/>
                    </a:cubicBezTo>
                    <a:cubicBezTo>
                      <a:pt x="349188" y="442404"/>
                      <a:pt x="781235" y="99134"/>
                      <a:pt x="870012" y="0"/>
                    </a:cubicBezTo>
                  </a:path>
                </a:pathLst>
              </a:custGeom>
              <a:noFill/>
              <a:ln w="44450">
                <a:solidFill>
                  <a:srgbClr val="00B050"/>
                </a:solidFill>
                <a:headEnd type="none"/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63" name="任意多边形: 形状 62">
                <a:extLst>
                  <a:ext uri="{FF2B5EF4-FFF2-40B4-BE49-F238E27FC236}">
                    <a16:creationId xmlns:a16="http://schemas.microsoft.com/office/drawing/2014/main" id="{5B19F730-C68D-0896-9D21-A13221E1869E}"/>
                  </a:ext>
                </a:extLst>
              </p:cNvPr>
              <p:cNvSpPr/>
              <p:nvPr/>
            </p:nvSpPr>
            <p:spPr>
              <a:xfrm rot="321373" flipH="1">
                <a:off x="3838079" y="2889158"/>
                <a:ext cx="45719" cy="774984"/>
              </a:xfrm>
              <a:custGeom>
                <a:avLst/>
                <a:gdLst>
                  <a:gd name="connsiteX0" fmla="*/ 0 w 17755"/>
                  <a:gd name="connsiteY0" fmla="*/ 399495 h 399495"/>
                  <a:gd name="connsiteX1" fmla="*/ 17755 w 17755"/>
                  <a:gd name="connsiteY1" fmla="*/ 0 h 399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755" h="399495">
                    <a:moveTo>
                      <a:pt x="0" y="399495"/>
                    </a:moveTo>
                    <a:lnTo>
                      <a:pt x="17755" y="0"/>
                    </a:lnTo>
                  </a:path>
                </a:pathLst>
              </a:custGeom>
              <a:noFill/>
              <a:ln w="44450">
                <a:solidFill>
                  <a:srgbClr val="00B05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64" name="任意多边形: 形状 63">
                <a:extLst>
                  <a:ext uri="{FF2B5EF4-FFF2-40B4-BE49-F238E27FC236}">
                    <a16:creationId xmlns:a16="http://schemas.microsoft.com/office/drawing/2014/main" id="{39299067-6345-7836-BAF1-35BECC0ACD3B}"/>
                  </a:ext>
                </a:extLst>
              </p:cNvPr>
              <p:cNvSpPr/>
              <p:nvPr/>
            </p:nvSpPr>
            <p:spPr>
              <a:xfrm>
                <a:off x="3828906" y="4118432"/>
                <a:ext cx="1162974" cy="8877"/>
              </a:xfrm>
              <a:custGeom>
                <a:avLst/>
                <a:gdLst>
                  <a:gd name="connsiteX0" fmla="*/ 0 w 1162974"/>
                  <a:gd name="connsiteY0" fmla="*/ 8877 h 8877"/>
                  <a:gd name="connsiteX1" fmla="*/ 1162974 w 1162974"/>
                  <a:gd name="connsiteY1" fmla="*/ 0 h 88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62974" h="8877">
                    <a:moveTo>
                      <a:pt x="0" y="8877"/>
                    </a:moveTo>
                    <a:lnTo>
                      <a:pt x="1162974" y="0"/>
                    </a:lnTo>
                  </a:path>
                </a:pathLst>
              </a:custGeom>
              <a:noFill/>
              <a:ln w="44450">
                <a:solidFill>
                  <a:srgbClr val="00B050"/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65" name="任意多边形: 形状 64">
                <a:extLst>
                  <a:ext uri="{FF2B5EF4-FFF2-40B4-BE49-F238E27FC236}">
                    <a16:creationId xmlns:a16="http://schemas.microsoft.com/office/drawing/2014/main" id="{4D7D55B0-7942-3B10-DC51-E0478D164BC4}"/>
                  </a:ext>
                </a:extLst>
              </p:cNvPr>
              <p:cNvSpPr/>
              <p:nvPr/>
            </p:nvSpPr>
            <p:spPr>
              <a:xfrm>
                <a:off x="4947492" y="3541383"/>
                <a:ext cx="17755" cy="577049"/>
              </a:xfrm>
              <a:custGeom>
                <a:avLst/>
                <a:gdLst>
                  <a:gd name="connsiteX0" fmla="*/ 0 w 17755"/>
                  <a:gd name="connsiteY0" fmla="*/ 577049 h 577049"/>
                  <a:gd name="connsiteX1" fmla="*/ 17755 w 17755"/>
                  <a:gd name="connsiteY1" fmla="*/ 0 h 577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755" h="577049">
                    <a:moveTo>
                      <a:pt x="0" y="577049"/>
                    </a:moveTo>
                    <a:lnTo>
                      <a:pt x="17755" y="0"/>
                    </a:lnTo>
                  </a:path>
                </a:pathLst>
              </a:custGeom>
              <a:noFill/>
              <a:ln w="44450">
                <a:solidFill>
                  <a:srgbClr val="00B050"/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cxnSp>
            <p:nvCxnSpPr>
              <p:cNvPr id="66" name="直接连接符 65">
                <a:extLst>
                  <a:ext uri="{FF2B5EF4-FFF2-40B4-BE49-F238E27FC236}">
                    <a16:creationId xmlns:a16="http://schemas.microsoft.com/office/drawing/2014/main" id="{AC692B7B-64E5-5B15-53C2-7131E922B97C}"/>
                  </a:ext>
                </a:extLst>
              </p:cNvPr>
              <p:cNvCxnSpPr>
                <a:stCxn id="60" idx="3"/>
                <a:endCxn id="61" idx="1"/>
              </p:cNvCxnSpPr>
              <p:nvPr/>
            </p:nvCxnSpPr>
            <p:spPr>
              <a:xfrm>
                <a:off x="4054535" y="3559806"/>
                <a:ext cx="739648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7" name="任意多边形: 形状 66">
                <a:extLst>
                  <a:ext uri="{FF2B5EF4-FFF2-40B4-BE49-F238E27FC236}">
                    <a16:creationId xmlns:a16="http://schemas.microsoft.com/office/drawing/2014/main" id="{0165FA7D-0EDB-D32C-EDC2-7267E1E0C9E9}"/>
                  </a:ext>
                </a:extLst>
              </p:cNvPr>
              <p:cNvSpPr/>
              <p:nvPr/>
            </p:nvSpPr>
            <p:spPr>
              <a:xfrm>
                <a:off x="4956370" y="2919946"/>
                <a:ext cx="17755" cy="612559"/>
              </a:xfrm>
              <a:custGeom>
                <a:avLst/>
                <a:gdLst>
                  <a:gd name="connsiteX0" fmla="*/ 0 w 17755"/>
                  <a:gd name="connsiteY0" fmla="*/ 612559 h 612559"/>
                  <a:gd name="connsiteX1" fmla="*/ 17755 w 17755"/>
                  <a:gd name="connsiteY1" fmla="*/ 0 h 612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755" h="612559">
                    <a:moveTo>
                      <a:pt x="0" y="612559"/>
                    </a:moveTo>
                    <a:lnTo>
                      <a:pt x="17755" y="0"/>
                    </a:lnTo>
                  </a:path>
                </a:pathLst>
              </a:custGeom>
              <a:noFill/>
              <a:ln w="44450">
                <a:solidFill>
                  <a:srgbClr val="00B050"/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68" name="任意多边形: 形状 67">
                <a:extLst>
                  <a:ext uri="{FF2B5EF4-FFF2-40B4-BE49-F238E27FC236}">
                    <a16:creationId xmlns:a16="http://schemas.microsoft.com/office/drawing/2014/main" id="{54C391E6-7AA9-E596-ECED-2B7D218228A2}"/>
                  </a:ext>
                </a:extLst>
              </p:cNvPr>
              <p:cNvSpPr/>
              <p:nvPr/>
            </p:nvSpPr>
            <p:spPr>
              <a:xfrm>
                <a:off x="2958894" y="1444287"/>
                <a:ext cx="3302493" cy="3721710"/>
              </a:xfrm>
              <a:custGeom>
                <a:avLst/>
                <a:gdLst>
                  <a:gd name="connsiteX0" fmla="*/ 0 w 3302493"/>
                  <a:gd name="connsiteY0" fmla="*/ 3721710 h 3721710"/>
                  <a:gd name="connsiteX1" fmla="*/ 142043 w 3302493"/>
                  <a:gd name="connsiteY1" fmla="*/ 3295581 h 3721710"/>
                  <a:gd name="connsiteX2" fmla="*/ 781235 w 3302493"/>
                  <a:gd name="connsiteY2" fmla="*/ 2612001 h 3721710"/>
                  <a:gd name="connsiteX3" fmla="*/ 807868 w 3302493"/>
                  <a:gd name="connsiteY3" fmla="*/ 2052708 h 3721710"/>
                  <a:gd name="connsiteX4" fmla="*/ 843379 w 3302493"/>
                  <a:gd name="connsiteY4" fmla="*/ 1466781 h 3721710"/>
                  <a:gd name="connsiteX5" fmla="*/ 834501 w 3302493"/>
                  <a:gd name="connsiteY5" fmla="*/ 845345 h 3721710"/>
                  <a:gd name="connsiteX6" fmla="*/ 1988598 w 3302493"/>
                  <a:gd name="connsiteY6" fmla="*/ 99620 h 3721710"/>
                  <a:gd name="connsiteX7" fmla="*/ 3302493 w 3302493"/>
                  <a:gd name="connsiteY7" fmla="*/ 28599 h 3721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02493" h="3721710">
                    <a:moveTo>
                      <a:pt x="0" y="3721710"/>
                    </a:moveTo>
                    <a:cubicBezTo>
                      <a:pt x="5918" y="3601121"/>
                      <a:pt x="11837" y="3480532"/>
                      <a:pt x="142043" y="3295581"/>
                    </a:cubicBezTo>
                    <a:cubicBezTo>
                      <a:pt x="272249" y="3110629"/>
                      <a:pt x="670264" y="2819147"/>
                      <a:pt x="781235" y="2612001"/>
                    </a:cubicBezTo>
                    <a:cubicBezTo>
                      <a:pt x="892206" y="2404855"/>
                      <a:pt x="797511" y="2243578"/>
                      <a:pt x="807868" y="2052708"/>
                    </a:cubicBezTo>
                    <a:cubicBezTo>
                      <a:pt x="818225" y="1861838"/>
                      <a:pt x="838940" y="1668008"/>
                      <a:pt x="843379" y="1466781"/>
                    </a:cubicBezTo>
                    <a:cubicBezTo>
                      <a:pt x="847818" y="1265554"/>
                      <a:pt x="643631" y="1073205"/>
                      <a:pt x="834501" y="845345"/>
                    </a:cubicBezTo>
                    <a:cubicBezTo>
                      <a:pt x="1025371" y="617485"/>
                      <a:pt x="1577266" y="235744"/>
                      <a:pt x="1988598" y="99620"/>
                    </a:cubicBezTo>
                    <a:cubicBezTo>
                      <a:pt x="2399930" y="-36504"/>
                      <a:pt x="2851211" y="-3953"/>
                      <a:pt x="3302493" y="28599"/>
                    </a:cubicBezTo>
                  </a:path>
                </a:pathLst>
              </a:custGeom>
              <a:noFill/>
              <a:ln>
                <a:solidFill>
                  <a:schemeClr val="accent6">
                    <a:lumMod val="75000"/>
                  </a:schemeClr>
                </a:solidFill>
                <a:prstDash val="sysDash"/>
                <a:tailEnd type="stealth"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cxnSp>
            <p:nvCxnSpPr>
              <p:cNvPr id="69" name="直接连接符 68">
                <a:extLst>
                  <a:ext uri="{FF2B5EF4-FFF2-40B4-BE49-F238E27FC236}">
                    <a16:creationId xmlns:a16="http://schemas.microsoft.com/office/drawing/2014/main" id="{3A5227A0-5CA5-76A4-E1BB-F4D212270BB8}"/>
                  </a:ext>
                </a:extLst>
              </p:cNvPr>
              <p:cNvCxnSpPr/>
              <p:nvPr/>
            </p:nvCxnSpPr>
            <p:spPr>
              <a:xfrm>
                <a:off x="1984177" y="2878172"/>
                <a:ext cx="871064" cy="0"/>
              </a:xfrm>
              <a:prstGeom prst="line">
                <a:avLst/>
              </a:prstGeom>
              <a:ln w="25400">
                <a:solidFill>
                  <a:schemeClr val="accent6">
                    <a:lumMod val="7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文本框 69">
                <a:extLst>
                  <a:ext uri="{FF2B5EF4-FFF2-40B4-BE49-F238E27FC236}">
                    <a16:creationId xmlns:a16="http://schemas.microsoft.com/office/drawing/2014/main" id="{FF94F6EC-772F-CD86-FFC7-E046B6057B60}"/>
                  </a:ext>
                </a:extLst>
              </p:cNvPr>
              <p:cNvSpPr txBox="1"/>
              <p:nvPr/>
            </p:nvSpPr>
            <p:spPr>
              <a:xfrm>
                <a:off x="2820737" y="2741752"/>
                <a:ext cx="64633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sz="1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原路径</a:t>
                </a:r>
              </a:p>
            </p:txBody>
          </p:sp>
          <p:grpSp>
            <p:nvGrpSpPr>
              <p:cNvPr id="71" name="组合 70">
                <a:extLst>
                  <a:ext uri="{FF2B5EF4-FFF2-40B4-BE49-F238E27FC236}">
                    <a16:creationId xmlns:a16="http://schemas.microsoft.com/office/drawing/2014/main" id="{C8F9225E-B0B1-478A-7437-8E855976030A}"/>
                  </a:ext>
                </a:extLst>
              </p:cNvPr>
              <p:cNvGrpSpPr/>
              <p:nvPr/>
            </p:nvGrpSpPr>
            <p:grpSpPr>
              <a:xfrm>
                <a:off x="2632828" y="4449428"/>
                <a:ext cx="460319" cy="307772"/>
                <a:chOff x="942798" y="3819525"/>
                <a:chExt cx="460319" cy="307772"/>
              </a:xfrm>
            </p:grpSpPr>
            <p:sp>
              <p:nvSpPr>
                <p:cNvPr id="97" name="文本框 96">
                  <a:extLst>
                    <a:ext uri="{FF2B5EF4-FFF2-40B4-BE49-F238E27FC236}">
                      <a16:creationId xmlns:a16="http://schemas.microsoft.com/office/drawing/2014/main" id="{9849AE4C-27E1-00D9-906C-04A60FF8852E}"/>
                    </a:ext>
                  </a:extLst>
                </p:cNvPr>
                <p:cNvSpPr txBox="1"/>
                <p:nvPr/>
              </p:nvSpPr>
              <p:spPr>
                <a:xfrm>
                  <a:off x="942798" y="3827840"/>
                  <a:ext cx="460319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zh-CN" sz="1200" dirty="0">
                      <a:solidFill>
                        <a:schemeClr val="accent6">
                          <a:lumMod val="75000"/>
                        </a:schemeClr>
                      </a:solidFill>
                    </a:rPr>
                    <a:t>data</a:t>
                  </a:r>
                  <a:endParaRPr lang="zh-CN" altLang="en-US" sz="12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98" name="流程图: 多文档 97">
                  <a:extLst>
                    <a:ext uri="{FF2B5EF4-FFF2-40B4-BE49-F238E27FC236}">
                      <a16:creationId xmlns:a16="http://schemas.microsoft.com/office/drawing/2014/main" id="{9C43C787-17AD-74D5-66CB-BD50B4E06ABE}"/>
                    </a:ext>
                  </a:extLst>
                </p:cNvPr>
                <p:cNvSpPr/>
                <p:nvPr/>
              </p:nvSpPr>
              <p:spPr>
                <a:xfrm>
                  <a:off x="1008103" y="3819525"/>
                  <a:ext cx="381717" cy="307772"/>
                </a:xfrm>
                <a:prstGeom prst="flowChartMultidocumen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72" name="组合 71">
                <a:extLst>
                  <a:ext uri="{FF2B5EF4-FFF2-40B4-BE49-F238E27FC236}">
                    <a16:creationId xmlns:a16="http://schemas.microsoft.com/office/drawing/2014/main" id="{8AE732A5-BDE5-984D-0C29-22B0E479820F}"/>
                  </a:ext>
                </a:extLst>
              </p:cNvPr>
              <p:cNvGrpSpPr/>
              <p:nvPr/>
            </p:nvGrpSpPr>
            <p:grpSpPr>
              <a:xfrm>
                <a:off x="3390092" y="1841327"/>
                <a:ext cx="460319" cy="307772"/>
                <a:chOff x="942798" y="3819525"/>
                <a:chExt cx="460319" cy="307772"/>
              </a:xfrm>
            </p:grpSpPr>
            <p:sp>
              <p:nvSpPr>
                <p:cNvPr id="95" name="文本框 94">
                  <a:extLst>
                    <a:ext uri="{FF2B5EF4-FFF2-40B4-BE49-F238E27FC236}">
                      <a16:creationId xmlns:a16="http://schemas.microsoft.com/office/drawing/2014/main" id="{B5CF54A1-5108-6B6D-89E4-C8442C8DA233}"/>
                    </a:ext>
                  </a:extLst>
                </p:cNvPr>
                <p:cNvSpPr txBox="1"/>
                <p:nvPr/>
              </p:nvSpPr>
              <p:spPr>
                <a:xfrm>
                  <a:off x="942798" y="3827840"/>
                  <a:ext cx="460319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zh-CN" sz="1200" dirty="0">
                      <a:solidFill>
                        <a:schemeClr val="accent6">
                          <a:lumMod val="75000"/>
                        </a:schemeClr>
                      </a:solidFill>
                    </a:rPr>
                    <a:t>data</a:t>
                  </a:r>
                  <a:endParaRPr lang="zh-CN" altLang="en-US" sz="12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  <p:sp>
              <p:nvSpPr>
                <p:cNvPr id="96" name="流程图: 多文档 95">
                  <a:extLst>
                    <a:ext uri="{FF2B5EF4-FFF2-40B4-BE49-F238E27FC236}">
                      <a16:creationId xmlns:a16="http://schemas.microsoft.com/office/drawing/2014/main" id="{D35587A1-4C2C-36BF-BA9A-205B5148D645}"/>
                    </a:ext>
                  </a:extLst>
                </p:cNvPr>
                <p:cNvSpPr/>
                <p:nvPr/>
              </p:nvSpPr>
              <p:spPr>
                <a:xfrm>
                  <a:off x="1008103" y="3819525"/>
                  <a:ext cx="381717" cy="307772"/>
                </a:xfrm>
                <a:prstGeom prst="flowChartMultidocumen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73" name="任意多边形: 形状 72">
                <a:extLst>
                  <a:ext uri="{FF2B5EF4-FFF2-40B4-BE49-F238E27FC236}">
                    <a16:creationId xmlns:a16="http://schemas.microsoft.com/office/drawing/2014/main" id="{8F1C6323-CD17-96EB-9CE7-A7A1D4200A04}"/>
                  </a:ext>
                </a:extLst>
              </p:cNvPr>
              <p:cNvSpPr/>
              <p:nvPr/>
            </p:nvSpPr>
            <p:spPr>
              <a:xfrm>
                <a:off x="3868733" y="2364422"/>
                <a:ext cx="4980" cy="543464"/>
              </a:xfrm>
              <a:custGeom>
                <a:avLst/>
                <a:gdLst>
                  <a:gd name="connsiteX0" fmla="*/ 4980 w 4980"/>
                  <a:gd name="connsiteY0" fmla="*/ 543464 h 543464"/>
                  <a:gd name="connsiteX1" fmla="*/ 4980 w 4980"/>
                  <a:gd name="connsiteY1" fmla="*/ 0 h 543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4980" h="543464">
                    <a:moveTo>
                      <a:pt x="4980" y="543464"/>
                    </a:moveTo>
                    <a:cubicBezTo>
                      <a:pt x="667" y="313426"/>
                      <a:pt x="-3646" y="83389"/>
                      <a:pt x="4980" y="0"/>
                    </a:cubicBezTo>
                  </a:path>
                </a:pathLst>
              </a:custGeom>
              <a:noFill/>
              <a:ln w="44450">
                <a:solidFill>
                  <a:srgbClr val="00B050"/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74" name="任意多边形: 形状 73">
                <a:extLst>
                  <a:ext uri="{FF2B5EF4-FFF2-40B4-BE49-F238E27FC236}">
                    <a16:creationId xmlns:a16="http://schemas.microsoft.com/office/drawing/2014/main" id="{ABE68963-7B63-B952-9C7E-5FA2FB1B193A}"/>
                  </a:ext>
                </a:extLst>
              </p:cNvPr>
              <p:cNvSpPr/>
              <p:nvPr/>
            </p:nvSpPr>
            <p:spPr>
              <a:xfrm>
                <a:off x="3908218" y="2933765"/>
                <a:ext cx="1000664" cy="8627"/>
              </a:xfrm>
              <a:custGeom>
                <a:avLst/>
                <a:gdLst>
                  <a:gd name="connsiteX0" fmla="*/ 1000664 w 1000664"/>
                  <a:gd name="connsiteY0" fmla="*/ 0 h 8627"/>
                  <a:gd name="connsiteX1" fmla="*/ 0 w 1000664"/>
                  <a:gd name="connsiteY1" fmla="*/ 8627 h 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00664" h="8627">
                    <a:moveTo>
                      <a:pt x="1000664" y="0"/>
                    </a:moveTo>
                    <a:lnTo>
                      <a:pt x="0" y="8627"/>
                    </a:lnTo>
                  </a:path>
                </a:pathLst>
              </a:custGeom>
              <a:noFill/>
              <a:ln w="44450">
                <a:solidFill>
                  <a:srgbClr val="00B050"/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sp>
            <p:nvSpPr>
              <p:cNvPr id="75" name="任意多边形: 形状 74">
                <a:extLst>
                  <a:ext uri="{FF2B5EF4-FFF2-40B4-BE49-F238E27FC236}">
                    <a16:creationId xmlns:a16="http://schemas.microsoft.com/office/drawing/2014/main" id="{A883C440-F8DA-95D3-D77F-78BD51C63BB5}"/>
                  </a:ext>
                </a:extLst>
              </p:cNvPr>
              <p:cNvSpPr/>
              <p:nvPr/>
            </p:nvSpPr>
            <p:spPr>
              <a:xfrm>
                <a:off x="3873294" y="1557716"/>
                <a:ext cx="2290439" cy="820692"/>
              </a:xfrm>
              <a:custGeom>
                <a:avLst/>
                <a:gdLst>
                  <a:gd name="connsiteX0" fmla="*/ 0 w 2290439"/>
                  <a:gd name="connsiteY0" fmla="*/ 820692 h 820692"/>
                  <a:gd name="connsiteX1" fmla="*/ 1056443 w 2290439"/>
                  <a:gd name="connsiteY1" fmla="*/ 57213 h 820692"/>
                  <a:gd name="connsiteX2" fmla="*/ 2290439 w 2290439"/>
                  <a:gd name="connsiteY2" fmla="*/ 48335 h 820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90439" h="820692">
                    <a:moveTo>
                      <a:pt x="0" y="820692"/>
                    </a:moveTo>
                    <a:cubicBezTo>
                      <a:pt x="337351" y="503315"/>
                      <a:pt x="674703" y="185939"/>
                      <a:pt x="1056443" y="57213"/>
                    </a:cubicBezTo>
                    <a:cubicBezTo>
                      <a:pt x="1438183" y="-71513"/>
                      <a:pt x="2022629" y="58692"/>
                      <a:pt x="2290439" y="48335"/>
                    </a:cubicBezTo>
                  </a:path>
                </a:pathLst>
              </a:custGeom>
              <a:noFill/>
              <a:ln w="44450">
                <a:solidFill>
                  <a:srgbClr val="00B050"/>
                </a:solidFill>
                <a:tailEnd type="stealt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noAutofit/>
              </a:bodyPr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/>
              </a:p>
            </p:txBody>
          </p:sp>
          <p:cxnSp>
            <p:nvCxnSpPr>
              <p:cNvPr id="76" name="直接连接符 75">
                <a:extLst>
                  <a:ext uri="{FF2B5EF4-FFF2-40B4-BE49-F238E27FC236}">
                    <a16:creationId xmlns:a16="http://schemas.microsoft.com/office/drawing/2014/main" id="{A92AC35E-FABA-CEF5-191C-4B50AD47E2D8}"/>
                  </a:ext>
                </a:extLst>
              </p:cNvPr>
              <p:cNvCxnSpPr/>
              <p:nvPr/>
            </p:nvCxnSpPr>
            <p:spPr>
              <a:xfrm>
                <a:off x="1964013" y="3559806"/>
                <a:ext cx="871064" cy="0"/>
              </a:xfrm>
              <a:prstGeom prst="line">
                <a:avLst/>
              </a:prstGeom>
              <a:ln w="25400">
                <a:solidFill>
                  <a:srgbClr val="00B05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7" name="文本框 76">
                <a:extLst>
                  <a:ext uri="{FF2B5EF4-FFF2-40B4-BE49-F238E27FC236}">
                    <a16:creationId xmlns:a16="http://schemas.microsoft.com/office/drawing/2014/main" id="{EE9FC69A-74B0-7AF3-3110-781FCC49E3F1}"/>
                  </a:ext>
                </a:extLst>
              </p:cNvPr>
              <p:cNvSpPr txBox="1"/>
              <p:nvPr/>
            </p:nvSpPr>
            <p:spPr>
              <a:xfrm>
                <a:off x="2813073" y="3080064"/>
                <a:ext cx="80021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sz="1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问题链路</a:t>
                </a:r>
              </a:p>
            </p:txBody>
          </p:sp>
          <p:sp>
            <p:nvSpPr>
              <p:cNvPr id="78" name="文本框 77">
                <a:extLst>
                  <a:ext uri="{FF2B5EF4-FFF2-40B4-BE49-F238E27FC236}">
                    <a16:creationId xmlns:a16="http://schemas.microsoft.com/office/drawing/2014/main" id="{7DE98D8D-2254-110A-6156-FD34A0A5E5A0}"/>
                  </a:ext>
                </a:extLst>
              </p:cNvPr>
              <p:cNvSpPr txBox="1"/>
              <p:nvPr/>
            </p:nvSpPr>
            <p:spPr>
              <a:xfrm>
                <a:off x="2805452" y="3425863"/>
                <a:ext cx="80021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sz="12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当前路径</a:t>
                </a:r>
              </a:p>
            </p:txBody>
          </p:sp>
          <p:grpSp>
            <p:nvGrpSpPr>
              <p:cNvPr id="79" name="组合 78">
                <a:extLst>
                  <a:ext uri="{FF2B5EF4-FFF2-40B4-BE49-F238E27FC236}">
                    <a16:creationId xmlns:a16="http://schemas.microsoft.com/office/drawing/2014/main" id="{BDDB17B6-DA30-D1F0-D189-BCAB6E245104}"/>
                  </a:ext>
                </a:extLst>
              </p:cNvPr>
              <p:cNvGrpSpPr/>
              <p:nvPr/>
            </p:nvGrpSpPr>
            <p:grpSpPr>
              <a:xfrm>
                <a:off x="5096018" y="3722235"/>
                <a:ext cx="460319" cy="307772"/>
                <a:chOff x="934032" y="3819525"/>
                <a:chExt cx="460319" cy="307772"/>
              </a:xfrm>
            </p:grpSpPr>
            <p:sp>
              <p:nvSpPr>
                <p:cNvPr id="93" name="文本框 92">
                  <a:extLst>
                    <a:ext uri="{FF2B5EF4-FFF2-40B4-BE49-F238E27FC236}">
                      <a16:creationId xmlns:a16="http://schemas.microsoft.com/office/drawing/2014/main" id="{C3BEB568-59A4-8A19-A08C-235571DDF3A5}"/>
                    </a:ext>
                  </a:extLst>
                </p:cNvPr>
                <p:cNvSpPr txBox="1"/>
                <p:nvPr/>
              </p:nvSpPr>
              <p:spPr>
                <a:xfrm>
                  <a:off x="934032" y="3827043"/>
                  <a:ext cx="460319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zh-CN" sz="1200" dirty="0">
                      <a:solidFill>
                        <a:srgbClr val="00B050"/>
                      </a:solidFill>
                    </a:rPr>
                    <a:t>data</a:t>
                  </a:r>
                  <a:endParaRPr lang="zh-CN" altLang="en-US" sz="1200" dirty="0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94" name="流程图: 多文档 93">
                  <a:extLst>
                    <a:ext uri="{FF2B5EF4-FFF2-40B4-BE49-F238E27FC236}">
                      <a16:creationId xmlns:a16="http://schemas.microsoft.com/office/drawing/2014/main" id="{25A7F653-70CE-E23D-EC1B-1EDD0C16CFB0}"/>
                    </a:ext>
                  </a:extLst>
                </p:cNvPr>
                <p:cNvSpPr/>
                <p:nvPr/>
              </p:nvSpPr>
              <p:spPr>
                <a:xfrm>
                  <a:off x="1008103" y="3819525"/>
                  <a:ext cx="381717" cy="307772"/>
                </a:xfrm>
                <a:prstGeom prst="flowChartMultidocumen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solidFill>
                      <a:srgbClr val="00B050"/>
                    </a:solidFill>
                  </a:endParaRPr>
                </a:p>
              </p:txBody>
            </p:sp>
          </p:grpSp>
          <p:grpSp>
            <p:nvGrpSpPr>
              <p:cNvPr id="80" name="组合 79">
                <a:extLst>
                  <a:ext uri="{FF2B5EF4-FFF2-40B4-BE49-F238E27FC236}">
                    <a16:creationId xmlns:a16="http://schemas.microsoft.com/office/drawing/2014/main" id="{D07DCD15-18CC-F348-B40B-CC8091E19C93}"/>
                  </a:ext>
                </a:extLst>
              </p:cNvPr>
              <p:cNvGrpSpPr/>
              <p:nvPr/>
            </p:nvGrpSpPr>
            <p:grpSpPr>
              <a:xfrm>
                <a:off x="4191617" y="2577976"/>
                <a:ext cx="460319" cy="307772"/>
                <a:chOff x="942798" y="3819525"/>
                <a:chExt cx="460319" cy="307772"/>
              </a:xfrm>
            </p:grpSpPr>
            <p:sp>
              <p:nvSpPr>
                <p:cNvPr id="91" name="文本框 90">
                  <a:extLst>
                    <a:ext uri="{FF2B5EF4-FFF2-40B4-BE49-F238E27FC236}">
                      <a16:creationId xmlns:a16="http://schemas.microsoft.com/office/drawing/2014/main" id="{A960A261-F7BE-989D-57EE-DCC6F51E65D6}"/>
                    </a:ext>
                  </a:extLst>
                </p:cNvPr>
                <p:cNvSpPr txBox="1"/>
                <p:nvPr/>
              </p:nvSpPr>
              <p:spPr>
                <a:xfrm>
                  <a:off x="942798" y="3827840"/>
                  <a:ext cx="460319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zh-CN" sz="1200" dirty="0">
                      <a:solidFill>
                        <a:srgbClr val="00B050"/>
                      </a:solidFill>
                    </a:rPr>
                    <a:t>data</a:t>
                  </a:r>
                  <a:endParaRPr lang="zh-CN" altLang="en-US" sz="1200" dirty="0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92" name="流程图: 多文档 91">
                  <a:extLst>
                    <a:ext uri="{FF2B5EF4-FFF2-40B4-BE49-F238E27FC236}">
                      <a16:creationId xmlns:a16="http://schemas.microsoft.com/office/drawing/2014/main" id="{002CC649-CFBB-3049-9C4A-17516861086B}"/>
                    </a:ext>
                  </a:extLst>
                </p:cNvPr>
                <p:cNvSpPr/>
                <p:nvPr/>
              </p:nvSpPr>
              <p:spPr>
                <a:xfrm>
                  <a:off x="1008103" y="3819525"/>
                  <a:ext cx="381717" cy="307772"/>
                </a:xfrm>
                <a:prstGeom prst="flowChartMultidocumen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solidFill>
                      <a:srgbClr val="00B050"/>
                    </a:solidFill>
                  </a:endParaRPr>
                </a:p>
              </p:txBody>
            </p:sp>
          </p:grpSp>
          <p:grpSp>
            <p:nvGrpSpPr>
              <p:cNvPr id="81" name="组合 80">
                <a:extLst>
                  <a:ext uri="{FF2B5EF4-FFF2-40B4-BE49-F238E27FC236}">
                    <a16:creationId xmlns:a16="http://schemas.microsoft.com/office/drawing/2014/main" id="{BE58C752-E332-AA92-828D-83D14B437B33}"/>
                  </a:ext>
                </a:extLst>
              </p:cNvPr>
              <p:cNvGrpSpPr/>
              <p:nvPr/>
            </p:nvGrpSpPr>
            <p:grpSpPr>
              <a:xfrm>
                <a:off x="5222921" y="1681883"/>
                <a:ext cx="460319" cy="307772"/>
                <a:chOff x="942798" y="3819525"/>
                <a:chExt cx="460319" cy="307772"/>
              </a:xfrm>
            </p:grpSpPr>
            <p:sp>
              <p:nvSpPr>
                <p:cNvPr id="89" name="文本框 88">
                  <a:extLst>
                    <a:ext uri="{FF2B5EF4-FFF2-40B4-BE49-F238E27FC236}">
                      <a16:creationId xmlns:a16="http://schemas.microsoft.com/office/drawing/2014/main" id="{BF8AF239-F9CA-19DD-F872-5818A7777DB7}"/>
                    </a:ext>
                  </a:extLst>
                </p:cNvPr>
                <p:cNvSpPr txBox="1"/>
                <p:nvPr/>
              </p:nvSpPr>
              <p:spPr>
                <a:xfrm>
                  <a:off x="942798" y="3827840"/>
                  <a:ext cx="460319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zh-CN" sz="1200" dirty="0">
                      <a:solidFill>
                        <a:srgbClr val="00B050"/>
                      </a:solidFill>
                    </a:rPr>
                    <a:t>data</a:t>
                  </a:r>
                  <a:endParaRPr lang="zh-CN" altLang="en-US" sz="1200" dirty="0">
                    <a:solidFill>
                      <a:srgbClr val="00B050"/>
                    </a:solidFill>
                  </a:endParaRPr>
                </a:p>
              </p:txBody>
            </p:sp>
            <p:sp>
              <p:nvSpPr>
                <p:cNvPr id="90" name="流程图: 多文档 89">
                  <a:extLst>
                    <a:ext uri="{FF2B5EF4-FFF2-40B4-BE49-F238E27FC236}">
                      <a16:creationId xmlns:a16="http://schemas.microsoft.com/office/drawing/2014/main" id="{483C60D3-DCAB-25B6-8965-EFBF2F697B50}"/>
                    </a:ext>
                  </a:extLst>
                </p:cNvPr>
                <p:cNvSpPr/>
                <p:nvPr/>
              </p:nvSpPr>
              <p:spPr>
                <a:xfrm>
                  <a:off x="1008103" y="3819525"/>
                  <a:ext cx="381717" cy="307772"/>
                </a:xfrm>
                <a:prstGeom prst="flowChartMultidocumen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>
                    <a:solidFill>
                      <a:srgbClr val="00B050"/>
                    </a:solidFill>
                  </a:endParaRPr>
                </a:p>
              </p:txBody>
            </p:sp>
          </p:grpSp>
          <p:cxnSp>
            <p:nvCxnSpPr>
              <p:cNvPr id="82" name="直接箭头连接符 81">
                <a:extLst>
                  <a:ext uri="{FF2B5EF4-FFF2-40B4-BE49-F238E27FC236}">
                    <a16:creationId xmlns:a16="http://schemas.microsoft.com/office/drawing/2014/main" id="{F4BD5787-B9A2-3816-6D52-3666E41A4E93}"/>
                  </a:ext>
                </a:extLst>
              </p:cNvPr>
              <p:cNvCxnSpPr/>
              <p:nvPr/>
            </p:nvCxnSpPr>
            <p:spPr>
              <a:xfrm flipV="1">
                <a:off x="2958894" y="3867136"/>
                <a:ext cx="869840" cy="100715"/>
              </a:xfrm>
              <a:prstGeom prst="straightConnector1">
                <a:avLst/>
              </a:prstGeom>
              <a:ln w="15875">
                <a:solidFill>
                  <a:srgbClr val="00B0F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矩形: 圆角 82">
                <a:extLst>
                  <a:ext uri="{FF2B5EF4-FFF2-40B4-BE49-F238E27FC236}">
                    <a16:creationId xmlns:a16="http://schemas.microsoft.com/office/drawing/2014/main" id="{31E490DF-EF87-59B4-E5B4-BB9022BD89C9}"/>
                  </a:ext>
                </a:extLst>
              </p:cNvPr>
              <p:cNvSpPr/>
              <p:nvPr/>
            </p:nvSpPr>
            <p:spPr>
              <a:xfrm>
                <a:off x="2061750" y="3821058"/>
                <a:ext cx="951060" cy="324933"/>
              </a:xfrm>
              <a:prstGeom prst="roundRect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zh-CN" altLang="en-US" sz="11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带宽不满足</a:t>
                </a:r>
              </a:p>
            </p:txBody>
          </p:sp>
          <p:cxnSp>
            <p:nvCxnSpPr>
              <p:cNvPr id="84" name="直接箭头连接符 83">
                <a:extLst>
                  <a:ext uri="{FF2B5EF4-FFF2-40B4-BE49-F238E27FC236}">
                    <a16:creationId xmlns:a16="http://schemas.microsoft.com/office/drawing/2014/main" id="{F00E4C04-7BFA-1782-2DE7-0B0C07D5592C}"/>
                  </a:ext>
                </a:extLst>
              </p:cNvPr>
              <p:cNvCxnSpPr/>
              <p:nvPr/>
            </p:nvCxnSpPr>
            <p:spPr>
              <a:xfrm flipH="1" flipV="1">
                <a:off x="5017681" y="2705842"/>
                <a:ext cx="547422" cy="399653"/>
              </a:xfrm>
              <a:prstGeom prst="straightConnector1">
                <a:avLst/>
              </a:prstGeom>
              <a:ln w="15875">
                <a:solidFill>
                  <a:srgbClr val="00B0F0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矩形: 圆角 84">
                <a:extLst>
                  <a:ext uri="{FF2B5EF4-FFF2-40B4-BE49-F238E27FC236}">
                    <a16:creationId xmlns:a16="http://schemas.microsoft.com/office/drawing/2014/main" id="{672A5FB9-5FB8-6A44-22C5-FBF0BC61AAB6}"/>
                  </a:ext>
                </a:extLst>
              </p:cNvPr>
              <p:cNvSpPr/>
              <p:nvPr/>
            </p:nvSpPr>
            <p:spPr>
              <a:xfrm>
                <a:off x="5198285" y="3093707"/>
                <a:ext cx="927281" cy="332106"/>
              </a:xfrm>
              <a:prstGeom prst="roundRect">
                <a:avLst/>
              </a:prstGeom>
              <a:solidFill>
                <a:srgbClr val="00B0F0"/>
              </a:solidFill>
              <a:ln>
                <a:solidFill>
                  <a:srgbClr val="00B0F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zh-CN" altLang="en-US" sz="11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时延不满足</a:t>
                </a:r>
              </a:p>
            </p:txBody>
          </p:sp>
          <p:sp>
            <p:nvSpPr>
              <p:cNvPr id="86" name="流程图: 直接访问存储器 85">
                <a:extLst>
                  <a:ext uri="{FF2B5EF4-FFF2-40B4-BE49-F238E27FC236}">
                    <a16:creationId xmlns:a16="http://schemas.microsoft.com/office/drawing/2014/main" id="{EF2DE5B1-255E-BB2D-342B-7E09948DAE5F}"/>
                  </a:ext>
                </a:extLst>
              </p:cNvPr>
              <p:cNvSpPr/>
              <p:nvPr/>
            </p:nvSpPr>
            <p:spPr>
              <a:xfrm rot="16200000">
                <a:off x="3674827" y="3847884"/>
                <a:ext cx="374124" cy="85673"/>
              </a:xfrm>
              <a:prstGeom prst="flowChartMagneticDrum">
                <a:avLst/>
              </a:prstGeom>
              <a:solidFill>
                <a:srgbClr val="FF0000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7" name="流程图: 直接访问存储器 86">
                <a:extLst>
                  <a:ext uri="{FF2B5EF4-FFF2-40B4-BE49-F238E27FC236}">
                    <a16:creationId xmlns:a16="http://schemas.microsoft.com/office/drawing/2014/main" id="{47A00575-E33B-8EAE-F545-526B678FCF47}"/>
                  </a:ext>
                </a:extLst>
              </p:cNvPr>
              <p:cNvSpPr/>
              <p:nvPr/>
            </p:nvSpPr>
            <p:spPr>
              <a:xfrm rot="16200000">
                <a:off x="4795636" y="2633698"/>
                <a:ext cx="374124" cy="85673"/>
              </a:xfrm>
              <a:prstGeom prst="flowChartMagneticDrum">
                <a:avLst/>
              </a:prstGeom>
              <a:solidFill>
                <a:srgbClr val="FF0000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8" name="流程图: 直接访问存储器 87">
                <a:extLst>
                  <a:ext uri="{FF2B5EF4-FFF2-40B4-BE49-F238E27FC236}">
                    <a16:creationId xmlns:a16="http://schemas.microsoft.com/office/drawing/2014/main" id="{600A37FD-6800-55AD-21F8-C45E80097EAF}"/>
                  </a:ext>
                </a:extLst>
              </p:cNvPr>
              <p:cNvSpPr/>
              <p:nvPr/>
            </p:nvSpPr>
            <p:spPr>
              <a:xfrm>
                <a:off x="1964013" y="3189925"/>
                <a:ext cx="871064" cy="78755"/>
              </a:xfrm>
              <a:prstGeom prst="flowChartMagneticDrum">
                <a:avLst/>
              </a:prstGeom>
              <a:solidFill>
                <a:srgbClr val="FF0000"/>
              </a:solidFill>
              <a:ln w="127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99" name="TextBox 10">
            <a:extLst>
              <a:ext uri="{FF2B5EF4-FFF2-40B4-BE49-F238E27FC236}">
                <a16:creationId xmlns:a16="http://schemas.microsoft.com/office/drawing/2014/main" id="{FA2F1201-6563-43E2-2ED2-9956F3DE787F}"/>
              </a:ext>
            </a:extLst>
          </p:cNvPr>
          <p:cNvSpPr txBox="1"/>
          <p:nvPr/>
        </p:nvSpPr>
        <p:spPr>
          <a:xfrm>
            <a:off x="5439114" y="1816542"/>
            <a:ext cx="3248835" cy="21852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0" indent="-381000"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n"/>
              <a:defRPr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秒级网络采样，依据链路质量、业务状态智能规划，实现网络资源最优分配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81000" indent="-381000" defTabSz="1219200"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n"/>
              <a:defRPr/>
            </a:pP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智能转化用户意图，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将业务资源需求映射到每一条业务策略，保障业务最佳体验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381000" indent="-381000"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n"/>
              <a:defRPr/>
            </a:pP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业务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路径无感知调整，流量不中断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81000" indent="-381000"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n"/>
              <a:defRPr/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实时监控业务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运行态势，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业务状态实时感知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0" name="矩形 99">
            <a:extLst>
              <a:ext uri="{FF2B5EF4-FFF2-40B4-BE49-F238E27FC236}">
                <a16:creationId xmlns:a16="http://schemas.microsoft.com/office/drawing/2014/main" id="{6533CC33-7B99-A4CD-A8CB-6E98ECB5FC16}"/>
              </a:ext>
            </a:extLst>
          </p:cNvPr>
          <p:cNvSpPr/>
          <p:nvPr/>
        </p:nvSpPr>
        <p:spPr>
          <a:xfrm>
            <a:off x="4269277" y="445994"/>
            <a:ext cx="761676" cy="2076355"/>
          </a:xfrm>
          <a:prstGeom prst="rect">
            <a:avLst/>
          </a:prstGeom>
          <a:noFill/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zh-CN" altLang="en-US" sz="11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业务系统</a:t>
            </a:r>
          </a:p>
        </p:txBody>
      </p:sp>
      <p:sp>
        <p:nvSpPr>
          <p:cNvPr id="101" name="圆角矩形 46">
            <a:extLst>
              <a:ext uri="{FF2B5EF4-FFF2-40B4-BE49-F238E27FC236}">
                <a16:creationId xmlns:a16="http://schemas.microsoft.com/office/drawing/2014/main" id="{C76AFDC3-F442-37DA-C604-BCEEB8090FED}"/>
              </a:ext>
            </a:extLst>
          </p:cNvPr>
          <p:cNvSpPr/>
          <p:nvPr/>
        </p:nvSpPr>
        <p:spPr>
          <a:xfrm>
            <a:off x="5409889" y="1433661"/>
            <a:ext cx="1419327" cy="304969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1" noProof="0">
                <a:latin typeface="微软雅黑" panose="020B0503020204020204" pitchFamily="34" charset="-122"/>
                <a:ea typeface="微软雅黑" panose="020B0503020204020204" pitchFamily="34" charset="-122"/>
              </a:rPr>
              <a:t>智能调度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2" name="直接连接符 101">
            <a:extLst>
              <a:ext uri="{FF2B5EF4-FFF2-40B4-BE49-F238E27FC236}">
                <a16:creationId xmlns:a16="http://schemas.microsoft.com/office/drawing/2014/main" id="{8B2AA095-BE2B-9062-E50D-7969A3CC7FFD}"/>
              </a:ext>
            </a:extLst>
          </p:cNvPr>
          <p:cNvCxnSpPr>
            <a:stCxn id="5" idx="3"/>
            <a:endCxn id="9" idx="1"/>
          </p:cNvCxnSpPr>
          <p:nvPr/>
        </p:nvCxnSpPr>
        <p:spPr>
          <a:xfrm>
            <a:off x="1603072" y="1546591"/>
            <a:ext cx="231733" cy="944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4944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6E5B0C6-B951-C737-3ABF-F656619DF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46"/>
            <a:ext cx="9144000" cy="5123008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2F9F554-7319-8FF1-3854-EA663578B157}"/>
              </a:ext>
            </a:extLst>
          </p:cNvPr>
          <p:cNvSpPr txBox="1"/>
          <p:nvPr/>
        </p:nvSpPr>
        <p:spPr>
          <a:xfrm>
            <a:off x="4049974" y="3474992"/>
            <a:ext cx="461976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2000"/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中邮证券亦庄数据中心建设，迈普采用高性能的交换机，通过先进的虚拟化技术，实现高速冗余传输，建设中邮证券统一的数据中心网络架构。</a:t>
            </a:r>
          </a:p>
        </p:txBody>
      </p:sp>
    </p:spTree>
    <p:extLst>
      <p:ext uri="{BB962C8B-B14F-4D97-AF65-F5344CB8AC3E}">
        <p14:creationId xmlns:p14="http://schemas.microsoft.com/office/powerpoint/2010/main" val="34891891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1">
            <a:extLst>
              <a:ext uri="{FF2B5EF4-FFF2-40B4-BE49-F238E27FC236}">
                <a16:creationId xmlns:a16="http://schemas.microsoft.com/office/drawing/2014/main" id="{2EB7E40D-68FC-5885-AFCC-28D6ECD1BCC6}"/>
              </a:ext>
            </a:extLst>
          </p:cNvPr>
          <p:cNvSpPr txBox="1">
            <a:spLocks/>
          </p:cNvSpPr>
          <p:nvPr/>
        </p:nvSpPr>
        <p:spPr>
          <a:xfrm>
            <a:off x="287338" y="123825"/>
            <a:ext cx="5472112" cy="503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spc="30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zh-CN" altLang="en-US" dirty="0"/>
              <a:t>“云</a:t>
            </a:r>
            <a:r>
              <a:rPr lang="en-US" altLang="zh-CN" dirty="0"/>
              <a:t>-</a:t>
            </a:r>
            <a:r>
              <a:rPr lang="zh-CN" altLang="en-US" dirty="0"/>
              <a:t>网”解决方案</a:t>
            </a:r>
            <a:r>
              <a:rPr lang="en-US" altLang="zh-CN" dirty="0"/>
              <a:t>—SD-WAN</a:t>
            </a:r>
            <a:r>
              <a:rPr lang="zh-CN" altLang="en-US" dirty="0"/>
              <a:t>技术</a:t>
            </a: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08E7CECA-A166-F66B-B8E4-E388766E8BD3}"/>
              </a:ext>
            </a:extLst>
          </p:cNvPr>
          <p:cNvSpPr txBox="1"/>
          <p:nvPr/>
        </p:nvSpPr>
        <p:spPr>
          <a:xfrm>
            <a:off x="6074546" y="3611501"/>
            <a:ext cx="2897691" cy="9749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id="{705AFE58-F35C-EF65-25B1-CD734FD347A5}"/>
              </a:ext>
            </a:extLst>
          </p:cNvPr>
          <p:cNvSpPr txBox="1"/>
          <p:nvPr/>
        </p:nvSpPr>
        <p:spPr>
          <a:xfrm>
            <a:off x="2735740" y="3611501"/>
            <a:ext cx="3185467" cy="9749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BBBFB1DF-D749-F4CC-5D4A-6CC9A24C920D}"/>
              </a:ext>
            </a:extLst>
          </p:cNvPr>
          <p:cNvSpPr txBox="1"/>
          <p:nvPr/>
        </p:nvSpPr>
        <p:spPr>
          <a:xfrm>
            <a:off x="200148" y="3611502"/>
            <a:ext cx="2463732" cy="9749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圆角矩形 46">
            <a:extLst>
              <a:ext uri="{FF2B5EF4-FFF2-40B4-BE49-F238E27FC236}">
                <a16:creationId xmlns:a16="http://schemas.microsoft.com/office/drawing/2014/main" id="{A01B5BD7-1C3D-6EA4-0172-4D8D979B27DE}"/>
              </a:ext>
            </a:extLst>
          </p:cNvPr>
          <p:cNvSpPr/>
          <p:nvPr/>
        </p:nvSpPr>
        <p:spPr>
          <a:xfrm>
            <a:off x="517015" y="565019"/>
            <a:ext cx="1419327" cy="304969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Overlay</a:t>
            </a:r>
            <a:r>
              <a:rPr lang="zh-CN" alt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隧道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圆角矩形 46">
            <a:extLst>
              <a:ext uri="{FF2B5EF4-FFF2-40B4-BE49-F238E27FC236}">
                <a16:creationId xmlns:a16="http://schemas.microsoft.com/office/drawing/2014/main" id="{0EACE649-0C49-3A10-2D3A-931D825200E8}"/>
              </a:ext>
            </a:extLst>
          </p:cNvPr>
          <p:cNvSpPr/>
          <p:nvPr/>
        </p:nvSpPr>
        <p:spPr>
          <a:xfrm>
            <a:off x="3521347" y="557063"/>
            <a:ext cx="1419327" cy="304969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网络探测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圆角矩形 46">
            <a:extLst>
              <a:ext uri="{FF2B5EF4-FFF2-40B4-BE49-F238E27FC236}">
                <a16:creationId xmlns:a16="http://schemas.microsoft.com/office/drawing/2014/main" id="{B1CA5FAA-22C9-6F70-DF4B-8F6B0554CDBE}"/>
              </a:ext>
            </a:extLst>
          </p:cNvPr>
          <p:cNvSpPr/>
          <p:nvPr/>
        </p:nvSpPr>
        <p:spPr>
          <a:xfrm>
            <a:off x="6757616" y="557064"/>
            <a:ext cx="1419327" cy="304969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1" noProof="0">
                <a:latin typeface="微软雅黑" panose="020B0503020204020204" pitchFamily="34" charset="-122"/>
                <a:ea typeface="微软雅黑" panose="020B0503020204020204" pitchFamily="34" charset="-122"/>
              </a:rPr>
              <a:t>智能选路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63C2707-7400-21C1-25EC-699BDA9BDE38}"/>
              </a:ext>
            </a:extLst>
          </p:cNvPr>
          <p:cNvSpPr/>
          <p:nvPr/>
        </p:nvSpPr>
        <p:spPr>
          <a:xfrm>
            <a:off x="-115403" y="3702835"/>
            <a:ext cx="2808312" cy="8480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0835" lvl="1">
              <a:lnSpc>
                <a:spcPct val="110000"/>
              </a:lnSpc>
            </a:pPr>
            <a:r>
              <a:rPr lang="zh-CN" altLang="en-US" sz="101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以广域网线路为目标，采用</a:t>
            </a:r>
            <a:r>
              <a:rPr lang="en-US" altLang="zh-CN" sz="101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DVPN</a:t>
            </a:r>
            <a:r>
              <a:rPr lang="zh-CN" altLang="en-US" sz="101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技术构建</a:t>
            </a:r>
            <a:r>
              <a:rPr lang="en-US" altLang="zh-CN" sz="101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Overlay</a:t>
            </a:r>
            <a:r>
              <a:rPr lang="zh-CN" altLang="en-US" sz="101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网络，支持扁平化、多级组网模型，支持直挂、旁挂、多</a:t>
            </a:r>
            <a:r>
              <a:rPr lang="en-US" altLang="zh-CN" sz="101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HUB</a:t>
            </a:r>
            <a:r>
              <a:rPr lang="zh-CN" altLang="en-US" sz="101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部署模式</a:t>
            </a:r>
            <a:endParaRPr lang="en-US" altLang="zh-CN" sz="101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F1523B63-A2B9-349B-FC39-91A60DF6D820}"/>
              </a:ext>
            </a:extLst>
          </p:cNvPr>
          <p:cNvGrpSpPr/>
          <p:nvPr/>
        </p:nvGrpSpPr>
        <p:grpSpPr>
          <a:xfrm>
            <a:off x="6129655" y="1019770"/>
            <a:ext cx="2579152" cy="2391889"/>
            <a:chOff x="7025976" y="697713"/>
            <a:chExt cx="4327308" cy="4013118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D292E553-BEBD-6887-12E2-562559788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47556" y="2757100"/>
              <a:ext cx="2105728" cy="195373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E0C6223A-32F8-D55E-2734-42B09E0A2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25976" y="2757100"/>
              <a:ext cx="2103591" cy="195373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F5CBAA37-9844-627F-5539-AD0024B44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7556" y="697713"/>
              <a:ext cx="2098678" cy="194644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C52707BC-CF24-04E7-E703-9C78DD7FB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32323" y="697713"/>
              <a:ext cx="2097244" cy="193894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22BF566F-B759-CDFD-9082-B3222D948A18}"/>
                </a:ext>
              </a:extLst>
            </p:cNvPr>
            <p:cNvSpPr/>
            <p:nvPr/>
          </p:nvSpPr>
          <p:spPr>
            <a:xfrm>
              <a:off x="7042836" y="1018297"/>
              <a:ext cx="274321" cy="27432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/>
                <a:t>1</a:t>
              </a:r>
              <a:endParaRPr lang="zh-CN" altLang="en-US" dirty="0"/>
            </a:p>
          </p:txBody>
        </p:sp>
        <p:sp>
          <p:nvSpPr>
            <p:cNvPr id="17" name="椭圆 16">
              <a:extLst>
                <a:ext uri="{FF2B5EF4-FFF2-40B4-BE49-F238E27FC236}">
                  <a16:creationId xmlns:a16="http://schemas.microsoft.com/office/drawing/2014/main" id="{90BBA711-1774-7C98-2CD9-C9695AA924D0}"/>
                </a:ext>
              </a:extLst>
            </p:cNvPr>
            <p:cNvSpPr/>
            <p:nvPr/>
          </p:nvSpPr>
          <p:spPr>
            <a:xfrm>
              <a:off x="9270249" y="1018297"/>
              <a:ext cx="274321" cy="27432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/>
                <a:t>2</a:t>
              </a:r>
              <a:endParaRPr lang="zh-CN" altLang="en-US" dirty="0"/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813CD882-F9F2-764F-2428-597DF540D0E5}"/>
                </a:ext>
              </a:extLst>
            </p:cNvPr>
            <p:cNvSpPr/>
            <p:nvPr/>
          </p:nvSpPr>
          <p:spPr>
            <a:xfrm>
              <a:off x="7042836" y="3034360"/>
              <a:ext cx="274321" cy="27432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/>
                <a:t>3</a:t>
              </a:r>
              <a:endParaRPr lang="zh-CN" altLang="en-US" dirty="0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77F4E4AE-A5A7-297C-9C59-C4BF9D4BED8F}"/>
                </a:ext>
              </a:extLst>
            </p:cNvPr>
            <p:cNvSpPr/>
            <p:nvPr/>
          </p:nvSpPr>
          <p:spPr>
            <a:xfrm>
              <a:off x="9270249" y="3034360"/>
              <a:ext cx="274321" cy="274321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dirty="0"/>
                <a:t>4</a:t>
              </a:r>
              <a:endParaRPr lang="zh-CN" altLang="en-US" dirty="0"/>
            </a:p>
          </p:txBody>
        </p:sp>
      </p:grpSp>
      <p:pic>
        <p:nvPicPr>
          <p:cNvPr id="20" name="对象 53">
            <a:extLst>
              <a:ext uri="{FF2B5EF4-FFF2-40B4-BE49-F238E27FC236}">
                <a16:creationId xmlns:a16="http://schemas.microsoft.com/office/drawing/2014/main" id="{798CE824-97D9-7C3C-1829-04FE128332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6579" y="1027875"/>
            <a:ext cx="1800200" cy="2504396"/>
          </a:xfrm>
          <a:noFill/>
          <a:ln>
            <a:noFill/>
          </a:ln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2DF73FED-B52C-240B-A2D3-A5B07D836BA1}"/>
              </a:ext>
            </a:extLst>
          </p:cNvPr>
          <p:cNvGrpSpPr/>
          <p:nvPr/>
        </p:nvGrpSpPr>
        <p:grpSpPr>
          <a:xfrm>
            <a:off x="2692909" y="1399687"/>
            <a:ext cx="3243366" cy="1616062"/>
            <a:chOff x="2671828" y="1690803"/>
            <a:chExt cx="3243366" cy="1616062"/>
          </a:xfrm>
        </p:grpSpPr>
        <p:pic>
          <p:nvPicPr>
            <p:cNvPr id="22" name="图片 21" descr="image001">
              <a:extLst>
                <a:ext uri="{FF2B5EF4-FFF2-40B4-BE49-F238E27FC236}">
                  <a16:creationId xmlns:a16="http://schemas.microsoft.com/office/drawing/2014/main" id="{83418637-4025-FC45-40EE-E2DE69DEC6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1828" y="1690803"/>
              <a:ext cx="3243366" cy="161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圆角矩形 26">
              <a:extLst>
                <a:ext uri="{FF2B5EF4-FFF2-40B4-BE49-F238E27FC236}">
                  <a16:creationId xmlns:a16="http://schemas.microsoft.com/office/drawing/2014/main" id="{C9B017D5-38C3-97B5-94B7-EB85733BEB99}"/>
                </a:ext>
              </a:extLst>
            </p:cNvPr>
            <p:cNvSpPr/>
            <p:nvPr/>
          </p:nvSpPr>
          <p:spPr>
            <a:xfrm>
              <a:off x="3715483" y="2103817"/>
              <a:ext cx="1134240" cy="560269"/>
            </a:xfrm>
            <a:prstGeom prst="round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00"/>
            </a:p>
          </p:txBody>
        </p:sp>
      </p:grpSp>
      <p:sp>
        <p:nvSpPr>
          <p:cNvPr id="24" name="矩形 23">
            <a:extLst>
              <a:ext uri="{FF2B5EF4-FFF2-40B4-BE49-F238E27FC236}">
                <a16:creationId xmlns:a16="http://schemas.microsoft.com/office/drawing/2014/main" id="{582C8024-D473-F73F-8F12-02E073278625}"/>
              </a:ext>
            </a:extLst>
          </p:cNvPr>
          <p:cNvSpPr/>
          <p:nvPr/>
        </p:nvSpPr>
        <p:spPr>
          <a:xfrm>
            <a:off x="2464147" y="3702835"/>
            <a:ext cx="3533729" cy="8384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0835" lvl="1">
              <a:lnSpc>
                <a:spcPct val="110000"/>
              </a:lnSpc>
            </a:pPr>
            <a:r>
              <a:rPr lang="zh-CN" altLang="en-US" sz="101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应用流量采集：以设备作为探针，秒级采集应用流量</a:t>
            </a:r>
            <a:endParaRPr lang="en-US" altLang="zh-CN" sz="101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30835" lvl="1">
              <a:lnSpc>
                <a:spcPct val="110000"/>
              </a:lnSpc>
            </a:pPr>
            <a:r>
              <a:rPr lang="zh-CN" altLang="en-US" sz="101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链路流量采集：以设备作为探针，秒级采集链路流量</a:t>
            </a:r>
            <a:endParaRPr lang="en-US" altLang="zh-CN" sz="101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30835" lvl="1">
              <a:lnSpc>
                <a:spcPct val="110000"/>
              </a:lnSpc>
            </a:pPr>
            <a:r>
              <a:rPr lang="zh-CN" altLang="en-US" sz="101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链路质量采集：在广域网线路两端设置探测任务，使用链路探测技术（</a:t>
            </a:r>
            <a:r>
              <a:rPr lang="en-US" altLang="zh-CN" sz="101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BSM</a:t>
            </a:r>
            <a:r>
              <a:rPr lang="zh-CN" altLang="en-US" sz="101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）秒及探测链路质量</a:t>
            </a:r>
            <a:endParaRPr lang="en-US" altLang="zh-CN" sz="101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5CD05403-D12A-5DE9-2EE6-F329554397B8}"/>
              </a:ext>
            </a:extLst>
          </p:cNvPr>
          <p:cNvSpPr/>
          <p:nvPr/>
        </p:nvSpPr>
        <p:spPr>
          <a:xfrm>
            <a:off x="5800790" y="3666525"/>
            <a:ext cx="3168097" cy="864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30835" lvl="1">
              <a:lnSpc>
                <a:spcPct val="110000"/>
              </a:lnSpc>
            </a:pPr>
            <a:r>
              <a:rPr lang="zh-CN" altLang="en-US" sz="101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根据用户业务对链路优先级、业务带宽、线路质量的需求，以全局视角，规划业务路径；根据应用流量、链路流量、链路质量、链路可用性、设备可用性的实时监测，基于业务对网络的资源诉求动态调整</a:t>
            </a:r>
            <a:endParaRPr lang="en-US" altLang="zh-CN" sz="101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3CD6251-C897-512E-9993-A0C080A5B8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193" y="1027875"/>
            <a:ext cx="1803400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9220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1">
            <a:extLst>
              <a:ext uri="{FF2B5EF4-FFF2-40B4-BE49-F238E27FC236}">
                <a16:creationId xmlns:a16="http://schemas.microsoft.com/office/drawing/2014/main" id="{46F5A25D-BEE7-5FDB-B937-E06EA20823FF}"/>
              </a:ext>
            </a:extLst>
          </p:cNvPr>
          <p:cNvSpPr txBox="1">
            <a:spLocks/>
          </p:cNvSpPr>
          <p:nvPr/>
        </p:nvSpPr>
        <p:spPr>
          <a:xfrm>
            <a:off x="287338" y="123825"/>
            <a:ext cx="5472112" cy="503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spc="30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zh-CN" altLang="en-US" dirty="0"/>
              <a:t>“云</a:t>
            </a:r>
            <a:r>
              <a:rPr lang="en-US" altLang="zh-CN" dirty="0"/>
              <a:t>-</a:t>
            </a:r>
            <a:r>
              <a:rPr lang="zh-CN" altLang="en-US" dirty="0"/>
              <a:t>网”解决方案</a:t>
            </a:r>
            <a:r>
              <a:rPr lang="en-US" altLang="zh-CN" dirty="0"/>
              <a:t>—SD-WAN</a:t>
            </a:r>
            <a:r>
              <a:rPr lang="zh-CN" altLang="en-US" dirty="0"/>
              <a:t>技术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F00D085-1BDD-BA77-C39B-AA5D6C2DE7CD}"/>
              </a:ext>
            </a:extLst>
          </p:cNvPr>
          <p:cNvGrpSpPr/>
          <p:nvPr/>
        </p:nvGrpSpPr>
        <p:grpSpPr>
          <a:xfrm>
            <a:off x="4477796" y="584585"/>
            <a:ext cx="3488644" cy="1874481"/>
            <a:chOff x="475064" y="1500187"/>
            <a:chExt cx="7286625" cy="3857625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D62D649-272C-B52A-F81A-4AAF1E97D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75064" y="1500187"/>
              <a:ext cx="7286625" cy="3857625"/>
            </a:xfrm>
            <a:prstGeom prst="rect">
              <a:avLst/>
            </a:prstGeom>
          </p:spPr>
        </p:pic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9B7EFE09-0B77-C3B3-8352-2DDB4E70317F}"/>
                </a:ext>
              </a:extLst>
            </p:cNvPr>
            <p:cNvCxnSpPr/>
            <p:nvPr/>
          </p:nvCxnSpPr>
          <p:spPr>
            <a:xfrm>
              <a:off x="2574758" y="2803358"/>
              <a:ext cx="487690" cy="322539"/>
            </a:xfrm>
            <a:prstGeom prst="line">
              <a:avLst/>
            </a:prstGeom>
            <a:ln w="19050">
              <a:solidFill>
                <a:srgbClr val="00B050"/>
              </a:solidFill>
              <a:headEnd type="arrow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>
              <a:extLst>
                <a:ext uri="{FF2B5EF4-FFF2-40B4-BE49-F238E27FC236}">
                  <a16:creationId xmlns:a16="http://schemas.microsoft.com/office/drawing/2014/main" id="{C4A8180C-E120-0CC8-B09A-D0CD09D34E91}"/>
                </a:ext>
              </a:extLst>
            </p:cNvPr>
            <p:cNvCxnSpPr/>
            <p:nvPr/>
          </p:nvCxnSpPr>
          <p:spPr>
            <a:xfrm flipV="1">
              <a:off x="2818603" y="3545381"/>
              <a:ext cx="192917" cy="43910"/>
            </a:xfrm>
            <a:prstGeom prst="line">
              <a:avLst/>
            </a:prstGeom>
            <a:ln w="19050">
              <a:solidFill>
                <a:srgbClr val="00B05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id="{7318CF65-3736-3929-A97B-E31D3F31407E}"/>
                </a:ext>
              </a:extLst>
            </p:cNvPr>
            <p:cNvCxnSpPr/>
            <p:nvPr/>
          </p:nvCxnSpPr>
          <p:spPr>
            <a:xfrm flipV="1">
              <a:off x="2610853" y="2226071"/>
              <a:ext cx="273778" cy="204308"/>
            </a:xfrm>
            <a:prstGeom prst="line">
              <a:avLst/>
            </a:prstGeom>
            <a:ln w="19050">
              <a:solidFill>
                <a:srgbClr val="00B05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9873C601-5D44-54DD-BBBC-F38611F182C0}"/>
                </a:ext>
              </a:extLst>
            </p:cNvPr>
            <p:cNvCxnSpPr/>
            <p:nvPr/>
          </p:nvCxnSpPr>
          <p:spPr>
            <a:xfrm>
              <a:off x="2610853" y="2645555"/>
              <a:ext cx="1074600" cy="1964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D144E268-1CAE-633D-7B15-C522506BB38B}"/>
                </a:ext>
              </a:extLst>
            </p:cNvPr>
            <p:cNvCxnSpPr/>
            <p:nvPr/>
          </p:nvCxnSpPr>
          <p:spPr>
            <a:xfrm flipH="1" flipV="1">
              <a:off x="3173322" y="2323016"/>
              <a:ext cx="108712" cy="71495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B9AF4FA8-0726-5976-07EC-8DA96309C192}"/>
                </a:ext>
              </a:extLst>
            </p:cNvPr>
            <p:cNvCxnSpPr/>
            <p:nvPr/>
          </p:nvCxnSpPr>
          <p:spPr>
            <a:xfrm flipV="1">
              <a:off x="3620021" y="3145809"/>
              <a:ext cx="65432" cy="6801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>
              <a:extLst>
                <a:ext uri="{FF2B5EF4-FFF2-40B4-BE49-F238E27FC236}">
                  <a16:creationId xmlns:a16="http://schemas.microsoft.com/office/drawing/2014/main" id="{1B8C7E8E-01AF-3E08-2D3D-94EB07B9E72A}"/>
                </a:ext>
              </a:extLst>
            </p:cNvPr>
            <p:cNvCxnSpPr/>
            <p:nvPr/>
          </p:nvCxnSpPr>
          <p:spPr>
            <a:xfrm flipH="1">
              <a:off x="4271211" y="2830204"/>
              <a:ext cx="12832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>
              <a:extLst>
                <a:ext uri="{FF2B5EF4-FFF2-40B4-BE49-F238E27FC236}">
                  <a16:creationId xmlns:a16="http://schemas.microsoft.com/office/drawing/2014/main" id="{1225DDBB-26FF-D6C5-B4AA-499AB244C6A3}"/>
                </a:ext>
              </a:extLst>
            </p:cNvPr>
            <p:cNvCxnSpPr/>
            <p:nvPr/>
          </p:nvCxnSpPr>
          <p:spPr>
            <a:xfrm flipH="1" flipV="1">
              <a:off x="4271211" y="3145810"/>
              <a:ext cx="341882" cy="1971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7">
              <a:extLst>
                <a:ext uri="{FF2B5EF4-FFF2-40B4-BE49-F238E27FC236}">
                  <a16:creationId xmlns:a16="http://schemas.microsoft.com/office/drawing/2014/main" id="{940B419C-154B-321C-4857-F0D3D9D82A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/>
            <a:srcRect/>
            <a:stretch>
              <a:fillRect/>
            </a:stretch>
          </p:blipFill>
          <p:spPr bwMode="auto">
            <a:xfrm>
              <a:off x="4613093" y="1636209"/>
              <a:ext cx="724296" cy="910718"/>
            </a:xfrm>
            <a:prstGeom prst="rect">
              <a:avLst/>
            </a:prstGeom>
            <a:noFill/>
          </p:spPr>
        </p:pic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id="{F597CE98-B5B0-0D4C-2ACA-B2979000DA7C}"/>
                </a:ext>
              </a:extLst>
            </p:cNvPr>
            <p:cNvCxnSpPr>
              <a:endCxn id="14" idx="1"/>
            </p:cNvCxnSpPr>
            <p:nvPr/>
          </p:nvCxnSpPr>
          <p:spPr>
            <a:xfrm>
              <a:off x="3489158" y="1957652"/>
              <a:ext cx="1123935" cy="133916"/>
            </a:xfrm>
            <a:prstGeom prst="line">
              <a:avLst/>
            </a:prstGeom>
            <a:ln w="19050">
              <a:solidFill>
                <a:srgbClr val="00B05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A3BB0B1C-8A22-4D78-DBFF-22A055C7F3D7}"/>
                </a:ext>
              </a:extLst>
            </p:cNvPr>
            <p:cNvCxnSpPr/>
            <p:nvPr/>
          </p:nvCxnSpPr>
          <p:spPr>
            <a:xfrm flipV="1">
              <a:off x="4030579" y="2292016"/>
              <a:ext cx="582514" cy="4962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0">
            <a:extLst>
              <a:ext uri="{FF2B5EF4-FFF2-40B4-BE49-F238E27FC236}">
                <a16:creationId xmlns:a16="http://schemas.microsoft.com/office/drawing/2014/main" id="{938F3D16-DF3B-F699-4FD9-24C8D76BCDA5}"/>
              </a:ext>
            </a:extLst>
          </p:cNvPr>
          <p:cNvSpPr txBox="1"/>
          <p:nvPr/>
        </p:nvSpPr>
        <p:spPr>
          <a:xfrm>
            <a:off x="4477795" y="3011984"/>
            <a:ext cx="4234869" cy="142603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0" indent="-381000"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n"/>
              <a:defRPr/>
            </a:pP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拓扑智慧升级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，以业务为视角，路径可视、流量实时可查；以线路为视角，承载可视、资源分配可循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81000" indent="-381000" defTabSz="1219200"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n"/>
              <a:defRPr/>
            </a:pP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应用流量实时展示，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还原网络实景，态势清晰可见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81000" indent="-381000" defTabSz="1219200">
              <a:spcBef>
                <a:spcPts val="800"/>
              </a:spcBef>
              <a:spcAft>
                <a:spcPts val="800"/>
              </a:spcAft>
              <a:buFont typeface="Wingdings" panose="05000000000000000000" pitchFamily="2" charset="2"/>
              <a:buChar char="n"/>
              <a:defRPr/>
            </a:pP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实用的监控大屏，将设备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链路状态</a:t>
            </a:r>
            <a:r>
              <a:rPr lang="zh-CN" altLang="en-US" sz="1200">
                <a:latin typeface="微软雅黑" panose="020B0503020204020204" pitchFamily="34" charset="-122"/>
                <a:ea typeface="微软雅黑" panose="020B0503020204020204" pitchFamily="34" charset="-122"/>
              </a:rPr>
              <a:t>、业务情况等网络关键状态直观呈现，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提供强有力的决策支持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圆角矩形 46">
            <a:extLst>
              <a:ext uri="{FF2B5EF4-FFF2-40B4-BE49-F238E27FC236}">
                <a16:creationId xmlns:a16="http://schemas.microsoft.com/office/drawing/2014/main" id="{2EAF09DC-F87D-8268-A6D7-C479BF843D8D}"/>
              </a:ext>
            </a:extLst>
          </p:cNvPr>
          <p:cNvSpPr/>
          <p:nvPr/>
        </p:nvSpPr>
        <p:spPr>
          <a:xfrm>
            <a:off x="4503941" y="2669682"/>
            <a:ext cx="1265710" cy="274814"/>
          </a:xfrm>
          <a:prstGeom prst="roundRect">
            <a:avLst/>
          </a:prstGeom>
          <a:solidFill>
            <a:srgbClr val="005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网络可视化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EE50F99D-3760-3C1E-DAEE-36A2F9C795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37" y="607810"/>
            <a:ext cx="3358640" cy="188923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C19B944-BF3E-C5A0-493F-F9650D4392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37" y="2669682"/>
            <a:ext cx="3358639" cy="1889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153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1">
            <a:extLst>
              <a:ext uri="{FF2B5EF4-FFF2-40B4-BE49-F238E27FC236}">
                <a16:creationId xmlns:a16="http://schemas.microsoft.com/office/drawing/2014/main" id="{2BAD6480-A6B3-89D1-A3E4-A57B30DA66D9}"/>
              </a:ext>
            </a:extLst>
          </p:cNvPr>
          <p:cNvSpPr txBox="1">
            <a:spLocks/>
          </p:cNvSpPr>
          <p:nvPr/>
        </p:nvSpPr>
        <p:spPr>
          <a:xfrm>
            <a:off x="287338" y="123825"/>
            <a:ext cx="5472112" cy="503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spc="30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zh-CN" altLang="en-US" dirty="0"/>
              <a:t>“云</a:t>
            </a:r>
            <a:r>
              <a:rPr lang="en-US" altLang="zh-CN" dirty="0"/>
              <a:t>-</a:t>
            </a:r>
            <a:r>
              <a:rPr lang="zh-CN" altLang="en-US" dirty="0"/>
              <a:t>网”解决方案</a:t>
            </a:r>
            <a:r>
              <a:rPr lang="en-US" altLang="zh-CN" dirty="0"/>
              <a:t>— </a:t>
            </a:r>
            <a:r>
              <a:rPr lang="zh-CN" altLang="en-US" dirty="0"/>
              <a:t>业务可视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DFB61C3-7A96-2AB0-01C1-EFFE325A7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38" y="676769"/>
            <a:ext cx="7972425" cy="326299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045A0D7-1E65-F25F-B86D-9244C7EA5630}"/>
              </a:ext>
            </a:extLst>
          </p:cNvPr>
          <p:cNvSpPr/>
          <p:nvPr/>
        </p:nvSpPr>
        <p:spPr>
          <a:xfrm>
            <a:off x="837072" y="4121599"/>
            <a:ext cx="76857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基于业务、应用、用户等多唯度流量分析，让“业务”</a:t>
            </a:r>
            <a:r>
              <a:rPr lang="zh-CN" altLang="en-US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itchFamily="34" charset="-122"/>
                <a:ea typeface="微软雅黑" pitchFamily="34" charset="-122"/>
              </a:rPr>
              <a:t>清晰可见</a:t>
            </a:r>
            <a:endParaRPr lang="zh-CN" altLang="en-U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2798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1">
            <a:extLst>
              <a:ext uri="{FF2B5EF4-FFF2-40B4-BE49-F238E27FC236}">
                <a16:creationId xmlns:a16="http://schemas.microsoft.com/office/drawing/2014/main" id="{E8DBFF05-381F-E44A-D528-863988E6A86D}"/>
              </a:ext>
            </a:extLst>
          </p:cNvPr>
          <p:cNvSpPr txBox="1">
            <a:spLocks/>
          </p:cNvSpPr>
          <p:nvPr/>
        </p:nvSpPr>
        <p:spPr>
          <a:xfrm>
            <a:off x="287338" y="123825"/>
            <a:ext cx="5472112" cy="503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spc="30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zh-CN" altLang="en-US" dirty="0"/>
              <a:t>“云</a:t>
            </a:r>
            <a:r>
              <a:rPr lang="en-US" altLang="zh-CN" dirty="0"/>
              <a:t>-</a:t>
            </a:r>
            <a:r>
              <a:rPr lang="zh-CN" altLang="en-US" dirty="0"/>
              <a:t>网”解决方案</a:t>
            </a:r>
            <a:r>
              <a:rPr lang="en-US" altLang="zh-CN" dirty="0"/>
              <a:t>— </a:t>
            </a:r>
            <a:r>
              <a:rPr lang="zh-CN" altLang="en-US" dirty="0"/>
              <a:t>业务可视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93A8CBD-EB28-BB73-984C-608C88C9B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81" y="627063"/>
            <a:ext cx="5901282" cy="337216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4C946BE-866F-E935-D5A4-45DA4FC85AA3}"/>
              </a:ext>
            </a:extLst>
          </p:cNvPr>
          <p:cNvSpPr txBox="1"/>
          <p:nvPr/>
        </p:nvSpPr>
        <p:spPr>
          <a:xfrm flipH="1">
            <a:off x="-44780" y="4109471"/>
            <a:ext cx="9203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200" dirty="0"/>
              <a:t>网络设备上通过流分析协议（</a:t>
            </a:r>
            <a:r>
              <a:rPr lang="en-US" altLang="zh-CN" sz="1200" dirty="0"/>
              <a:t>IPFIX/SFLOW</a:t>
            </a:r>
            <a:r>
              <a:rPr lang="zh-CN" altLang="en-US" sz="1200" dirty="0"/>
              <a:t>）周期行导出数据流统计信息，通过大数据平台</a:t>
            </a:r>
            <a:r>
              <a:rPr lang="en-US" altLang="zh-CN" sz="1200" dirty="0"/>
              <a:t>(Hadoop\Spark\Yarn\Zookeeper\</a:t>
            </a:r>
            <a:r>
              <a:rPr lang="en-US" altLang="zh-CN" sz="1200" dirty="0" err="1"/>
              <a:t>Kafaka</a:t>
            </a:r>
            <a:r>
              <a:rPr lang="zh-CN" altLang="en-US" sz="1200" dirty="0"/>
              <a:t>等</a:t>
            </a:r>
            <a:r>
              <a:rPr lang="en-US" altLang="zh-CN" sz="1200" dirty="0"/>
              <a:t>)</a:t>
            </a:r>
            <a:r>
              <a:rPr lang="zh-CN" altLang="en-US" sz="1200" dirty="0"/>
              <a:t>完成网络流量分析数据的采集、清洗、存储、计算，并对外提供数据查询</a:t>
            </a:r>
            <a:r>
              <a:rPr lang="en-US" altLang="zh-CN" sz="1200" dirty="0"/>
              <a:t>API</a:t>
            </a:r>
            <a:r>
              <a:rPr lang="zh-CN" altLang="en-US" sz="1200" dirty="0"/>
              <a:t>做业务可视化呈现。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0CFC2D5-68F9-26E2-BB0F-52EEAEF77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0958" y="595453"/>
            <a:ext cx="2349850" cy="343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59835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1">
            <a:extLst>
              <a:ext uri="{FF2B5EF4-FFF2-40B4-BE49-F238E27FC236}">
                <a16:creationId xmlns:a16="http://schemas.microsoft.com/office/drawing/2014/main" id="{610294DA-E058-EC28-4467-5DA7B1945542}"/>
              </a:ext>
            </a:extLst>
          </p:cNvPr>
          <p:cNvSpPr txBox="1">
            <a:spLocks/>
          </p:cNvSpPr>
          <p:nvPr/>
        </p:nvSpPr>
        <p:spPr>
          <a:xfrm>
            <a:off x="287338" y="123825"/>
            <a:ext cx="5472112" cy="503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spc="30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zh-CN" altLang="en-US" dirty="0"/>
              <a:t>“云</a:t>
            </a:r>
            <a:r>
              <a:rPr lang="en-US" altLang="zh-CN" dirty="0"/>
              <a:t>-</a:t>
            </a:r>
            <a:r>
              <a:rPr lang="zh-CN" altLang="en-US" dirty="0"/>
              <a:t>网”解决方案</a:t>
            </a:r>
            <a:r>
              <a:rPr lang="en-US" altLang="zh-CN" dirty="0"/>
              <a:t>— </a:t>
            </a:r>
            <a:r>
              <a:rPr lang="zh-CN" altLang="en-US" dirty="0"/>
              <a:t>业务可视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7C6A810-FD84-32A2-FE67-607351DD603B}"/>
              </a:ext>
            </a:extLst>
          </p:cNvPr>
          <p:cNvSpPr txBox="1"/>
          <p:nvPr/>
        </p:nvSpPr>
        <p:spPr>
          <a:xfrm flipH="1">
            <a:off x="30790" y="4381523"/>
            <a:ext cx="9203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sz="1200" dirty="0"/>
              <a:t>根据业务需要在接入或核心交换机接口的入</a:t>
            </a:r>
            <a:r>
              <a:rPr lang="en-US" altLang="zh-CN" sz="1200" dirty="0"/>
              <a:t>/</a:t>
            </a:r>
            <a:r>
              <a:rPr lang="zh-CN" altLang="en-US" sz="1200" dirty="0"/>
              <a:t>出方向开启流采集，部署多台采集服务器分布式采集流分析报文数据，经过压缩后上报大数据分析集群平台，再完成用户业务流量的分析及处理。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C83AF41-77F8-66C3-6B5F-8A51437A1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374" y="470946"/>
            <a:ext cx="6816436" cy="3829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12726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1">
            <a:extLst>
              <a:ext uri="{FF2B5EF4-FFF2-40B4-BE49-F238E27FC236}">
                <a16:creationId xmlns:a16="http://schemas.microsoft.com/office/drawing/2014/main" id="{01A5BDEE-7F73-4E70-3CB7-508FAE428EAF}"/>
              </a:ext>
            </a:extLst>
          </p:cNvPr>
          <p:cNvSpPr txBox="1">
            <a:spLocks/>
          </p:cNvSpPr>
          <p:nvPr/>
        </p:nvSpPr>
        <p:spPr>
          <a:xfrm>
            <a:off x="287338" y="123825"/>
            <a:ext cx="5472112" cy="503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spc="30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zh-CN" altLang="en-US" dirty="0"/>
              <a:t>“云</a:t>
            </a:r>
            <a:r>
              <a:rPr lang="en-US" altLang="zh-CN" dirty="0"/>
              <a:t>-</a:t>
            </a:r>
            <a:r>
              <a:rPr lang="zh-CN" altLang="en-US" dirty="0"/>
              <a:t>网”解决方案</a:t>
            </a:r>
            <a:r>
              <a:rPr lang="en-US" altLang="zh-CN" dirty="0"/>
              <a:t>— </a:t>
            </a:r>
            <a:r>
              <a:rPr lang="zh-CN" altLang="en-US" dirty="0"/>
              <a:t>业务可视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4F13C6B-47B4-8A4E-9D73-7B7D2569381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276" y="478347"/>
            <a:ext cx="8091447" cy="441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671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1">
            <a:extLst>
              <a:ext uri="{FF2B5EF4-FFF2-40B4-BE49-F238E27FC236}">
                <a16:creationId xmlns:a16="http://schemas.microsoft.com/office/drawing/2014/main" id="{E0A5C7DA-50D1-89FC-DCCF-10D36B650B32}"/>
              </a:ext>
            </a:extLst>
          </p:cNvPr>
          <p:cNvSpPr txBox="1">
            <a:spLocks/>
          </p:cNvSpPr>
          <p:nvPr/>
        </p:nvSpPr>
        <p:spPr>
          <a:xfrm>
            <a:off x="287338" y="123825"/>
            <a:ext cx="5472112" cy="503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spc="30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zh-CN" altLang="en-US" dirty="0"/>
              <a:t>“云</a:t>
            </a:r>
            <a:r>
              <a:rPr lang="en-US" altLang="zh-CN" dirty="0"/>
              <a:t>-</a:t>
            </a:r>
            <a:r>
              <a:rPr lang="zh-CN" altLang="en-US" dirty="0"/>
              <a:t>网”解决方案</a:t>
            </a:r>
            <a:r>
              <a:rPr lang="en-US" altLang="zh-CN" dirty="0"/>
              <a:t>— </a:t>
            </a:r>
            <a:r>
              <a:rPr lang="zh-CN" altLang="en-US" dirty="0"/>
              <a:t>智能运维</a:t>
            </a:r>
          </a:p>
        </p:txBody>
      </p:sp>
      <p:sp>
        <p:nvSpPr>
          <p:cNvPr id="4" name="iśḻïḑe">
            <a:extLst>
              <a:ext uri="{FF2B5EF4-FFF2-40B4-BE49-F238E27FC236}">
                <a16:creationId xmlns:a16="http://schemas.microsoft.com/office/drawing/2014/main" id="{5C8ABAC0-B3D8-DFEF-D4F9-46C8252427E9}"/>
              </a:ext>
            </a:extLst>
          </p:cNvPr>
          <p:cNvSpPr/>
          <p:nvPr/>
        </p:nvSpPr>
        <p:spPr>
          <a:xfrm>
            <a:off x="582459" y="691366"/>
            <a:ext cx="2694142" cy="406924"/>
          </a:xfrm>
          <a:prstGeom prst="plaque">
            <a:avLst>
              <a:gd name="adj" fmla="val 16171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765"/>
            <a:r>
              <a:rPr lang="zh-CN" altLang="en-US" sz="1400" b="1" dirty="0">
                <a:solidFill>
                  <a:schemeClr val="bg1"/>
                </a:solidFill>
              </a:rPr>
              <a:t>传统运维典型问题</a:t>
            </a:r>
            <a:endParaRPr lang="en-GB" altLang="zh-CN" sz="1400" b="1" dirty="0">
              <a:solidFill>
                <a:schemeClr val="bg1"/>
              </a:solidFill>
            </a:endParaRPr>
          </a:p>
        </p:txBody>
      </p:sp>
      <p:sp>
        <p:nvSpPr>
          <p:cNvPr id="5" name="ïŝḷíďe">
            <a:extLst>
              <a:ext uri="{FF2B5EF4-FFF2-40B4-BE49-F238E27FC236}">
                <a16:creationId xmlns:a16="http://schemas.microsoft.com/office/drawing/2014/main" id="{15603E92-9B99-2C69-2297-D9BFEADE344F}"/>
              </a:ext>
            </a:extLst>
          </p:cNvPr>
          <p:cNvSpPr/>
          <p:nvPr/>
        </p:nvSpPr>
        <p:spPr>
          <a:xfrm>
            <a:off x="5438140" y="723377"/>
            <a:ext cx="2785345" cy="406924"/>
          </a:xfrm>
          <a:prstGeom prst="plaque">
            <a:avLst>
              <a:gd name="adj" fmla="val 16171"/>
            </a:avLst>
          </a:prstGeom>
          <a:solidFill>
            <a:schemeClr val="dk2">
              <a:lumMod val="100000"/>
            </a:schemeClr>
          </a:solidFill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3765"/>
            <a:r>
              <a:rPr lang="zh-CN" altLang="en-US" sz="1400" b="1" dirty="0">
                <a:solidFill>
                  <a:schemeClr val="bg1"/>
                </a:solidFill>
              </a:rPr>
              <a:t>需求</a:t>
            </a:r>
            <a:endParaRPr lang="en-GB" altLang="zh-CN" sz="1400" b="1" dirty="0">
              <a:solidFill>
                <a:schemeClr val="bg1"/>
              </a:solidFill>
            </a:endParaRPr>
          </a:p>
        </p:txBody>
      </p:sp>
      <p:sp>
        <p:nvSpPr>
          <p:cNvPr id="6" name="iṣľïḍè">
            <a:extLst>
              <a:ext uri="{FF2B5EF4-FFF2-40B4-BE49-F238E27FC236}">
                <a16:creationId xmlns:a16="http://schemas.microsoft.com/office/drawing/2014/main" id="{0CA1238B-187E-8274-5AAC-8FCF10F4091D}"/>
              </a:ext>
            </a:extLst>
          </p:cNvPr>
          <p:cNvSpPr/>
          <p:nvPr/>
        </p:nvSpPr>
        <p:spPr>
          <a:xfrm>
            <a:off x="3770197" y="875029"/>
            <a:ext cx="1560212" cy="3216003"/>
          </a:xfrm>
          <a:prstGeom prst="roundRect">
            <a:avLst>
              <a:gd name="adj" fmla="val 7573"/>
            </a:avLst>
          </a:prstGeom>
          <a:blipFill>
            <a:blip r:embed="rId2"/>
            <a:srcRect/>
            <a:stretch>
              <a:fillRect l="-112804" r="-111369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altLang="zh-CN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3B800E9-0815-ACB9-54E5-4F3D894D710A}"/>
              </a:ext>
            </a:extLst>
          </p:cNvPr>
          <p:cNvGrpSpPr/>
          <p:nvPr/>
        </p:nvGrpSpPr>
        <p:grpSpPr>
          <a:xfrm>
            <a:off x="2553057" y="1157038"/>
            <a:ext cx="3800026" cy="3079703"/>
            <a:chOff x="4375507" y="2096838"/>
            <a:chExt cx="3800026" cy="3079703"/>
          </a:xfrm>
        </p:grpSpPr>
        <p:cxnSp>
          <p:nvCxnSpPr>
            <p:cNvPr id="8" name="î$1ïḓè">
              <a:extLst>
                <a:ext uri="{FF2B5EF4-FFF2-40B4-BE49-F238E27FC236}">
                  <a16:creationId xmlns:a16="http://schemas.microsoft.com/office/drawing/2014/main" id="{23283378-AC17-0EE9-2B97-02BE322C49BC}"/>
                </a:ext>
              </a:extLst>
            </p:cNvPr>
            <p:cNvCxnSpPr/>
            <p:nvPr/>
          </p:nvCxnSpPr>
          <p:spPr>
            <a:xfrm rot="10800000" flipV="1">
              <a:off x="7705084" y="2320417"/>
              <a:ext cx="12700" cy="2632504"/>
            </a:xfrm>
            <a:prstGeom prst="bentConnector3">
              <a:avLst>
                <a:gd name="adj1" fmla="val 1800000"/>
              </a:avLst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ïṣḷíḋè">
              <a:extLst>
                <a:ext uri="{FF2B5EF4-FFF2-40B4-BE49-F238E27FC236}">
                  <a16:creationId xmlns:a16="http://schemas.microsoft.com/office/drawing/2014/main" id="{7DBE1ADD-5AF5-6938-B910-FD8E206121C5}"/>
                </a:ext>
              </a:extLst>
            </p:cNvPr>
            <p:cNvCxnSpPr/>
            <p:nvPr/>
          </p:nvCxnSpPr>
          <p:spPr>
            <a:xfrm flipH="1">
              <a:off x="7175900" y="4042100"/>
              <a:ext cx="541884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4E574C12-6C3D-DDFB-F187-B61F9ADEE66F}"/>
                </a:ext>
              </a:extLst>
            </p:cNvPr>
            <p:cNvSpPr/>
            <p:nvPr/>
          </p:nvSpPr>
          <p:spPr>
            <a:xfrm>
              <a:off x="4375507" y="3131303"/>
              <a:ext cx="211805" cy="224025"/>
            </a:xfrm>
            <a:custGeom>
              <a:avLst/>
              <a:gdLst>
                <a:gd name="connsiteX0" fmla="*/ 371955 w 495300"/>
                <a:gd name="connsiteY0" fmla="*/ 621 h 523875"/>
                <a:gd name="connsiteX1" fmla="*/ 400530 w 495300"/>
                <a:gd name="connsiteY1" fmla="*/ 29196 h 523875"/>
                <a:gd name="connsiteX2" fmla="*/ 400530 w 495300"/>
                <a:gd name="connsiteY2" fmla="*/ 133971 h 523875"/>
                <a:gd name="connsiteX3" fmla="*/ 371955 w 495300"/>
                <a:gd name="connsiteY3" fmla="*/ 162546 h 523875"/>
                <a:gd name="connsiteX4" fmla="*/ 257655 w 495300"/>
                <a:gd name="connsiteY4" fmla="*/ 162546 h 523875"/>
                <a:gd name="connsiteX5" fmla="*/ 257655 w 495300"/>
                <a:gd name="connsiteY5" fmla="*/ 286371 h 523875"/>
                <a:gd name="connsiteX6" fmla="*/ 419580 w 495300"/>
                <a:gd name="connsiteY6" fmla="*/ 286371 h 523875"/>
                <a:gd name="connsiteX7" fmla="*/ 457680 w 495300"/>
                <a:gd name="connsiteY7" fmla="*/ 322566 h 523875"/>
                <a:gd name="connsiteX8" fmla="*/ 457680 w 495300"/>
                <a:gd name="connsiteY8" fmla="*/ 324471 h 523875"/>
                <a:gd name="connsiteX9" fmla="*/ 457680 w 495300"/>
                <a:gd name="connsiteY9" fmla="*/ 429246 h 523875"/>
                <a:gd name="connsiteX10" fmla="*/ 476730 w 495300"/>
                <a:gd name="connsiteY10" fmla="*/ 429246 h 523875"/>
                <a:gd name="connsiteX11" fmla="*/ 495780 w 495300"/>
                <a:gd name="connsiteY11" fmla="*/ 448296 h 523875"/>
                <a:gd name="connsiteX12" fmla="*/ 495780 w 495300"/>
                <a:gd name="connsiteY12" fmla="*/ 505446 h 523875"/>
                <a:gd name="connsiteX13" fmla="*/ 476730 w 495300"/>
                <a:gd name="connsiteY13" fmla="*/ 524496 h 523875"/>
                <a:gd name="connsiteX14" fmla="*/ 419580 w 495300"/>
                <a:gd name="connsiteY14" fmla="*/ 524496 h 523875"/>
                <a:gd name="connsiteX15" fmla="*/ 400530 w 495300"/>
                <a:gd name="connsiteY15" fmla="*/ 505446 h 523875"/>
                <a:gd name="connsiteX16" fmla="*/ 400530 w 495300"/>
                <a:gd name="connsiteY16" fmla="*/ 448296 h 523875"/>
                <a:gd name="connsiteX17" fmla="*/ 419580 w 495300"/>
                <a:gd name="connsiteY17" fmla="*/ 429246 h 523875"/>
                <a:gd name="connsiteX18" fmla="*/ 438630 w 495300"/>
                <a:gd name="connsiteY18" fmla="*/ 429246 h 523875"/>
                <a:gd name="connsiteX19" fmla="*/ 438630 w 495300"/>
                <a:gd name="connsiteY19" fmla="*/ 324471 h 523875"/>
                <a:gd name="connsiteX20" fmla="*/ 420533 w 495300"/>
                <a:gd name="connsiteY20" fmla="*/ 305421 h 523875"/>
                <a:gd name="connsiteX21" fmla="*/ 419580 w 495300"/>
                <a:gd name="connsiteY21" fmla="*/ 305421 h 523875"/>
                <a:gd name="connsiteX22" fmla="*/ 257655 w 495300"/>
                <a:gd name="connsiteY22" fmla="*/ 305421 h 523875"/>
                <a:gd name="connsiteX23" fmla="*/ 257655 w 495300"/>
                <a:gd name="connsiteY23" fmla="*/ 429246 h 523875"/>
                <a:gd name="connsiteX24" fmla="*/ 276705 w 495300"/>
                <a:gd name="connsiteY24" fmla="*/ 429246 h 523875"/>
                <a:gd name="connsiteX25" fmla="*/ 295755 w 495300"/>
                <a:gd name="connsiteY25" fmla="*/ 448296 h 523875"/>
                <a:gd name="connsiteX26" fmla="*/ 295755 w 495300"/>
                <a:gd name="connsiteY26" fmla="*/ 505446 h 523875"/>
                <a:gd name="connsiteX27" fmla="*/ 276705 w 495300"/>
                <a:gd name="connsiteY27" fmla="*/ 524496 h 523875"/>
                <a:gd name="connsiteX28" fmla="*/ 219555 w 495300"/>
                <a:gd name="connsiteY28" fmla="*/ 524496 h 523875"/>
                <a:gd name="connsiteX29" fmla="*/ 200505 w 495300"/>
                <a:gd name="connsiteY29" fmla="*/ 505446 h 523875"/>
                <a:gd name="connsiteX30" fmla="*/ 200505 w 495300"/>
                <a:gd name="connsiteY30" fmla="*/ 448296 h 523875"/>
                <a:gd name="connsiteX31" fmla="*/ 219555 w 495300"/>
                <a:gd name="connsiteY31" fmla="*/ 429246 h 523875"/>
                <a:gd name="connsiteX32" fmla="*/ 238605 w 495300"/>
                <a:gd name="connsiteY32" fmla="*/ 429246 h 523875"/>
                <a:gd name="connsiteX33" fmla="*/ 238605 w 495300"/>
                <a:gd name="connsiteY33" fmla="*/ 305421 h 523875"/>
                <a:gd name="connsiteX34" fmla="*/ 76680 w 495300"/>
                <a:gd name="connsiteY34" fmla="*/ 305421 h 523875"/>
                <a:gd name="connsiteX35" fmla="*/ 57630 w 495300"/>
                <a:gd name="connsiteY35" fmla="*/ 323519 h 523875"/>
                <a:gd name="connsiteX36" fmla="*/ 57630 w 495300"/>
                <a:gd name="connsiteY36" fmla="*/ 324471 h 523875"/>
                <a:gd name="connsiteX37" fmla="*/ 57630 w 495300"/>
                <a:gd name="connsiteY37" fmla="*/ 429246 h 523875"/>
                <a:gd name="connsiteX38" fmla="*/ 76680 w 495300"/>
                <a:gd name="connsiteY38" fmla="*/ 429246 h 523875"/>
                <a:gd name="connsiteX39" fmla="*/ 95730 w 495300"/>
                <a:gd name="connsiteY39" fmla="*/ 448296 h 523875"/>
                <a:gd name="connsiteX40" fmla="*/ 95730 w 495300"/>
                <a:gd name="connsiteY40" fmla="*/ 505446 h 523875"/>
                <a:gd name="connsiteX41" fmla="*/ 76680 w 495300"/>
                <a:gd name="connsiteY41" fmla="*/ 524496 h 523875"/>
                <a:gd name="connsiteX42" fmla="*/ 19530 w 495300"/>
                <a:gd name="connsiteY42" fmla="*/ 524496 h 523875"/>
                <a:gd name="connsiteX43" fmla="*/ 480 w 495300"/>
                <a:gd name="connsiteY43" fmla="*/ 505446 h 523875"/>
                <a:gd name="connsiteX44" fmla="*/ 480 w 495300"/>
                <a:gd name="connsiteY44" fmla="*/ 448296 h 523875"/>
                <a:gd name="connsiteX45" fmla="*/ 19530 w 495300"/>
                <a:gd name="connsiteY45" fmla="*/ 429246 h 523875"/>
                <a:gd name="connsiteX46" fmla="*/ 38580 w 495300"/>
                <a:gd name="connsiteY46" fmla="*/ 429246 h 523875"/>
                <a:gd name="connsiteX47" fmla="*/ 38580 w 495300"/>
                <a:gd name="connsiteY47" fmla="*/ 324471 h 523875"/>
                <a:gd name="connsiteX48" fmla="*/ 74775 w 495300"/>
                <a:gd name="connsiteY48" fmla="*/ 286371 h 523875"/>
                <a:gd name="connsiteX49" fmla="*/ 76680 w 495300"/>
                <a:gd name="connsiteY49" fmla="*/ 286371 h 523875"/>
                <a:gd name="connsiteX50" fmla="*/ 238605 w 495300"/>
                <a:gd name="connsiteY50" fmla="*/ 286371 h 523875"/>
                <a:gd name="connsiteX51" fmla="*/ 238605 w 495300"/>
                <a:gd name="connsiteY51" fmla="*/ 162546 h 523875"/>
                <a:gd name="connsiteX52" fmla="*/ 124305 w 495300"/>
                <a:gd name="connsiteY52" fmla="*/ 162546 h 523875"/>
                <a:gd name="connsiteX53" fmla="*/ 95730 w 495300"/>
                <a:gd name="connsiteY53" fmla="*/ 133971 h 523875"/>
                <a:gd name="connsiteX54" fmla="*/ 95730 w 495300"/>
                <a:gd name="connsiteY54" fmla="*/ 29196 h 523875"/>
                <a:gd name="connsiteX55" fmla="*/ 124305 w 495300"/>
                <a:gd name="connsiteY55" fmla="*/ 621 h 523875"/>
                <a:gd name="connsiteX56" fmla="*/ 371955 w 495300"/>
                <a:gd name="connsiteY56" fmla="*/ 621 h 523875"/>
                <a:gd name="connsiteX57" fmla="*/ 148118 w 495300"/>
                <a:gd name="connsiteY57" fmla="*/ 95871 h 523875"/>
                <a:gd name="connsiteX58" fmla="*/ 133830 w 495300"/>
                <a:gd name="connsiteY58" fmla="*/ 110159 h 523875"/>
                <a:gd name="connsiteX59" fmla="*/ 148118 w 495300"/>
                <a:gd name="connsiteY59" fmla="*/ 124446 h 523875"/>
                <a:gd name="connsiteX60" fmla="*/ 162405 w 495300"/>
                <a:gd name="connsiteY60" fmla="*/ 110159 h 523875"/>
                <a:gd name="connsiteX61" fmla="*/ 148118 w 495300"/>
                <a:gd name="connsiteY61" fmla="*/ 95871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495300" h="523875">
                  <a:moveTo>
                    <a:pt x="371955" y="621"/>
                  </a:moveTo>
                  <a:cubicBezTo>
                    <a:pt x="388148" y="621"/>
                    <a:pt x="400530" y="13004"/>
                    <a:pt x="400530" y="29196"/>
                  </a:cubicBezTo>
                  <a:lnTo>
                    <a:pt x="400530" y="133971"/>
                  </a:lnTo>
                  <a:cubicBezTo>
                    <a:pt x="400530" y="150164"/>
                    <a:pt x="388148" y="162546"/>
                    <a:pt x="371955" y="162546"/>
                  </a:cubicBezTo>
                  <a:lnTo>
                    <a:pt x="257655" y="162546"/>
                  </a:lnTo>
                  <a:lnTo>
                    <a:pt x="257655" y="286371"/>
                  </a:lnTo>
                  <a:lnTo>
                    <a:pt x="419580" y="286371"/>
                  </a:lnTo>
                  <a:cubicBezTo>
                    <a:pt x="439583" y="286371"/>
                    <a:pt x="456727" y="302564"/>
                    <a:pt x="457680" y="322566"/>
                  </a:cubicBezTo>
                  <a:lnTo>
                    <a:pt x="457680" y="324471"/>
                  </a:lnTo>
                  <a:lnTo>
                    <a:pt x="457680" y="429246"/>
                  </a:lnTo>
                  <a:lnTo>
                    <a:pt x="476730" y="429246"/>
                  </a:lnTo>
                  <a:cubicBezTo>
                    <a:pt x="487208" y="429246"/>
                    <a:pt x="495780" y="437819"/>
                    <a:pt x="495780" y="448296"/>
                  </a:cubicBezTo>
                  <a:lnTo>
                    <a:pt x="495780" y="505446"/>
                  </a:lnTo>
                  <a:cubicBezTo>
                    <a:pt x="495780" y="515924"/>
                    <a:pt x="487208" y="524496"/>
                    <a:pt x="476730" y="524496"/>
                  </a:cubicBezTo>
                  <a:lnTo>
                    <a:pt x="419580" y="524496"/>
                  </a:lnTo>
                  <a:cubicBezTo>
                    <a:pt x="409102" y="524496"/>
                    <a:pt x="400530" y="515924"/>
                    <a:pt x="400530" y="505446"/>
                  </a:cubicBezTo>
                  <a:lnTo>
                    <a:pt x="400530" y="448296"/>
                  </a:lnTo>
                  <a:cubicBezTo>
                    <a:pt x="400530" y="437819"/>
                    <a:pt x="409102" y="429246"/>
                    <a:pt x="419580" y="429246"/>
                  </a:cubicBezTo>
                  <a:lnTo>
                    <a:pt x="438630" y="429246"/>
                  </a:lnTo>
                  <a:lnTo>
                    <a:pt x="438630" y="324471"/>
                  </a:lnTo>
                  <a:cubicBezTo>
                    <a:pt x="438630" y="313994"/>
                    <a:pt x="431010" y="306374"/>
                    <a:pt x="420533" y="305421"/>
                  </a:cubicBezTo>
                  <a:lnTo>
                    <a:pt x="419580" y="305421"/>
                  </a:lnTo>
                  <a:lnTo>
                    <a:pt x="257655" y="305421"/>
                  </a:lnTo>
                  <a:lnTo>
                    <a:pt x="257655" y="429246"/>
                  </a:lnTo>
                  <a:lnTo>
                    <a:pt x="276705" y="429246"/>
                  </a:lnTo>
                  <a:cubicBezTo>
                    <a:pt x="287183" y="429246"/>
                    <a:pt x="295755" y="437819"/>
                    <a:pt x="295755" y="448296"/>
                  </a:cubicBezTo>
                  <a:lnTo>
                    <a:pt x="295755" y="505446"/>
                  </a:lnTo>
                  <a:cubicBezTo>
                    <a:pt x="295755" y="515924"/>
                    <a:pt x="287183" y="524496"/>
                    <a:pt x="276705" y="524496"/>
                  </a:cubicBezTo>
                  <a:lnTo>
                    <a:pt x="219555" y="524496"/>
                  </a:lnTo>
                  <a:cubicBezTo>
                    <a:pt x="209077" y="524496"/>
                    <a:pt x="200505" y="515924"/>
                    <a:pt x="200505" y="505446"/>
                  </a:cubicBezTo>
                  <a:lnTo>
                    <a:pt x="200505" y="448296"/>
                  </a:lnTo>
                  <a:cubicBezTo>
                    <a:pt x="200505" y="437819"/>
                    <a:pt x="209077" y="429246"/>
                    <a:pt x="219555" y="429246"/>
                  </a:cubicBezTo>
                  <a:lnTo>
                    <a:pt x="238605" y="429246"/>
                  </a:lnTo>
                  <a:lnTo>
                    <a:pt x="238605" y="305421"/>
                  </a:lnTo>
                  <a:lnTo>
                    <a:pt x="76680" y="305421"/>
                  </a:lnTo>
                  <a:cubicBezTo>
                    <a:pt x="66202" y="305421"/>
                    <a:pt x="58583" y="313041"/>
                    <a:pt x="57630" y="323519"/>
                  </a:cubicBezTo>
                  <a:lnTo>
                    <a:pt x="57630" y="324471"/>
                  </a:lnTo>
                  <a:lnTo>
                    <a:pt x="57630" y="429246"/>
                  </a:lnTo>
                  <a:lnTo>
                    <a:pt x="76680" y="429246"/>
                  </a:lnTo>
                  <a:cubicBezTo>
                    <a:pt x="87158" y="429246"/>
                    <a:pt x="95730" y="437819"/>
                    <a:pt x="95730" y="448296"/>
                  </a:cubicBezTo>
                  <a:lnTo>
                    <a:pt x="95730" y="505446"/>
                  </a:lnTo>
                  <a:cubicBezTo>
                    <a:pt x="95730" y="515924"/>
                    <a:pt x="87158" y="524496"/>
                    <a:pt x="76680" y="524496"/>
                  </a:cubicBezTo>
                  <a:lnTo>
                    <a:pt x="19530" y="524496"/>
                  </a:lnTo>
                  <a:cubicBezTo>
                    <a:pt x="9052" y="524496"/>
                    <a:pt x="480" y="515924"/>
                    <a:pt x="480" y="505446"/>
                  </a:cubicBezTo>
                  <a:lnTo>
                    <a:pt x="480" y="448296"/>
                  </a:lnTo>
                  <a:cubicBezTo>
                    <a:pt x="480" y="437819"/>
                    <a:pt x="9052" y="429246"/>
                    <a:pt x="19530" y="429246"/>
                  </a:cubicBezTo>
                  <a:lnTo>
                    <a:pt x="38580" y="429246"/>
                  </a:lnTo>
                  <a:lnTo>
                    <a:pt x="38580" y="324471"/>
                  </a:lnTo>
                  <a:cubicBezTo>
                    <a:pt x="38580" y="304469"/>
                    <a:pt x="54773" y="287324"/>
                    <a:pt x="74775" y="286371"/>
                  </a:cubicBezTo>
                  <a:lnTo>
                    <a:pt x="76680" y="286371"/>
                  </a:lnTo>
                  <a:lnTo>
                    <a:pt x="238605" y="286371"/>
                  </a:lnTo>
                  <a:lnTo>
                    <a:pt x="238605" y="162546"/>
                  </a:lnTo>
                  <a:lnTo>
                    <a:pt x="124305" y="162546"/>
                  </a:lnTo>
                  <a:cubicBezTo>
                    <a:pt x="108112" y="162546"/>
                    <a:pt x="95730" y="150164"/>
                    <a:pt x="95730" y="133971"/>
                  </a:cubicBezTo>
                  <a:lnTo>
                    <a:pt x="95730" y="29196"/>
                  </a:lnTo>
                  <a:cubicBezTo>
                    <a:pt x="95730" y="13004"/>
                    <a:pt x="108112" y="621"/>
                    <a:pt x="124305" y="621"/>
                  </a:cubicBezTo>
                  <a:lnTo>
                    <a:pt x="371955" y="621"/>
                  </a:lnTo>
                  <a:close/>
                  <a:moveTo>
                    <a:pt x="148118" y="95871"/>
                  </a:moveTo>
                  <a:cubicBezTo>
                    <a:pt x="140498" y="95871"/>
                    <a:pt x="133830" y="102539"/>
                    <a:pt x="133830" y="110159"/>
                  </a:cubicBezTo>
                  <a:cubicBezTo>
                    <a:pt x="133830" y="117779"/>
                    <a:pt x="140498" y="124446"/>
                    <a:pt x="148118" y="124446"/>
                  </a:cubicBezTo>
                  <a:cubicBezTo>
                    <a:pt x="155737" y="124446"/>
                    <a:pt x="162405" y="117779"/>
                    <a:pt x="162405" y="110159"/>
                  </a:cubicBezTo>
                  <a:cubicBezTo>
                    <a:pt x="162405" y="102539"/>
                    <a:pt x="155737" y="95871"/>
                    <a:pt x="148118" y="9587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E72A6890-FF6D-EF29-E1EC-48AFDDBDBA78}"/>
                </a:ext>
              </a:extLst>
            </p:cNvPr>
            <p:cNvGrpSpPr/>
            <p:nvPr/>
          </p:nvGrpSpPr>
          <p:grpSpPr>
            <a:xfrm>
              <a:off x="7717784" y="2096838"/>
              <a:ext cx="447241" cy="447241"/>
              <a:chOff x="5460031" y="5599496"/>
              <a:chExt cx="540000" cy="540000"/>
            </a:xfrm>
          </p:grpSpPr>
          <p:sp>
            <p:nvSpPr>
              <p:cNvPr id="18" name="文本框 28">
                <a:extLst>
                  <a:ext uri="{FF2B5EF4-FFF2-40B4-BE49-F238E27FC236}">
                    <a16:creationId xmlns:a16="http://schemas.microsoft.com/office/drawing/2014/main" id="{3BFDD0E1-8C43-EEF3-3FB9-506ED56092BD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5460031" y="5599496"/>
                <a:ext cx="540000" cy="540000"/>
              </a:xfrm>
              <a:prstGeom prst="roundRect">
                <a:avLst>
                  <a:gd name="adj" fmla="val 50000"/>
                </a:avLst>
              </a:prstGeom>
              <a:solidFill>
                <a:schemeClr val="accent4"/>
              </a:solidFill>
            </p:spPr>
            <p:txBody>
              <a:bodyPr wrap="none" lIns="108000" tIns="108000" rIns="108000" bIns="108000" rtlCol="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 sz="2000" b="1" dirty="0">
                  <a:noFill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9" name="任意多边形: 形状 18">
                <a:extLst>
                  <a:ext uri="{FF2B5EF4-FFF2-40B4-BE49-F238E27FC236}">
                    <a16:creationId xmlns:a16="http://schemas.microsoft.com/office/drawing/2014/main" id="{C9CA1630-94AC-A491-F976-089197D11E37}"/>
                  </a:ext>
                </a:extLst>
              </p:cNvPr>
              <p:cNvSpPr/>
              <p:nvPr/>
            </p:nvSpPr>
            <p:spPr>
              <a:xfrm>
                <a:off x="5604171" y="5731369"/>
                <a:ext cx="251478" cy="276012"/>
              </a:xfrm>
              <a:custGeom>
                <a:avLst/>
                <a:gdLst>
                  <a:gd name="connsiteX0" fmla="*/ 8356 w 487477"/>
                  <a:gd name="connsiteY0" fmla="*/ 512114 h 522922"/>
                  <a:gd name="connsiteX1" fmla="*/ 8356 w 487477"/>
                  <a:gd name="connsiteY1" fmla="*/ 512114 h 522922"/>
                  <a:gd name="connsiteX2" fmla="*/ 8356 w 487477"/>
                  <a:gd name="connsiteY2" fmla="*/ 512114 h 522922"/>
                  <a:gd name="connsiteX3" fmla="*/ 7404 w 487477"/>
                  <a:gd name="connsiteY3" fmla="*/ 511161 h 522922"/>
                  <a:gd name="connsiteX4" fmla="*/ 5499 w 487477"/>
                  <a:gd name="connsiteY4" fmla="*/ 508303 h 522922"/>
                  <a:gd name="connsiteX5" fmla="*/ 5499 w 487477"/>
                  <a:gd name="connsiteY5" fmla="*/ 508303 h 522922"/>
                  <a:gd name="connsiteX6" fmla="*/ 5499 w 487477"/>
                  <a:gd name="connsiteY6" fmla="*/ 507351 h 522922"/>
                  <a:gd name="connsiteX7" fmla="*/ 4546 w 487477"/>
                  <a:gd name="connsiteY7" fmla="*/ 505446 h 522922"/>
                  <a:gd name="connsiteX8" fmla="*/ 3593 w 487477"/>
                  <a:gd name="connsiteY8" fmla="*/ 503541 h 522922"/>
                  <a:gd name="connsiteX9" fmla="*/ 3593 w 487477"/>
                  <a:gd name="connsiteY9" fmla="*/ 503541 h 522922"/>
                  <a:gd name="connsiteX10" fmla="*/ 3593 w 487477"/>
                  <a:gd name="connsiteY10" fmla="*/ 503541 h 522922"/>
                  <a:gd name="connsiteX11" fmla="*/ 3593 w 487477"/>
                  <a:gd name="connsiteY11" fmla="*/ 503541 h 522922"/>
                  <a:gd name="connsiteX12" fmla="*/ 2641 w 487477"/>
                  <a:gd name="connsiteY12" fmla="*/ 501636 h 522922"/>
                  <a:gd name="connsiteX13" fmla="*/ 2641 w 487477"/>
                  <a:gd name="connsiteY13" fmla="*/ 500684 h 522922"/>
                  <a:gd name="connsiteX14" fmla="*/ 1689 w 487477"/>
                  <a:gd name="connsiteY14" fmla="*/ 498778 h 522922"/>
                  <a:gd name="connsiteX15" fmla="*/ 736 w 487477"/>
                  <a:gd name="connsiteY15" fmla="*/ 494968 h 522922"/>
                  <a:gd name="connsiteX16" fmla="*/ 736 w 487477"/>
                  <a:gd name="connsiteY16" fmla="*/ 492111 h 522922"/>
                  <a:gd name="connsiteX17" fmla="*/ 736 w 487477"/>
                  <a:gd name="connsiteY17" fmla="*/ 485443 h 522922"/>
                  <a:gd name="connsiteX18" fmla="*/ 5499 w 487477"/>
                  <a:gd name="connsiteY18" fmla="*/ 467346 h 522922"/>
                  <a:gd name="connsiteX19" fmla="*/ 155041 w 487477"/>
                  <a:gd name="connsiteY19" fmla="*/ 151116 h 522922"/>
                  <a:gd name="connsiteX20" fmla="*/ 158851 w 487477"/>
                  <a:gd name="connsiteY20" fmla="*/ 134924 h 522922"/>
                  <a:gd name="connsiteX21" fmla="*/ 158851 w 487477"/>
                  <a:gd name="connsiteY21" fmla="*/ 19671 h 522922"/>
                  <a:gd name="connsiteX22" fmla="*/ 120751 w 487477"/>
                  <a:gd name="connsiteY22" fmla="*/ 19671 h 522922"/>
                  <a:gd name="connsiteX23" fmla="*/ 120751 w 487477"/>
                  <a:gd name="connsiteY23" fmla="*/ 621 h 522922"/>
                  <a:gd name="connsiteX24" fmla="*/ 368401 w 487477"/>
                  <a:gd name="connsiteY24" fmla="*/ 621 h 522922"/>
                  <a:gd name="connsiteX25" fmla="*/ 368401 w 487477"/>
                  <a:gd name="connsiteY25" fmla="*/ 19671 h 522922"/>
                  <a:gd name="connsiteX26" fmla="*/ 330301 w 487477"/>
                  <a:gd name="connsiteY26" fmla="*/ 19671 h 522922"/>
                  <a:gd name="connsiteX27" fmla="*/ 330301 w 487477"/>
                  <a:gd name="connsiteY27" fmla="*/ 134924 h 522922"/>
                  <a:gd name="connsiteX28" fmla="*/ 334111 w 487477"/>
                  <a:gd name="connsiteY28" fmla="*/ 151116 h 522922"/>
                  <a:gd name="connsiteX29" fmla="*/ 483654 w 487477"/>
                  <a:gd name="connsiteY29" fmla="*/ 467346 h 522922"/>
                  <a:gd name="connsiteX30" fmla="*/ 485558 w 487477"/>
                  <a:gd name="connsiteY30" fmla="*/ 504493 h 522922"/>
                  <a:gd name="connsiteX31" fmla="*/ 485558 w 487477"/>
                  <a:gd name="connsiteY31" fmla="*/ 504493 h 522922"/>
                  <a:gd name="connsiteX32" fmla="*/ 484606 w 487477"/>
                  <a:gd name="connsiteY32" fmla="*/ 506399 h 522922"/>
                  <a:gd name="connsiteX33" fmla="*/ 459841 w 487477"/>
                  <a:gd name="connsiteY33" fmla="*/ 523543 h 522922"/>
                  <a:gd name="connsiteX34" fmla="*/ 457936 w 487477"/>
                  <a:gd name="connsiteY34" fmla="*/ 523543 h 522922"/>
                  <a:gd name="connsiteX35" fmla="*/ 32168 w 487477"/>
                  <a:gd name="connsiteY35" fmla="*/ 523543 h 522922"/>
                  <a:gd name="connsiteX36" fmla="*/ 30264 w 487477"/>
                  <a:gd name="connsiteY36" fmla="*/ 523543 h 522922"/>
                  <a:gd name="connsiteX37" fmla="*/ 27406 w 487477"/>
                  <a:gd name="connsiteY37" fmla="*/ 523543 h 522922"/>
                  <a:gd name="connsiteX38" fmla="*/ 23596 w 487477"/>
                  <a:gd name="connsiteY38" fmla="*/ 522591 h 522922"/>
                  <a:gd name="connsiteX39" fmla="*/ 23596 w 487477"/>
                  <a:gd name="connsiteY39" fmla="*/ 522591 h 522922"/>
                  <a:gd name="connsiteX40" fmla="*/ 17881 w 487477"/>
                  <a:gd name="connsiteY40" fmla="*/ 520686 h 522922"/>
                  <a:gd name="connsiteX41" fmla="*/ 15976 w 487477"/>
                  <a:gd name="connsiteY41" fmla="*/ 519734 h 522922"/>
                  <a:gd name="connsiteX42" fmla="*/ 15024 w 487477"/>
                  <a:gd name="connsiteY42" fmla="*/ 518781 h 522922"/>
                  <a:gd name="connsiteX43" fmla="*/ 10261 w 487477"/>
                  <a:gd name="connsiteY43" fmla="*/ 514971 h 522922"/>
                  <a:gd name="connsiteX44" fmla="*/ 8356 w 487477"/>
                  <a:gd name="connsiteY44" fmla="*/ 512114 h 522922"/>
                  <a:gd name="connsiteX45" fmla="*/ 8356 w 487477"/>
                  <a:gd name="connsiteY45" fmla="*/ 512114 h 522922"/>
                  <a:gd name="connsiteX46" fmla="*/ 255054 w 487477"/>
                  <a:gd name="connsiteY46" fmla="*/ 402576 h 522922"/>
                  <a:gd name="connsiteX47" fmla="*/ 252196 w 487477"/>
                  <a:gd name="connsiteY47" fmla="*/ 404481 h 522922"/>
                  <a:gd name="connsiteX48" fmla="*/ 246481 w 487477"/>
                  <a:gd name="connsiteY48" fmla="*/ 408291 h 522922"/>
                  <a:gd name="connsiteX49" fmla="*/ 55029 w 487477"/>
                  <a:gd name="connsiteY49" fmla="*/ 414959 h 522922"/>
                  <a:gd name="connsiteX50" fmla="*/ 51218 w 487477"/>
                  <a:gd name="connsiteY50" fmla="*/ 413053 h 522922"/>
                  <a:gd name="connsiteX51" fmla="*/ 22643 w 487477"/>
                  <a:gd name="connsiteY51" fmla="*/ 474014 h 522922"/>
                  <a:gd name="connsiteX52" fmla="*/ 21691 w 487477"/>
                  <a:gd name="connsiteY52" fmla="*/ 475918 h 522922"/>
                  <a:gd name="connsiteX53" fmla="*/ 21691 w 487477"/>
                  <a:gd name="connsiteY53" fmla="*/ 495921 h 522922"/>
                  <a:gd name="connsiteX54" fmla="*/ 29311 w 487477"/>
                  <a:gd name="connsiteY54" fmla="*/ 502589 h 522922"/>
                  <a:gd name="connsiteX55" fmla="*/ 30264 w 487477"/>
                  <a:gd name="connsiteY55" fmla="*/ 502589 h 522922"/>
                  <a:gd name="connsiteX56" fmla="*/ 31216 w 487477"/>
                  <a:gd name="connsiteY56" fmla="*/ 502589 h 522922"/>
                  <a:gd name="connsiteX57" fmla="*/ 456983 w 487477"/>
                  <a:gd name="connsiteY57" fmla="*/ 502589 h 522922"/>
                  <a:gd name="connsiteX58" fmla="*/ 457936 w 487477"/>
                  <a:gd name="connsiteY58" fmla="*/ 502589 h 522922"/>
                  <a:gd name="connsiteX59" fmla="*/ 466508 w 487477"/>
                  <a:gd name="connsiteY59" fmla="*/ 495921 h 522922"/>
                  <a:gd name="connsiteX60" fmla="*/ 467461 w 487477"/>
                  <a:gd name="connsiteY60" fmla="*/ 477824 h 522922"/>
                  <a:gd name="connsiteX61" fmla="*/ 466508 w 487477"/>
                  <a:gd name="connsiteY61" fmla="*/ 475918 h 522922"/>
                  <a:gd name="connsiteX62" fmla="*/ 465556 w 487477"/>
                  <a:gd name="connsiteY62" fmla="*/ 474014 h 522922"/>
                  <a:gd name="connsiteX63" fmla="*/ 423646 w 487477"/>
                  <a:gd name="connsiteY63" fmla="*/ 385431 h 522922"/>
                  <a:gd name="connsiteX64" fmla="*/ 255054 w 487477"/>
                  <a:gd name="connsiteY64" fmla="*/ 402576 h 522922"/>
                  <a:gd name="connsiteX65" fmla="*/ 305536 w 487477"/>
                  <a:gd name="connsiteY65" fmla="*/ 255891 h 522922"/>
                  <a:gd name="connsiteX66" fmla="*/ 272199 w 487477"/>
                  <a:gd name="connsiteY66" fmla="*/ 289228 h 522922"/>
                  <a:gd name="connsiteX67" fmla="*/ 305536 w 487477"/>
                  <a:gd name="connsiteY67" fmla="*/ 322566 h 522922"/>
                  <a:gd name="connsiteX68" fmla="*/ 338874 w 487477"/>
                  <a:gd name="connsiteY68" fmla="*/ 289228 h 522922"/>
                  <a:gd name="connsiteX69" fmla="*/ 305536 w 487477"/>
                  <a:gd name="connsiteY69" fmla="*/ 255891 h 522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487477" h="522922">
                    <a:moveTo>
                      <a:pt x="8356" y="512114"/>
                    </a:moveTo>
                    <a:lnTo>
                      <a:pt x="8356" y="512114"/>
                    </a:lnTo>
                    <a:lnTo>
                      <a:pt x="8356" y="512114"/>
                    </a:lnTo>
                    <a:lnTo>
                      <a:pt x="7404" y="511161"/>
                    </a:lnTo>
                    <a:cubicBezTo>
                      <a:pt x="6451" y="510209"/>
                      <a:pt x="6451" y="509256"/>
                      <a:pt x="5499" y="508303"/>
                    </a:cubicBezTo>
                    <a:lnTo>
                      <a:pt x="5499" y="508303"/>
                    </a:lnTo>
                    <a:lnTo>
                      <a:pt x="5499" y="507351"/>
                    </a:lnTo>
                    <a:lnTo>
                      <a:pt x="4546" y="505446"/>
                    </a:lnTo>
                    <a:lnTo>
                      <a:pt x="3593" y="503541"/>
                    </a:lnTo>
                    <a:lnTo>
                      <a:pt x="3593" y="503541"/>
                    </a:lnTo>
                    <a:lnTo>
                      <a:pt x="3593" y="503541"/>
                    </a:lnTo>
                    <a:lnTo>
                      <a:pt x="3593" y="503541"/>
                    </a:lnTo>
                    <a:lnTo>
                      <a:pt x="2641" y="501636"/>
                    </a:lnTo>
                    <a:cubicBezTo>
                      <a:pt x="2641" y="501636"/>
                      <a:pt x="2641" y="500684"/>
                      <a:pt x="2641" y="500684"/>
                    </a:cubicBezTo>
                    <a:cubicBezTo>
                      <a:pt x="2641" y="499731"/>
                      <a:pt x="2641" y="499731"/>
                      <a:pt x="1689" y="498778"/>
                    </a:cubicBezTo>
                    <a:cubicBezTo>
                      <a:pt x="1689" y="497826"/>
                      <a:pt x="736" y="495921"/>
                      <a:pt x="736" y="494968"/>
                    </a:cubicBezTo>
                    <a:lnTo>
                      <a:pt x="736" y="492111"/>
                    </a:lnTo>
                    <a:cubicBezTo>
                      <a:pt x="736" y="490206"/>
                      <a:pt x="736" y="487349"/>
                      <a:pt x="736" y="485443"/>
                    </a:cubicBezTo>
                    <a:cubicBezTo>
                      <a:pt x="736" y="478776"/>
                      <a:pt x="2641" y="473061"/>
                      <a:pt x="5499" y="467346"/>
                    </a:cubicBezTo>
                    <a:lnTo>
                      <a:pt x="155041" y="151116"/>
                    </a:lnTo>
                    <a:cubicBezTo>
                      <a:pt x="157899" y="146353"/>
                      <a:pt x="158851" y="140639"/>
                      <a:pt x="158851" y="134924"/>
                    </a:cubicBezTo>
                    <a:lnTo>
                      <a:pt x="158851" y="19671"/>
                    </a:lnTo>
                    <a:lnTo>
                      <a:pt x="120751" y="19671"/>
                    </a:lnTo>
                    <a:lnTo>
                      <a:pt x="120751" y="621"/>
                    </a:lnTo>
                    <a:lnTo>
                      <a:pt x="368401" y="621"/>
                    </a:lnTo>
                    <a:lnTo>
                      <a:pt x="368401" y="19671"/>
                    </a:lnTo>
                    <a:lnTo>
                      <a:pt x="330301" y="19671"/>
                    </a:lnTo>
                    <a:lnTo>
                      <a:pt x="330301" y="134924"/>
                    </a:lnTo>
                    <a:cubicBezTo>
                      <a:pt x="330301" y="140639"/>
                      <a:pt x="331254" y="146353"/>
                      <a:pt x="334111" y="151116"/>
                    </a:cubicBezTo>
                    <a:lnTo>
                      <a:pt x="483654" y="467346"/>
                    </a:lnTo>
                    <a:cubicBezTo>
                      <a:pt x="489368" y="478776"/>
                      <a:pt x="489368" y="492111"/>
                      <a:pt x="485558" y="504493"/>
                    </a:cubicBezTo>
                    <a:lnTo>
                      <a:pt x="485558" y="504493"/>
                    </a:lnTo>
                    <a:lnTo>
                      <a:pt x="484606" y="506399"/>
                    </a:lnTo>
                    <a:cubicBezTo>
                      <a:pt x="479843" y="515924"/>
                      <a:pt x="470318" y="522591"/>
                      <a:pt x="459841" y="523543"/>
                    </a:cubicBezTo>
                    <a:lnTo>
                      <a:pt x="457936" y="523543"/>
                    </a:lnTo>
                    <a:lnTo>
                      <a:pt x="32168" y="523543"/>
                    </a:lnTo>
                    <a:lnTo>
                      <a:pt x="30264" y="523543"/>
                    </a:lnTo>
                    <a:cubicBezTo>
                      <a:pt x="29311" y="523543"/>
                      <a:pt x="28358" y="523543"/>
                      <a:pt x="27406" y="523543"/>
                    </a:cubicBezTo>
                    <a:cubicBezTo>
                      <a:pt x="26454" y="523543"/>
                      <a:pt x="24549" y="523543"/>
                      <a:pt x="23596" y="522591"/>
                    </a:cubicBezTo>
                    <a:lnTo>
                      <a:pt x="23596" y="522591"/>
                    </a:lnTo>
                    <a:cubicBezTo>
                      <a:pt x="21691" y="521639"/>
                      <a:pt x="19786" y="521639"/>
                      <a:pt x="17881" y="520686"/>
                    </a:cubicBezTo>
                    <a:lnTo>
                      <a:pt x="15976" y="519734"/>
                    </a:lnTo>
                    <a:cubicBezTo>
                      <a:pt x="15976" y="519734"/>
                      <a:pt x="15024" y="519734"/>
                      <a:pt x="15024" y="518781"/>
                    </a:cubicBezTo>
                    <a:cubicBezTo>
                      <a:pt x="13118" y="517828"/>
                      <a:pt x="11214" y="515924"/>
                      <a:pt x="10261" y="514971"/>
                    </a:cubicBezTo>
                    <a:lnTo>
                      <a:pt x="8356" y="512114"/>
                    </a:lnTo>
                    <a:lnTo>
                      <a:pt x="8356" y="512114"/>
                    </a:lnTo>
                    <a:close/>
                    <a:moveTo>
                      <a:pt x="255054" y="402576"/>
                    </a:moveTo>
                    <a:lnTo>
                      <a:pt x="252196" y="404481"/>
                    </a:lnTo>
                    <a:lnTo>
                      <a:pt x="246481" y="408291"/>
                    </a:lnTo>
                    <a:cubicBezTo>
                      <a:pt x="198856" y="439724"/>
                      <a:pt x="119799" y="440676"/>
                      <a:pt x="55029" y="414959"/>
                    </a:cubicBezTo>
                    <a:lnTo>
                      <a:pt x="51218" y="413053"/>
                    </a:lnTo>
                    <a:lnTo>
                      <a:pt x="22643" y="474014"/>
                    </a:lnTo>
                    <a:lnTo>
                      <a:pt x="21691" y="475918"/>
                    </a:lnTo>
                    <a:cubicBezTo>
                      <a:pt x="18833" y="482586"/>
                      <a:pt x="18833" y="490206"/>
                      <a:pt x="21691" y="495921"/>
                    </a:cubicBezTo>
                    <a:cubicBezTo>
                      <a:pt x="22643" y="498778"/>
                      <a:pt x="25501" y="501636"/>
                      <a:pt x="29311" y="502589"/>
                    </a:cubicBezTo>
                    <a:lnTo>
                      <a:pt x="30264" y="502589"/>
                    </a:lnTo>
                    <a:lnTo>
                      <a:pt x="31216" y="502589"/>
                    </a:lnTo>
                    <a:lnTo>
                      <a:pt x="456983" y="502589"/>
                    </a:lnTo>
                    <a:lnTo>
                      <a:pt x="457936" y="502589"/>
                    </a:lnTo>
                    <a:cubicBezTo>
                      <a:pt x="461746" y="502589"/>
                      <a:pt x="464604" y="499731"/>
                      <a:pt x="466508" y="495921"/>
                    </a:cubicBezTo>
                    <a:cubicBezTo>
                      <a:pt x="468414" y="490206"/>
                      <a:pt x="469366" y="483539"/>
                      <a:pt x="467461" y="477824"/>
                    </a:cubicBezTo>
                    <a:lnTo>
                      <a:pt x="466508" y="475918"/>
                    </a:lnTo>
                    <a:lnTo>
                      <a:pt x="465556" y="474014"/>
                    </a:lnTo>
                    <a:lnTo>
                      <a:pt x="423646" y="385431"/>
                    </a:lnTo>
                    <a:cubicBezTo>
                      <a:pt x="365543" y="372096"/>
                      <a:pt x="296011" y="376859"/>
                      <a:pt x="255054" y="402576"/>
                    </a:cubicBezTo>
                    <a:close/>
                    <a:moveTo>
                      <a:pt x="305536" y="255891"/>
                    </a:moveTo>
                    <a:cubicBezTo>
                      <a:pt x="287439" y="255891"/>
                      <a:pt x="272199" y="271131"/>
                      <a:pt x="272199" y="289228"/>
                    </a:cubicBezTo>
                    <a:cubicBezTo>
                      <a:pt x="272199" y="307326"/>
                      <a:pt x="287439" y="322566"/>
                      <a:pt x="305536" y="322566"/>
                    </a:cubicBezTo>
                    <a:cubicBezTo>
                      <a:pt x="323633" y="322566"/>
                      <a:pt x="338874" y="307326"/>
                      <a:pt x="338874" y="289228"/>
                    </a:cubicBezTo>
                    <a:cubicBezTo>
                      <a:pt x="338874" y="270178"/>
                      <a:pt x="323633" y="255891"/>
                      <a:pt x="305536" y="255891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57ABEA94-D12E-A808-3575-CBB07BC5EF82}"/>
                </a:ext>
              </a:extLst>
            </p:cNvPr>
            <p:cNvGrpSpPr/>
            <p:nvPr/>
          </p:nvGrpSpPr>
          <p:grpSpPr>
            <a:xfrm>
              <a:off x="7728292" y="3818501"/>
              <a:ext cx="447241" cy="447243"/>
              <a:chOff x="6348672" y="6094413"/>
              <a:chExt cx="540000" cy="540000"/>
            </a:xfrm>
          </p:grpSpPr>
          <p:sp>
            <p:nvSpPr>
              <p:cNvPr id="16" name="文本框 22">
                <a:extLst>
                  <a:ext uri="{FF2B5EF4-FFF2-40B4-BE49-F238E27FC236}">
                    <a16:creationId xmlns:a16="http://schemas.microsoft.com/office/drawing/2014/main" id="{BFE87825-8EA1-CCDA-893C-EDFB079C721B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348672" y="6094413"/>
                <a:ext cx="540000" cy="540000"/>
              </a:xfrm>
              <a:prstGeom prst="roundRect">
                <a:avLst>
                  <a:gd name="adj" fmla="val 50000"/>
                </a:avLst>
              </a:prstGeom>
              <a:solidFill>
                <a:schemeClr val="accent5"/>
              </a:solidFill>
            </p:spPr>
            <p:txBody>
              <a:bodyPr wrap="none" lIns="108000" tIns="108000" rIns="108000" bIns="108000" rtlCol="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 sz="2000" b="1" dirty="0">
                  <a:noFill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7" name="任意多边形: 形状 16">
                <a:extLst>
                  <a:ext uri="{FF2B5EF4-FFF2-40B4-BE49-F238E27FC236}">
                    <a16:creationId xmlns:a16="http://schemas.microsoft.com/office/drawing/2014/main" id="{E802296E-261D-EE1E-9E14-3732BF807F63}"/>
                  </a:ext>
                </a:extLst>
              </p:cNvPr>
              <p:cNvSpPr/>
              <p:nvPr/>
            </p:nvSpPr>
            <p:spPr>
              <a:xfrm>
                <a:off x="6455587" y="6229140"/>
                <a:ext cx="275409" cy="270487"/>
              </a:xfrm>
              <a:custGeom>
                <a:avLst/>
                <a:gdLst>
                  <a:gd name="connsiteX0" fmla="*/ 343764 w 533400"/>
                  <a:gd name="connsiteY0" fmla="*/ 276846 h 523875"/>
                  <a:gd name="connsiteX1" fmla="*/ 372339 w 533400"/>
                  <a:gd name="connsiteY1" fmla="*/ 305421 h 523875"/>
                  <a:gd name="connsiteX2" fmla="*/ 372339 w 533400"/>
                  <a:gd name="connsiteY2" fmla="*/ 495921 h 523875"/>
                  <a:gd name="connsiteX3" fmla="*/ 343764 w 533400"/>
                  <a:gd name="connsiteY3" fmla="*/ 524496 h 523875"/>
                  <a:gd name="connsiteX4" fmla="*/ 191364 w 533400"/>
                  <a:gd name="connsiteY4" fmla="*/ 524496 h 523875"/>
                  <a:gd name="connsiteX5" fmla="*/ 162789 w 533400"/>
                  <a:gd name="connsiteY5" fmla="*/ 495921 h 523875"/>
                  <a:gd name="connsiteX6" fmla="*/ 162789 w 533400"/>
                  <a:gd name="connsiteY6" fmla="*/ 305421 h 523875"/>
                  <a:gd name="connsiteX7" fmla="*/ 191364 w 533400"/>
                  <a:gd name="connsiteY7" fmla="*/ 276846 h 523875"/>
                  <a:gd name="connsiteX8" fmla="*/ 343764 w 533400"/>
                  <a:gd name="connsiteY8" fmla="*/ 276846 h 523875"/>
                  <a:gd name="connsiteX9" fmla="*/ 143739 w 533400"/>
                  <a:gd name="connsiteY9" fmla="*/ 114921 h 523875"/>
                  <a:gd name="connsiteX10" fmla="*/ 179934 w 533400"/>
                  <a:gd name="connsiteY10" fmla="*/ 153021 h 523875"/>
                  <a:gd name="connsiteX11" fmla="*/ 181839 w 533400"/>
                  <a:gd name="connsiteY11" fmla="*/ 153021 h 523875"/>
                  <a:gd name="connsiteX12" fmla="*/ 353289 w 533400"/>
                  <a:gd name="connsiteY12" fmla="*/ 153021 h 523875"/>
                  <a:gd name="connsiteX13" fmla="*/ 391389 w 533400"/>
                  <a:gd name="connsiteY13" fmla="*/ 116826 h 523875"/>
                  <a:gd name="connsiteX14" fmla="*/ 391389 w 533400"/>
                  <a:gd name="connsiteY14" fmla="*/ 114921 h 523875"/>
                  <a:gd name="connsiteX15" fmla="*/ 505689 w 533400"/>
                  <a:gd name="connsiteY15" fmla="*/ 114921 h 523875"/>
                  <a:gd name="connsiteX16" fmla="*/ 534264 w 533400"/>
                  <a:gd name="connsiteY16" fmla="*/ 143496 h 523875"/>
                  <a:gd name="connsiteX17" fmla="*/ 534264 w 533400"/>
                  <a:gd name="connsiteY17" fmla="*/ 381621 h 523875"/>
                  <a:gd name="connsiteX18" fmla="*/ 505689 w 533400"/>
                  <a:gd name="connsiteY18" fmla="*/ 410196 h 523875"/>
                  <a:gd name="connsiteX19" fmla="*/ 391389 w 533400"/>
                  <a:gd name="connsiteY19" fmla="*/ 410196 h 523875"/>
                  <a:gd name="connsiteX20" fmla="*/ 391389 w 533400"/>
                  <a:gd name="connsiteY20" fmla="*/ 295896 h 523875"/>
                  <a:gd name="connsiteX21" fmla="*/ 355194 w 533400"/>
                  <a:gd name="connsiteY21" fmla="*/ 257796 h 523875"/>
                  <a:gd name="connsiteX22" fmla="*/ 353289 w 533400"/>
                  <a:gd name="connsiteY22" fmla="*/ 257796 h 523875"/>
                  <a:gd name="connsiteX23" fmla="*/ 181839 w 533400"/>
                  <a:gd name="connsiteY23" fmla="*/ 257796 h 523875"/>
                  <a:gd name="connsiteX24" fmla="*/ 143739 w 533400"/>
                  <a:gd name="connsiteY24" fmla="*/ 293991 h 523875"/>
                  <a:gd name="connsiteX25" fmla="*/ 143739 w 533400"/>
                  <a:gd name="connsiteY25" fmla="*/ 295896 h 523875"/>
                  <a:gd name="connsiteX26" fmla="*/ 143739 w 533400"/>
                  <a:gd name="connsiteY26" fmla="*/ 410196 h 523875"/>
                  <a:gd name="connsiteX27" fmla="*/ 29439 w 533400"/>
                  <a:gd name="connsiteY27" fmla="*/ 410196 h 523875"/>
                  <a:gd name="connsiteX28" fmla="*/ 864 w 533400"/>
                  <a:gd name="connsiteY28" fmla="*/ 381621 h 523875"/>
                  <a:gd name="connsiteX29" fmla="*/ 864 w 533400"/>
                  <a:gd name="connsiteY29" fmla="*/ 201599 h 523875"/>
                  <a:gd name="connsiteX30" fmla="*/ 11342 w 533400"/>
                  <a:gd name="connsiteY30" fmla="*/ 175881 h 523875"/>
                  <a:gd name="connsiteX31" fmla="*/ 56109 w 533400"/>
                  <a:gd name="connsiteY31" fmla="*/ 127304 h 523875"/>
                  <a:gd name="connsiteX32" fmla="*/ 83732 w 533400"/>
                  <a:gd name="connsiteY32" fmla="*/ 114921 h 523875"/>
                  <a:gd name="connsiteX33" fmla="*/ 143739 w 533400"/>
                  <a:gd name="connsiteY33" fmla="*/ 114921 h 523875"/>
                  <a:gd name="connsiteX34" fmla="*/ 462827 w 533400"/>
                  <a:gd name="connsiteY34" fmla="*/ 172071 h 523875"/>
                  <a:gd name="connsiteX35" fmla="*/ 448539 w 533400"/>
                  <a:gd name="connsiteY35" fmla="*/ 186359 h 523875"/>
                  <a:gd name="connsiteX36" fmla="*/ 462827 w 533400"/>
                  <a:gd name="connsiteY36" fmla="*/ 200646 h 523875"/>
                  <a:gd name="connsiteX37" fmla="*/ 477114 w 533400"/>
                  <a:gd name="connsiteY37" fmla="*/ 186359 h 523875"/>
                  <a:gd name="connsiteX38" fmla="*/ 462827 w 533400"/>
                  <a:gd name="connsiteY38" fmla="*/ 172071 h 523875"/>
                  <a:gd name="connsiteX39" fmla="*/ 343764 w 533400"/>
                  <a:gd name="connsiteY39" fmla="*/ 621 h 523875"/>
                  <a:gd name="connsiteX40" fmla="*/ 372339 w 533400"/>
                  <a:gd name="connsiteY40" fmla="*/ 29196 h 523875"/>
                  <a:gd name="connsiteX41" fmla="*/ 372339 w 533400"/>
                  <a:gd name="connsiteY41" fmla="*/ 105396 h 523875"/>
                  <a:gd name="connsiteX42" fmla="*/ 343764 w 533400"/>
                  <a:gd name="connsiteY42" fmla="*/ 133971 h 523875"/>
                  <a:gd name="connsiteX43" fmla="*/ 191364 w 533400"/>
                  <a:gd name="connsiteY43" fmla="*/ 133971 h 523875"/>
                  <a:gd name="connsiteX44" fmla="*/ 162789 w 533400"/>
                  <a:gd name="connsiteY44" fmla="*/ 105396 h 523875"/>
                  <a:gd name="connsiteX45" fmla="*/ 162789 w 533400"/>
                  <a:gd name="connsiteY45" fmla="*/ 29196 h 523875"/>
                  <a:gd name="connsiteX46" fmla="*/ 191364 w 533400"/>
                  <a:gd name="connsiteY46" fmla="*/ 621 h 523875"/>
                  <a:gd name="connsiteX47" fmla="*/ 343764 w 533400"/>
                  <a:gd name="connsiteY47" fmla="*/ 621 h 523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33400" h="523875">
                    <a:moveTo>
                      <a:pt x="343764" y="276846"/>
                    </a:moveTo>
                    <a:cubicBezTo>
                      <a:pt x="359957" y="276846"/>
                      <a:pt x="372339" y="289229"/>
                      <a:pt x="372339" y="305421"/>
                    </a:cubicBezTo>
                    <a:lnTo>
                      <a:pt x="372339" y="495921"/>
                    </a:lnTo>
                    <a:cubicBezTo>
                      <a:pt x="372339" y="512114"/>
                      <a:pt x="359957" y="524496"/>
                      <a:pt x="343764" y="524496"/>
                    </a:cubicBezTo>
                    <a:lnTo>
                      <a:pt x="191364" y="524496"/>
                    </a:lnTo>
                    <a:cubicBezTo>
                      <a:pt x="175171" y="524496"/>
                      <a:pt x="162789" y="512114"/>
                      <a:pt x="162789" y="495921"/>
                    </a:cubicBezTo>
                    <a:lnTo>
                      <a:pt x="162789" y="305421"/>
                    </a:lnTo>
                    <a:cubicBezTo>
                      <a:pt x="162789" y="289229"/>
                      <a:pt x="175171" y="276846"/>
                      <a:pt x="191364" y="276846"/>
                    </a:cubicBezTo>
                    <a:lnTo>
                      <a:pt x="343764" y="276846"/>
                    </a:lnTo>
                    <a:close/>
                    <a:moveTo>
                      <a:pt x="143739" y="114921"/>
                    </a:moveTo>
                    <a:cubicBezTo>
                      <a:pt x="143739" y="134924"/>
                      <a:pt x="159932" y="152069"/>
                      <a:pt x="179934" y="153021"/>
                    </a:cubicBezTo>
                    <a:lnTo>
                      <a:pt x="181839" y="153021"/>
                    </a:lnTo>
                    <a:lnTo>
                      <a:pt x="353289" y="153021"/>
                    </a:lnTo>
                    <a:cubicBezTo>
                      <a:pt x="373292" y="153021"/>
                      <a:pt x="390436" y="136829"/>
                      <a:pt x="391389" y="116826"/>
                    </a:cubicBezTo>
                    <a:lnTo>
                      <a:pt x="391389" y="114921"/>
                    </a:lnTo>
                    <a:lnTo>
                      <a:pt x="505689" y="114921"/>
                    </a:lnTo>
                    <a:cubicBezTo>
                      <a:pt x="521882" y="114921"/>
                      <a:pt x="534264" y="127304"/>
                      <a:pt x="534264" y="143496"/>
                    </a:cubicBezTo>
                    <a:lnTo>
                      <a:pt x="534264" y="381621"/>
                    </a:lnTo>
                    <a:cubicBezTo>
                      <a:pt x="534264" y="397814"/>
                      <a:pt x="521882" y="410196"/>
                      <a:pt x="505689" y="410196"/>
                    </a:cubicBezTo>
                    <a:lnTo>
                      <a:pt x="391389" y="410196"/>
                    </a:lnTo>
                    <a:lnTo>
                      <a:pt x="391389" y="295896"/>
                    </a:lnTo>
                    <a:cubicBezTo>
                      <a:pt x="391389" y="275894"/>
                      <a:pt x="375196" y="258749"/>
                      <a:pt x="355194" y="257796"/>
                    </a:cubicBezTo>
                    <a:lnTo>
                      <a:pt x="353289" y="257796"/>
                    </a:lnTo>
                    <a:lnTo>
                      <a:pt x="181839" y="257796"/>
                    </a:lnTo>
                    <a:cubicBezTo>
                      <a:pt x="161836" y="257796"/>
                      <a:pt x="144692" y="273989"/>
                      <a:pt x="143739" y="293991"/>
                    </a:cubicBezTo>
                    <a:lnTo>
                      <a:pt x="143739" y="295896"/>
                    </a:lnTo>
                    <a:lnTo>
                      <a:pt x="143739" y="410196"/>
                    </a:lnTo>
                    <a:lnTo>
                      <a:pt x="29439" y="410196"/>
                    </a:lnTo>
                    <a:cubicBezTo>
                      <a:pt x="13246" y="410196"/>
                      <a:pt x="864" y="397814"/>
                      <a:pt x="864" y="381621"/>
                    </a:cubicBezTo>
                    <a:lnTo>
                      <a:pt x="864" y="201599"/>
                    </a:lnTo>
                    <a:cubicBezTo>
                      <a:pt x="864" y="192074"/>
                      <a:pt x="4674" y="182549"/>
                      <a:pt x="11342" y="175881"/>
                    </a:cubicBezTo>
                    <a:lnTo>
                      <a:pt x="56109" y="127304"/>
                    </a:lnTo>
                    <a:cubicBezTo>
                      <a:pt x="63729" y="119684"/>
                      <a:pt x="73254" y="114921"/>
                      <a:pt x="83732" y="114921"/>
                    </a:cubicBezTo>
                    <a:lnTo>
                      <a:pt x="143739" y="114921"/>
                    </a:lnTo>
                    <a:close/>
                    <a:moveTo>
                      <a:pt x="462827" y="172071"/>
                    </a:moveTo>
                    <a:cubicBezTo>
                      <a:pt x="455207" y="172071"/>
                      <a:pt x="448539" y="178739"/>
                      <a:pt x="448539" y="186359"/>
                    </a:cubicBezTo>
                    <a:cubicBezTo>
                      <a:pt x="448539" y="193979"/>
                      <a:pt x="455207" y="200646"/>
                      <a:pt x="462827" y="200646"/>
                    </a:cubicBezTo>
                    <a:cubicBezTo>
                      <a:pt x="470446" y="200646"/>
                      <a:pt x="477114" y="193979"/>
                      <a:pt x="477114" y="186359"/>
                    </a:cubicBezTo>
                    <a:cubicBezTo>
                      <a:pt x="477114" y="178739"/>
                      <a:pt x="470446" y="172071"/>
                      <a:pt x="462827" y="172071"/>
                    </a:cubicBezTo>
                    <a:close/>
                    <a:moveTo>
                      <a:pt x="343764" y="621"/>
                    </a:moveTo>
                    <a:cubicBezTo>
                      <a:pt x="359957" y="621"/>
                      <a:pt x="372339" y="13004"/>
                      <a:pt x="372339" y="29196"/>
                    </a:cubicBezTo>
                    <a:lnTo>
                      <a:pt x="372339" y="105396"/>
                    </a:lnTo>
                    <a:cubicBezTo>
                      <a:pt x="372339" y="121589"/>
                      <a:pt x="359957" y="133971"/>
                      <a:pt x="343764" y="133971"/>
                    </a:cubicBezTo>
                    <a:lnTo>
                      <a:pt x="191364" y="133971"/>
                    </a:lnTo>
                    <a:cubicBezTo>
                      <a:pt x="175171" y="133971"/>
                      <a:pt x="162789" y="121589"/>
                      <a:pt x="162789" y="105396"/>
                    </a:cubicBezTo>
                    <a:lnTo>
                      <a:pt x="162789" y="29196"/>
                    </a:lnTo>
                    <a:cubicBezTo>
                      <a:pt x="162789" y="13004"/>
                      <a:pt x="175171" y="621"/>
                      <a:pt x="191364" y="621"/>
                    </a:cubicBezTo>
                    <a:lnTo>
                      <a:pt x="343764" y="62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C7882765-3D72-1012-D507-D6AC311764D5}"/>
                </a:ext>
              </a:extLst>
            </p:cNvPr>
            <p:cNvGrpSpPr/>
            <p:nvPr/>
          </p:nvGrpSpPr>
          <p:grpSpPr>
            <a:xfrm>
              <a:off x="7717784" y="4729300"/>
              <a:ext cx="447241" cy="447241"/>
              <a:chOff x="7285060" y="5599496"/>
              <a:chExt cx="540000" cy="540000"/>
            </a:xfrm>
          </p:grpSpPr>
          <p:sp>
            <p:nvSpPr>
              <p:cNvPr id="14" name="文本框 16">
                <a:extLst>
                  <a:ext uri="{FF2B5EF4-FFF2-40B4-BE49-F238E27FC236}">
                    <a16:creationId xmlns:a16="http://schemas.microsoft.com/office/drawing/2014/main" id="{A40B8A52-1457-9F06-BC0F-1F9D40F6FE48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7285060" y="5599496"/>
                <a:ext cx="540000" cy="540000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alpha val="80000"/>
                </a:schemeClr>
              </a:solidFill>
            </p:spPr>
            <p:txBody>
              <a:bodyPr wrap="none" lIns="108000" tIns="108000" rIns="108000" bIns="108000" rtlCol="0" anchor="ctr" anchorCtr="0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kumimoji="1" lang="zh-CN" altLang="en-US" sz="2000" b="1" dirty="0">
                  <a:noFill/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6EBAD1A1-3AC3-1F6D-AAED-B97F995B22E3}"/>
                  </a:ext>
                </a:extLst>
              </p:cNvPr>
              <p:cNvSpPr/>
              <p:nvPr/>
            </p:nvSpPr>
            <p:spPr>
              <a:xfrm>
                <a:off x="7422275" y="5763760"/>
                <a:ext cx="265570" cy="211472"/>
              </a:xfrm>
              <a:custGeom>
                <a:avLst/>
                <a:gdLst>
                  <a:gd name="connsiteX0" fmla="*/ 486767 w 514350"/>
                  <a:gd name="connsiteY0" fmla="*/ 621 h 409575"/>
                  <a:gd name="connsiteX1" fmla="*/ 515342 w 514350"/>
                  <a:gd name="connsiteY1" fmla="*/ 29196 h 409575"/>
                  <a:gd name="connsiteX2" fmla="*/ 515342 w 514350"/>
                  <a:gd name="connsiteY2" fmla="*/ 324471 h 409575"/>
                  <a:gd name="connsiteX3" fmla="*/ 486767 w 514350"/>
                  <a:gd name="connsiteY3" fmla="*/ 353046 h 409575"/>
                  <a:gd name="connsiteX4" fmla="*/ 192445 w 514350"/>
                  <a:gd name="connsiteY4" fmla="*/ 353046 h 409575"/>
                  <a:gd name="connsiteX5" fmla="*/ 115292 w 514350"/>
                  <a:gd name="connsiteY5" fmla="*/ 410196 h 409575"/>
                  <a:gd name="connsiteX6" fmla="*/ 115292 w 514350"/>
                  <a:gd name="connsiteY6" fmla="*/ 353046 h 409575"/>
                  <a:gd name="connsiteX7" fmla="*/ 29567 w 514350"/>
                  <a:gd name="connsiteY7" fmla="*/ 353046 h 409575"/>
                  <a:gd name="connsiteX8" fmla="*/ 992 w 514350"/>
                  <a:gd name="connsiteY8" fmla="*/ 324471 h 409575"/>
                  <a:gd name="connsiteX9" fmla="*/ 992 w 514350"/>
                  <a:gd name="connsiteY9" fmla="*/ 29196 h 409575"/>
                  <a:gd name="connsiteX10" fmla="*/ 29567 w 514350"/>
                  <a:gd name="connsiteY10" fmla="*/ 621 h 409575"/>
                  <a:gd name="connsiteX11" fmla="*/ 486767 w 514350"/>
                  <a:gd name="connsiteY11" fmla="*/ 621 h 409575"/>
                  <a:gd name="connsiteX12" fmla="*/ 124817 w 514350"/>
                  <a:gd name="connsiteY12" fmla="*/ 143496 h 409575"/>
                  <a:gd name="connsiteX13" fmla="*/ 91480 w 514350"/>
                  <a:gd name="connsiteY13" fmla="*/ 176834 h 409575"/>
                  <a:gd name="connsiteX14" fmla="*/ 124817 w 514350"/>
                  <a:gd name="connsiteY14" fmla="*/ 210171 h 409575"/>
                  <a:gd name="connsiteX15" fmla="*/ 158155 w 514350"/>
                  <a:gd name="connsiteY15" fmla="*/ 176834 h 409575"/>
                  <a:gd name="connsiteX16" fmla="*/ 124817 w 514350"/>
                  <a:gd name="connsiteY16" fmla="*/ 143496 h 409575"/>
                  <a:gd name="connsiteX17" fmla="*/ 258167 w 514350"/>
                  <a:gd name="connsiteY17" fmla="*/ 143496 h 409575"/>
                  <a:gd name="connsiteX18" fmla="*/ 224830 w 514350"/>
                  <a:gd name="connsiteY18" fmla="*/ 176834 h 409575"/>
                  <a:gd name="connsiteX19" fmla="*/ 258167 w 514350"/>
                  <a:gd name="connsiteY19" fmla="*/ 210171 h 409575"/>
                  <a:gd name="connsiteX20" fmla="*/ 291505 w 514350"/>
                  <a:gd name="connsiteY20" fmla="*/ 176834 h 409575"/>
                  <a:gd name="connsiteX21" fmla="*/ 258167 w 514350"/>
                  <a:gd name="connsiteY21" fmla="*/ 143496 h 409575"/>
                  <a:gd name="connsiteX22" fmla="*/ 391517 w 514350"/>
                  <a:gd name="connsiteY22" fmla="*/ 143496 h 409575"/>
                  <a:gd name="connsiteX23" fmla="*/ 358180 w 514350"/>
                  <a:gd name="connsiteY23" fmla="*/ 176834 h 409575"/>
                  <a:gd name="connsiteX24" fmla="*/ 391517 w 514350"/>
                  <a:gd name="connsiteY24" fmla="*/ 210171 h 409575"/>
                  <a:gd name="connsiteX25" fmla="*/ 424855 w 514350"/>
                  <a:gd name="connsiteY25" fmla="*/ 176834 h 409575"/>
                  <a:gd name="connsiteX26" fmla="*/ 391517 w 514350"/>
                  <a:gd name="connsiteY26" fmla="*/ 143496 h 40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514350" h="409575">
                    <a:moveTo>
                      <a:pt x="486767" y="621"/>
                    </a:moveTo>
                    <a:cubicBezTo>
                      <a:pt x="502960" y="621"/>
                      <a:pt x="515342" y="13004"/>
                      <a:pt x="515342" y="29196"/>
                    </a:cubicBezTo>
                    <a:lnTo>
                      <a:pt x="515342" y="324471"/>
                    </a:lnTo>
                    <a:cubicBezTo>
                      <a:pt x="515342" y="340664"/>
                      <a:pt x="502960" y="353046"/>
                      <a:pt x="486767" y="353046"/>
                    </a:cubicBezTo>
                    <a:lnTo>
                      <a:pt x="192445" y="353046"/>
                    </a:lnTo>
                    <a:lnTo>
                      <a:pt x="115292" y="410196"/>
                    </a:lnTo>
                    <a:lnTo>
                      <a:pt x="115292" y="353046"/>
                    </a:lnTo>
                    <a:lnTo>
                      <a:pt x="29567" y="353046"/>
                    </a:lnTo>
                    <a:cubicBezTo>
                      <a:pt x="13374" y="353046"/>
                      <a:pt x="992" y="340664"/>
                      <a:pt x="992" y="324471"/>
                    </a:cubicBezTo>
                    <a:lnTo>
                      <a:pt x="992" y="29196"/>
                    </a:lnTo>
                    <a:cubicBezTo>
                      <a:pt x="992" y="13004"/>
                      <a:pt x="13374" y="621"/>
                      <a:pt x="29567" y="621"/>
                    </a:cubicBezTo>
                    <a:lnTo>
                      <a:pt x="486767" y="621"/>
                    </a:lnTo>
                    <a:close/>
                    <a:moveTo>
                      <a:pt x="124817" y="143496"/>
                    </a:moveTo>
                    <a:cubicBezTo>
                      <a:pt x="106720" y="143496"/>
                      <a:pt x="91480" y="158736"/>
                      <a:pt x="91480" y="176834"/>
                    </a:cubicBezTo>
                    <a:cubicBezTo>
                      <a:pt x="91480" y="194931"/>
                      <a:pt x="106720" y="210171"/>
                      <a:pt x="124817" y="210171"/>
                    </a:cubicBezTo>
                    <a:cubicBezTo>
                      <a:pt x="142914" y="210171"/>
                      <a:pt x="158155" y="194931"/>
                      <a:pt x="158155" y="176834"/>
                    </a:cubicBezTo>
                    <a:cubicBezTo>
                      <a:pt x="158155" y="157784"/>
                      <a:pt x="142914" y="143496"/>
                      <a:pt x="124817" y="143496"/>
                    </a:cubicBezTo>
                    <a:close/>
                    <a:moveTo>
                      <a:pt x="258167" y="143496"/>
                    </a:moveTo>
                    <a:cubicBezTo>
                      <a:pt x="240070" y="143496"/>
                      <a:pt x="224830" y="158736"/>
                      <a:pt x="224830" y="176834"/>
                    </a:cubicBezTo>
                    <a:cubicBezTo>
                      <a:pt x="224830" y="194931"/>
                      <a:pt x="240070" y="210171"/>
                      <a:pt x="258167" y="210171"/>
                    </a:cubicBezTo>
                    <a:cubicBezTo>
                      <a:pt x="276264" y="210171"/>
                      <a:pt x="291505" y="194931"/>
                      <a:pt x="291505" y="176834"/>
                    </a:cubicBezTo>
                    <a:cubicBezTo>
                      <a:pt x="291505" y="157784"/>
                      <a:pt x="276264" y="143496"/>
                      <a:pt x="258167" y="143496"/>
                    </a:cubicBezTo>
                    <a:close/>
                    <a:moveTo>
                      <a:pt x="391517" y="143496"/>
                    </a:moveTo>
                    <a:cubicBezTo>
                      <a:pt x="373420" y="143496"/>
                      <a:pt x="358180" y="158736"/>
                      <a:pt x="358180" y="176834"/>
                    </a:cubicBezTo>
                    <a:cubicBezTo>
                      <a:pt x="358180" y="194931"/>
                      <a:pt x="373420" y="210171"/>
                      <a:pt x="391517" y="210171"/>
                    </a:cubicBezTo>
                    <a:cubicBezTo>
                      <a:pt x="409614" y="210171"/>
                      <a:pt x="424855" y="194931"/>
                      <a:pt x="424855" y="176834"/>
                    </a:cubicBezTo>
                    <a:cubicBezTo>
                      <a:pt x="424855" y="157784"/>
                      <a:pt x="409614" y="143496"/>
                      <a:pt x="391517" y="143496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zh-CN" altLang="en-US"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endParaRPr>
              </a:p>
            </p:txBody>
          </p:sp>
        </p:grp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54291CEA-FD94-38D7-86CD-0E58CD8D1E39}"/>
              </a:ext>
            </a:extLst>
          </p:cNvPr>
          <p:cNvGrpSpPr/>
          <p:nvPr/>
        </p:nvGrpSpPr>
        <p:grpSpPr>
          <a:xfrm>
            <a:off x="5927185" y="1982266"/>
            <a:ext cx="447241" cy="447241"/>
            <a:chOff x="7742941" y="2785845"/>
            <a:chExt cx="447241" cy="447241"/>
          </a:xfrm>
        </p:grpSpPr>
        <p:sp>
          <p:nvSpPr>
            <p:cNvPr id="21" name="文本框 133">
              <a:extLst>
                <a:ext uri="{FF2B5EF4-FFF2-40B4-BE49-F238E27FC236}">
                  <a16:creationId xmlns:a16="http://schemas.microsoft.com/office/drawing/2014/main" id="{7CCCEEA4-1184-4040-CC45-856178004D8B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7742941" y="2785845"/>
              <a:ext cx="447241" cy="447241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</p:spPr>
          <p:txBody>
            <a:bodyPr wrap="none" lIns="108000" tIns="108000" rIns="108000" bIns="108000" rtlCol="0" anchor="ctr" anchorCtr="0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kumimoji="1" lang="zh-CN" altLang="en-US" sz="2000" b="1" dirty="0">
                <a:noFill/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2BE88D0C-87A7-0B10-0C7A-3692B0B60708}"/>
                </a:ext>
              </a:extLst>
            </p:cNvPr>
            <p:cNvSpPr/>
            <p:nvPr/>
          </p:nvSpPr>
          <p:spPr>
            <a:xfrm>
              <a:off x="7860659" y="2897452"/>
              <a:ext cx="211805" cy="224025"/>
            </a:xfrm>
            <a:custGeom>
              <a:avLst/>
              <a:gdLst>
                <a:gd name="connsiteX0" fmla="*/ 371955 w 495300"/>
                <a:gd name="connsiteY0" fmla="*/ 621 h 523875"/>
                <a:gd name="connsiteX1" fmla="*/ 400530 w 495300"/>
                <a:gd name="connsiteY1" fmla="*/ 29196 h 523875"/>
                <a:gd name="connsiteX2" fmla="*/ 400530 w 495300"/>
                <a:gd name="connsiteY2" fmla="*/ 133971 h 523875"/>
                <a:gd name="connsiteX3" fmla="*/ 371955 w 495300"/>
                <a:gd name="connsiteY3" fmla="*/ 162546 h 523875"/>
                <a:gd name="connsiteX4" fmla="*/ 257655 w 495300"/>
                <a:gd name="connsiteY4" fmla="*/ 162546 h 523875"/>
                <a:gd name="connsiteX5" fmla="*/ 257655 w 495300"/>
                <a:gd name="connsiteY5" fmla="*/ 286371 h 523875"/>
                <a:gd name="connsiteX6" fmla="*/ 419580 w 495300"/>
                <a:gd name="connsiteY6" fmla="*/ 286371 h 523875"/>
                <a:gd name="connsiteX7" fmla="*/ 457680 w 495300"/>
                <a:gd name="connsiteY7" fmla="*/ 322566 h 523875"/>
                <a:gd name="connsiteX8" fmla="*/ 457680 w 495300"/>
                <a:gd name="connsiteY8" fmla="*/ 324471 h 523875"/>
                <a:gd name="connsiteX9" fmla="*/ 457680 w 495300"/>
                <a:gd name="connsiteY9" fmla="*/ 429246 h 523875"/>
                <a:gd name="connsiteX10" fmla="*/ 476730 w 495300"/>
                <a:gd name="connsiteY10" fmla="*/ 429246 h 523875"/>
                <a:gd name="connsiteX11" fmla="*/ 495780 w 495300"/>
                <a:gd name="connsiteY11" fmla="*/ 448296 h 523875"/>
                <a:gd name="connsiteX12" fmla="*/ 495780 w 495300"/>
                <a:gd name="connsiteY12" fmla="*/ 505446 h 523875"/>
                <a:gd name="connsiteX13" fmla="*/ 476730 w 495300"/>
                <a:gd name="connsiteY13" fmla="*/ 524496 h 523875"/>
                <a:gd name="connsiteX14" fmla="*/ 419580 w 495300"/>
                <a:gd name="connsiteY14" fmla="*/ 524496 h 523875"/>
                <a:gd name="connsiteX15" fmla="*/ 400530 w 495300"/>
                <a:gd name="connsiteY15" fmla="*/ 505446 h 523875"/>
                <a:gd name="connsiteX16" fmla="*/ 400530 w 495300"/>
                <a:gd name="connsiteY16" fmla="*/ 448296 h 523875"/>
                <a:gd name="connsiteX17" fmla="*/ 419580 w 495300"/>
                <a:gd name="connsiteY17" fmla="*/ 429246 h 523875"/>
                <a:gd name="connsiteX18" fmla="*/ 438630 w 495300"/>
                <a:gd name="connsiteY18" fmla="*/ 429246 h 523875"/>
                <a:gd name="connsiteX19" fmla="*/ 438630 w 495300"/>
                <a:gd name="connsiteY19" fmla="*/ 324471 h 523875"/>
                <a:gd name="connsiteX20" fmla="*/ 420533 w 495300"/>
                <a:gd name="connsiteY20" fmla="*/ 305421 h 523875"/>
                <a:gd name="connsiteX21" fmla="*/ 419580 w 495300"/>
                <a:gd name="connsiteY21" fmla="*/ 305421 h 523875"/>
                <a:gd name="connsiteX22" fmla="*/ 257655 w 495300"/>
                <a:gd name="connsiteY22" fmla="*/ 305421 h 523875"/>
                <a:gd name="connsiteX23" fmla="*/ 257655 w 495300"/>
                <a:gd name="connsiteY23" fmla="*/ 429246 h 523875"/>
                <a:gd name="connsiteX24" fmla="*/ 276705 w 495300"/>
                <a:gd name="connsiteY24" fmla="*/ 429246 h 523875"/>
                <a:gd name="connsiteX25" fmla="*/ 295755 w 495300"/>
                <a:gd name="connsiteY25" fmla="*/ 448296 h 523875"/>
                <a:gd name="connsiteX26" fmla="*/ 295755 w 495300"/>
                <a:gd name="connsiteY26" fmla="*/ 505446 h 523875"/>
                <a:gd name="connsiteX27" fmla="*/ 276705 w 495300"/>
                <a:gd name="connsiteY27" fmla="*/ 524496 h 523875"/>
                <a:gd name="connsiteX28" fmla="*/ 219555 w 495300"/>
                <a:gd name="connsiteY28" fmla="*/ 524496 h 523875"/>
                <a:gd name="connsiteX29" fmla="*/ 200505 w 495300"/>
                <a:gd name="connsiteY29" fmla="*/ 505446 h 523875"/>
                <a:gd name="connsiteX30" fmla="*/ 200505 w 495300"/>
                <a:gd name="connsiteY30" fmla="*/ 448296 h 523875"/>
                <a:gd name="connsiteX31" fmla="*/ 219555 w 495300"/>
                <a:gd name="connsiteY31" fmla="*/ 429246 h 523875"/>
                <a:gd name="connsiteX32" fmla="*/ 238605 w 495300"/>
                <a:gd name="connsiteY32" fmla="*/ 429246 h 523875"/>
                <a:gd name="connsiteX33" fmla="*/ 238605 w 495300"/>
                <a:gd name="connsiteY33" fmla="*/ 305421 h 523875"/>
                <a:gd name="connsiteX34" fmla="*/ 76680 w 495300"/>
                <a:gd name="connsiteY34" fmla="*/ 305421 h 523875"/>
                <a:gd name="connsiteX35" fmla="*/ 57630 w 495300"/>
                <a:gd name="connsiteY35" fmla="*/ 323519 h 523875"/>
                <a:gd name="connsiteX36" fmla="*/ 57630 w 495300"/>
                <a:gd name="connsiteY36" fmla="*/ 324471 h 523875"/>
                <a:gd name="connsiteX37" fmla="*/ 57630 w 495300"/>
                <a:gd name="connsiteY37" fmla="*/ 429246 h 523875"/>
                <a:gd name="connsiteX38" fmla="*/ 76680 w 495300"/>
                <a:gd name="connsiteY38" fmla="*/ 429246 h 523875"/>
                <a:gd name="connsiteX39" fmla="*/ 95730 w 495300"/>
                <a:gd name="connsiteY39" fmla="*/ 448296 h 523875"/>
                <a:gd name="connsiteX40" fmla="*/ 95730 w 495300"/>
                <a:gd name="connsiteY40" fmla="*/ 505446 h 523875"/>
                <a:gd name="connsiteX41" fmla="*/ 76680 w 495300"/>
                <a:gd name="connsiteY41" fmla="*/ 524496 h 523875"/>
                <a:gd name="connsiteX42" fmla="*/ 19530 w 495300"/>
                <a:gd name="connsiteY42" fmla="*/ 524496 h 523875"/>
                <a:gd name="connsiteX43" fmla="*/ 480 w 495300"/>
                <a:gd name="connsiteY43" fmla="*/ 505446 h 523875"/>
                <a:gd name="connsiteX44" fmla="*/ 480 w 495300"/>
                <a:gd name="connsiteY44" fmla="*/ 448296 h 523875"/>
                <a:gd name="connsiteX45" fmla="*/ 19530 w 495300"/>
                <a:gd name="connsiteY45" fmla="*/ 429246 h 523875"/>
                <a:gd name="connsiteX46" fmla="*/ 38580 w 495300"/>
                <a:gd name="connsiteY46" fmla="*/ 429246 h 523875"/>
                <a:gd name="connsiteX47" fmla="*/ 38580 w 495300"/>
                <a:gd name="connsiteY47" fmla="*/ 324471 h 523875"/>
                <a:gd name="connsiteX48" fmla="*/ 74775 w 495300"/>
                <a:gd name="connsiteY48" fmla="*/ 286371 h 523875"/>
                <a:gd name="connsiteX49" fmla="*/ 76680 w 495300"/>
                <a:gd name="connsiteY49" fmla="*/ 286371 h 523875"/>
                <a:gd name="connsiteX50" fmla="*/ 238605 w 495300"/>
                <a:gd name="connsiteY50" fmla="*/ 286371 h 523875"/>
                <a:gd name="connsiteX51" fmla="*/ 238605 w 495300"/>
                <a:gd name="connsiteY51" fmla="*/ 162546 h 523875"/>
                <a:gd name="connsiteX52" fmla="*/ 124305 w 495300"/>
                <a:gd name="connsiteY52" fmla="*/ 162546 h 523875"/>
                <a:gd name="connsiteX53" fmla="*/ 95730 w 495300"/>
                <a:gd name="connsiteY53" fmla="*/ 133971 h 523875"/>
                <a:gd name="connsiteX54" fmla="*/ 95730 w 495300"/>
                <a:gd name="connsiteY54" fmla="*/ 29196 h 523875"/>
                <a:gd name="connsiteX55" fmla="*/ 124305 w 495300"/>
                <a:gd name="connsiteY55" fmla="*/ 621 h 523875"/>
                <a:gd name="connsiteX56" fmla="*/ 371955 w 495300"/>
                <a:gd name="connsiteY56" fmla="*/ 621 h 523875"/>
                <a:gd name="connsiteX57" fmla="*/ 148118 w 495300"/>
                <a:gd name="connsiteY57" fmla="*/ 95871 h 523875"/>
                <a:gd name="connsiteX58" fmla="*/ 133830 w 495300"/>
                <a:gd name="connsiteY58" fmla="*/ 110159 h 523875"/>
                <a:gd name="connsiteX59" fmla="*/ 148118 w 495300"/>
                <a:gd name="connsiteY59" fmla="*/ 124446 h 523875"/>
                <a:gd name="connsiteX60" fmla="*/ 162405 w 495300"/>
                <a:gd name="connsiteY60" fmla="*/ 110159 h 523875"/>
                <a:gd name="connsiteX61" fmla="*/ 148118 w 495300"/>
                <a:gd name="connsiteY61" fmla="*/ 95871 h 523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495300" h="523875">
                  <a:moveTo>
                    <a:pt x="371955" y="621"/>
                  </a:moveTo>
                  <a:cubicBezTo>
                    <a:pt x="388148" y="621"/>
                    <a:pt x="400530" y="13004"/>
                    <a:pt x="400530" y="29196"/>
                  </a:cubicBezTo>
                  <a:lnTo>
                    <a:pt x="400530" y="133971"/>
                  </a:lnTo>
                  <a:cubicBezTo>
                    <a:pt x="400530" y="150164"/>
                    <a:pt x="388148" y="162546"/>
                    <a:pt x="371955" y="162546"/>
                  </a:cubicBezTo>
                  <a:lnTo>
                    <a:pt x="257655" y="162546"/>
                  </a:lnTo>
                  <a:lnTo>
                    <a:pt x="257655" y="286371"/>
                  </a:lnTo>
                  <a:lnTo>
                    <a:pt x="419580" y="286371"/>
                  </a:lnTo>
                  <a:cubicBezTo>
                    <a:pt x="439583" y="286371"/>
                    <a:pt x="456727" y="302564"/>
                    <a:pt x="457680" y="322566"/>
                  </a:cubicBezTo>
                  <a:lnTo>
                    <a:pt x="457680" y="324471"/>
                  </a:lnTo>
                  <a:lnTo>
                    <a:pt x="457680" y="429246"/>
                  </a:lnTo>
                  <a:lnTo>
                    <a:pt x="476730" y="429246"/>
                  </a:lnTo>
                  <a:cubicBezTo>
                    <a:pt x="487208" y="429246"/>
                    <a:pt x="495780" y="437819"/>
                    <a:pt x="495780" y="448296"/>
                  </a:cubicBezTo>
                  <a:lnTo>
                    <a:pt x="495780" y="505446"/>
                  </a:lnTo>
                  <a:cubicBezTo>
                    <a:pt x="495780" y="515924"/>
                    <a:pt x="487208" y="524496"/>
                    <a:pt x="476730" y="524496"/>
                  </a:cubicBezTo>
                  <a:lnTo>
                    <a:pt x="419580" y="524496"/>
                  </a:lnTo>
                  <a:cubicBezTo>
                    <a:pt x="409102" y="524496"/>
                    <a:pt x="400530" y="515924"/>
                    <a:pt x="400530" y="505446"/>
                  </a:cubicBezTo>
                  <a:lnTo>
                    <a:pt x="400530" y="448296"/>
                  </a:lnTo>
                  <a:cubicBezTo>
                    <a:pt x="400530" y="437819"/>
                    <a:pt x="409102" y="429246"/>
                    <a:pt x="419580" y="429246"/>
                  </a:cubicBezTo>
                  <a:lnTo>
                    <a:pt x="438630" y="429246"/>
                  </a:lnTo>
                  <a:lnTo>
                    <a:pt x="438630" y="324471"/>
                  </a:lnTo>
                  <a:cubicBezTo>
                    <a:pt x="438630" y="313994"/>
                    <a:pt x="431010" y="306374"/>
                    <a:pt x="420533" y="305421"/>
                  </a:cubicBezTo>
                  <a:lnTo>
                    <a:pt x="419580" y="305421"/>
                  </a:lnTo>
                  <a:lnTo>
                    <a:pt x="257655" y="305421"/>
                  </a:lnTo>
                  <a:lnTo>
                    <a:pt x="257655" y="429246"/>
                  </a:lnTo>
                  <a:lnTo>
                    <a:pt x="276705" y="429246"/>
                  </a:lnTo>
                  <a:cubicBezTo>
                    <a:pt x="287183" y="429246"/>
                    <a:pt x="295755" y="437819"/>
                    <a:pt x="295755" y="448296"/>
                  </a:cubicBezTo>
                  <a:lnTo>
                    <a:pt x="295755" y="505446"/>
                  </a:lnTo>
                  <a:cubicBezTo>
                    <a:pt x="295755" y="515924"/>
                    <a:pt x="287183" y="524496"/>
                    <a:pt x="276705" y="524496"/>
                  </a:cubicBezTo>
                  <a:lnTo>
                    <a:pt x="219555" y="524496"/>
                  </a:lnTo>
                  <a:cubicBezTo>
                    <a:pt x="209077" y="524496"/>
                    <a:pt x="200505" y="515924"/>
                    <a:pt x="200505" y="505446"/>
                  </a:cubicBezTo>
                  <a:lnTo>
                    <a:pt x="200505" y="448296"/>
                  </a:lnTo>
                  <a:cubicBezTo>
                    <a:pt x="200505" y="437819"/>
                    <a:pt x="209077" y="429246"/>
                    <a:pt x="219555" y="429246"/>
                  </a:cubicBezTo>
                  <a:lnTo>
                    <a:pt x="238605" y="429246"/>
                  </a:lnTo>
                  <a:lnTo>
                    <a:pt x="238605" y="305421"/>
                  </a:lnTo>
                  <a:lnTo>
                    <a:pt x="76680" y="305421"/>
                  </a:lnTo>
                  <a:cubicBezTo>
                    <a:pt x="66202" y="305421"/>
                    <a:pt x="58583" y="313041"/>
                    <a:pt x="57630" y="323519"/>
                  </a:cubicBezTo>
                  <a:lnTo>
                    <a:pt x="57630" y="324471"/>
                  </a:lnTo>
                  <a:lnTo>
                    <a:pt x="57630" y="429246"/>
                  </a:lnTo>
                  <a:lnTo>
                    <a:pt x="76680" y="429246"/>
                  </a:lnTo>
                  <a:cubicBezTo>
                    <a:pt x="87158" y="429246"/>
                    <a:pt x="95730" y="437819"/>
                    <a:pt x="95730" y="448296"/>
                  </a:cubicBezTo>
                  <a:lnTo>
                    <a:pt x="95730" y="505446"/>
                  </a:lnTo>
                  <a:cubicBezTo>
                    <a:pt x="95730" y="515924"/>
                    <a:pt x="87158" y="524496"/>
                    <a:pt x="76680" y="524496"/>
                  </a:cubicBezTo>
                  <a:lnTo>
                    <a:pt x="19530" y="524496"/>
                  </a:lnTo>
                  <a:cubicBezTo>
                    <a:pt x="9052" y="524496"/>
                    <a:pt x="480" y="515924"/>
                    <a:pt x="480" y="505446"/>
                  </a:cubicBezTo>
                  <a:lnTo>
                    <a:pt x="480" y="448296"/>
                  </a:lnTo>
                  <a:cubicBezTo>
                    <a:pt x="480" y="437819"/>
                    <a:pt x="9052" y="429246"/>
                    <a:pt x="19530" y="429246"/>
                  </a:cubicBezTo>
                  <a:lnTo>
                    <a:pt x="38580" y="429246"/>
                  </a:lnTo>
                  <a:lnTo>
                    <a:pt x="38580" y="324471"/>
                  </a:lnTo>
                  <a:cubicBezTo>
                    <a:pt x="38580" y="304469"/>
                    <a:pt x="54773" y="287324"/>
                    <a:pt x="74775" y="286371"/>
                  </a:cubicBezTo>
                  <a:lnTo>
                    <a:pt x="76680" y="286371"/>
                  </a:lnTo>
                  <a:lnTo>
                    <a:pt x="238605" y="286371"/>
                  </a:lnTo>
                  <a:lnTo>
                    <a:pt x="238605" y="162546"/>
                  </a:lnTo>
                  <a:lnTo>
                    <a:pt x="124305" y="162546"/>
                  </a:lnTo>
                  <a:cubicBezTo>
                    <a:pt x="108112" y="162546"/>
                    <a:pt x="95730" y="150164"/>
                    <a:pt x="95730" y="133971"/>
                  </a:cubicBezTo>
                  <a:lnTo>
                    <a:pt x="95730" y="29196"/>
                  </a:lnTo>
                  <a:cubicBezTo>
                    <a:pt x="95730" y="13004"/>
                    <a:pt x="108112" y="621"/>
                    <a:pt x="124305" y="621"/>
                  </a:cubicBezTo>
                  <a:lnTo>
                    <a:pt x="371955" y="621"/>
                  </a:lnTo>
                  <a:close/>
                  <a:moveTo>
                    <a:pt x="148118" y="95871"/>
                  </a:moveTo>
                  <a:cubicBezTo>
                    <a:pt x="140498" y="95871"/>
                    <a:pt x="133830" y="102539"/>
                    <a:pt x="133830" y="110159"/>
                  </a:cubicBezTo>
                  <a:cubicBezTo>
                    <a:pt x="133830" y="117779"/>
                    <a:pt x="140498" y="124446"/>
                    <a:pt x="148118" y="124446"/>
                  </a:cubicBezTo>
                  <a:cubicBezTo>
                    <a:pt x="155737" y="124446"/>
                    <a:pt x="162405" y="117779"/>
                    <a:pt x="162405" y="110159"/>
                  </a:cubicBezTo>
                  <a:cubicBezTo>
                    <a:pt x="162405" y="102539"/>
                    <a:pt x="155737" y="95871"/>
                    <a:pt x="148118" y="95871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cxnSp>
        <p:nvCxnSpPr>
          <p:cNvPr id="23" name="ïṣḷíḋè">
            <a:extLst>
              <a:ext uri="{FF2B5EF4-FFF2-40B4-BE49-F238E27FC236}">
                <a16:creationId xmlns:a16="http://schemas.microsoft.com/office/drawing/2014/main" id="{DDB0DB6E-3AB9-7B27-2EE7-6119685947FC}"/>
              </a:ext>
            </a:extLst>
          </p:cNvPr>
          <p:cNvCxnSpPr>
            <a:cxnSpLocks/>
          </p:cNvCxnSpPr>
          <p:nvPr/>
        </p:nvCxnSpPr>
        <p:spPr>
          <a:xfrm flipH="1">
            <a:off x="5353450" y="2192745"/>
            <a:ext cx="564343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iSḻíḓe">
            <a:extLst>
              <a:ext uri="{FF2B5EF4-FFF2-40B4-BE49-F238E27FC236}">
                <a16:creationId xmlns:a16="http://schemas.microsoft.com/office/drawing/2014/main" id="{BB8CFD2F-20CF-E3FD-3AA0-A8C7E343150A}"/>
              </a:ext>
            </a:extLst>
          </p:cNvPr>
          <p:cNvSpPr/>
          <p:nvPr/>
        </p:nvSpPr>
        <p:spPr bwMode="auto">
          <a:xfrm>
            <a:off x="6374426" y="1273454"/>
            <a:ext cx="2358159" cy="803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>
            <a:normAutofit/>
          </a:bodyPr>
          <a:lstStyle/>
          <a:p>
            <a:pPr defTabSz="914400">
              <a:lnSpc>
                <a:spcPct val="130000"/>
              </a:lnSpc>
            </a:pPr>
            <a:r>
              <a:rPr kumimoji="1" lang="zh-CN" altLang="en-US" sz="800" dirty="0">
                <a:latin typeface="+mn-ea"/>
              </a:rPr>
              <a:t>能否将业务体验描述成一套完全可以量化、可体验的指标，提升网络运维的精细化水平 </a:t>
            </a:r>
            <a:endParaRPr kumimoji="1" lang="en-US" altLang="zh-CN" sz="800" dirty="0">
              <a:latin typeface="+mn-ea"/>
            </a:endParaRPr>
          </a:p>
        </p:txBody>
      </p:sp>
      <p:sp>
        <p:nvSpPr>
          <p:cNvPr id="25" name="iSḻíḓe">
            <a:extLst>
              <a:ext uri="{FF2B5EF4-FFF2-40B4-BE49-F238E27FC236}">
                <a16:creationId xmlns:a16="http://schemas.microsoft.com/office/drawing/2014/main" id="{1CAEA0C7-C30E-141A-2379-12326310EC91}"/>
              </a:ext>
            </a:extLst>
          </p:cNvPr>
          <p:cNvSpPr/>
          <p:nvPr/>
        </p:nvSpPr>
        <p:spPr bwMode="auto">
          <a:xfrm>
            <a:off x="6401256" y="2021591"/>
            <a:ext cx="2358159" cy="595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>
            <a:normAutofit/>
          </a:bodyPr>
          <a:lstStyle/>
          <a:p>
            <a:pPr defTabSz="914400">
              <a:lnSpc>
                <a:spcPct val="130000"/>
              </a:lnSpc>
            </a:pPr>
            <a:r>
              <a:rPr kumimoji="1" lang="zh-CN" altLang="en-US" sz="800" dirty="0">
                <a:latin typeface="+mn-ea"/>
              </a:rPr>
              <a:t>出现故障后能否及时分界，及时定位</a:t>
            </a:r>
          </a:p>
        </p:txBody>
      </p:sp>
      <p:sp>
        <p:nvSpPr>
          <p:cNvPr id="26" name="iSḻíḓe">
            <a:extLst>
              <a:ext uri="{FF2B5EF4-FFF2-40B4-BE49-F238E27FC236}">
                <a16:creationId xmlns:a16="http://schemas.microsoft.com/office/drawing/2014/main" id="{61254D3D-2017-9590-C68B-990CC37BA64C}"/>
              </a:ext>
            </a:extLst>
          </p:cNvPr>
          <p:cNvSpPr/>
          <p:nvPr/>
        </p:nvSpPr>
        <p:spPr bwMode="auto">
          <a:xfrm>
            <a:off x="6447411" y="2872601"/>
            <a:ext cx="2358159" cy="803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130000"/>
              </a:lnSpc>
            </a:pPr>
            <a:r>
              <a:rPr kumimoji="1" lang="zh-CN" altLang="en-US" sz="800" dirty="0">
                <a:latin typeface="+mn-ea"/>
              </a:rPr>
              <a:t>不需要专用的工程师到现场排查问题，在精准定位故障后，提供故障自恢复能力</a:t>
            </a:r>
          </a:p>
        </p:txBody>
      </p:sp>
      <p:sp>
        <p:nvSpPr>
          <p:cNvPr id="27" name="iSḻíḓe">
            <a:extLst>
              <a:ext uri="{FF2B5EF4-FFF2-40B4-BE49-F238E27FC236}">
                <a16:creationId xmlns:a16="http://schemas.microsoft.com/office/drawing/2014/main" id="{577EA858-B073-A9DD-1655-A1A5BA14BB72}"/>
              </a:ext>
            </a:extLst>
          </p:cNvPr>
          <p:cNvSpPr/>
          <p:nvPr/>
        </p:nvSpPr>
        <p:spPr bwMode="auto">
          <a:xfrm>
            <a:off x="6434572" y="3868391"/>
            <a:ext cx="2358159" cy="803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 anchor="t" anchorCtr="0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130000"/>
              </a:lnSpc>
            </a:pPr>
            <a:r>
              <a:rPr kumimoji="1" lang="zh-CN" altLang="en-US" sz="800" dirty="0">
                <a:latin typeface="+mn-ea"/>
              </a:rPr>
              <a:t>提前故障预测，发现潜在风险，防患于未然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3052909D-BC59-8CB0-8E9F-3B3B034BD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1" y="1348451"/>
            <a:ext cx="3706026" cy="85431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A6C8288-5C3A-0AC3-1E92-D844F08E1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7" y="2785414"/>
            <a:ext cx="3613191" cy="85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2286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1">
            <a:extLst>
              <a:ext uri="{FF2B5EF4-FFF2-40B4-BE49-F238E27FC236}">
                <a16:creationId xmlns:a16="http://schemas.microsoft.com/office/drawing/2014/main" id="{E2307A75-41DE-DB5C-51FE-C37C56E1DC7E}"/>
              </a:ext>
            </a:extLst>
          </p:cNvPr>
          <p:cNvSpPr txBox="1">
            <a:spLocks/>
          </p:cNvSpPr>
          <p:nvPr/>
        </p:nvSpPr>
        <p:spPr>
          <a:xfrm>
            <a:off x="287338" y="123825"/>
            <a:ext cx="5472112" cy="503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spc="30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zh-CN" altLang="en-US" dirty="0"/>
              <a:t>“云</a:t>
            </a:r>
            <a:r>
              <a:rPr lang="en-US" altLang="zh-CN" dirty="0"/>
              <a:t>-</a:t>
            </a:r>
            <a:r>
              <a:rPr lang="zh-CN" altLang="en-US" dirty="0"/>
              <a:t>网”解决方案</a:t>
            </a:r>
            <a:r>
              <a:rPr lang="en-US" altLang="zh-CN" dirty="0"/>
              <a:t>— </a:t>
            </a:r>
            <a:r>
              <a:rPr lang="zh-CN" altLang="en-US" dirty="0"/>
              <a:t>智能运维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C59EB66E-F425-8CF6-691B-4802EA4EE11D}"/>
              </a:ext>
            </a:extLst>
          </p:cNvPr>
          <p:cNvGrpSpPr/>
          <p:nvPr/>
        </p:nvGrpSpPr>
        <p:grpSpPr>
          <a:xfrm>
            <a:off x="5000983" y="871674"/>
            <a:ext cx="3784419" cy="583808"/>
            <a:chOff x="6251417" y="1981072"/>
            <a:chExt cx="5045892" cy="778411"/>
          </a:xfrm>
        </p:grpSpPr>
        <p:sp>
          <p:nvSpPr>
            <p:cNvPr id="5" name="Bullet1">
              <a:extLst>
                <a:ext uri="{FF2B5EF4-FFF2-40B4-BE49-F238E27FC236}">
                  <a16:creationId xmlns:a16="http://schemas.microsoft.com/office/drawing/2014/main" id="{D82E5A53-22C7-6623-DB21-23416DDE1467}"/>
                </a:ext>
              </a:extLst>
            </p:cNvPr>
            <p:cNvSpPr/>
            <p:nvPr/>
          </p:nvSpPr>
          <p:spPr>
            <a:xfrm flipH="1">
              <a:off x="7051038" y="2063897"/>
              <a:ext cx="4246271" cy="695586"/>
            </a:xfrm>
            <a:prstGeom prst="rect">
              <a:avLst/>
            </a:prstGeom>
            <a:ln>
              <a:noFill/>
            </a:ln>
          </p:spPr>
          <p:txBody>
            <a:bodyPr wrap="square" lIns="91440" tIns="45720" rIns="91440" bIns="45720" anchor="t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913765">
                <a:lnSpc>
                  <a:spcPct val="120000"/>
                </a:lnSpc>
                <a:buSzPct val="25000"/>
                <a:defRPr/>
              </a:pPr>
              <a:r>
                <a:rPr lang="zh-CN" altLang="en-US" sz="800" dirty="0"/>
                <a:t>提供了一套可订制的业务体验“评分和等级划分标准”，既参考业界的通用标准，也能自适应不同的网络环境。</a:t>
              </a:r>
              <a:endParaRPr kumimoji="0" lang="en-US" altLang="zh-CN" sz="8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6" name="Number1">
              <a:extLst>
                <a:ext uri="{FF2B5EF4-FFF2-40B4-BE49-F238E27FC236}">
                  <a16:creationId xmlns:a16="http://schemas.microsoft.com/office/drawing/2014/main" id="{B7A0D33D-BD86-BDF6-A25C-0EA5870E511C}"/>
                </a:ext>
              </a:extLst>
            </p:cNvPr>
            <p:cNvSpPr txBox="1"/>
            <p:nvPr/>
          </p:nvSpPr>
          <p:spPr>
            <a:xfrm>
              <a:off x="6251417" y="1981072"/>
              <a:ext cx="82586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3600" b="1" i="1" dirty="0">
                  <a:solidFill>
                    <a:schemeClr val="accent1"/>
                  </a:solidFill>
                </a:rPr>
                <a:t>01.</a:t>
              </a:r>
              <a:endParaRPr lang="zh-CN" altLang="en-US" sz="3600" b="1" i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7" name="Number2">
            <a:extLst>
              <a:ext uri="{FF2B5EF4-FFF2-40B4-BE49-F238E27FC236}">
                <a16:creationId xmlns:a16="http://schemas.microsoft.com/office/drawing/2014/main" id="{5AB90D7B-8CE1-BD75-E40E-1243D801BD24}"/>
              </a:ext>
            </a:extLst>
          </p:cNvPr>
          <p:cNvSpPr txBox="1"/>
          <p:nvPr/>
        </p:nvSpPr>
        <p:spPr>
          <a:xfrm>
            <a:off x="4978123" y="1732979"/>
            <a:ext cx="619400" cy="48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i="1" dirty="0">
                <a:solidFill>
                  <a:schemeClr val="dk2">
                    <a:lumMod val="100000"/>
                  </a:schemeClr>
                </a:solidFill>
              </a:rPr>
              <a:t>02.</a:t>
            </a:r>
            <a:endParaRPr lang="zh-CN" altLang="en-US" sz="3600" b="1" i="1" dirty="0">
              <a:solidFill>
                <a:schemeClr val="dk2">
                  <a:lumMod val="100000"/>
                </a:schemeClr>
              </a:solidFill>
            </a:endParaRPr>
          </a:p>
        </p:txBody>
      </p:sp>
      <p:sp>
        <p:nvSpPr>
          <p:cNvPr id="8" name="Number3">
            <a:extLst>
              <a:ext uri="{FF2B5EF4-FFF2-40B4-BE49-F238E27FC236}">
                <a16:creationId xmlns:a16="http://schemas.microsoft.com/office/drawing/2014/main" id="{B8C13759-F658-2030-2459-538A00017AF4}"/>
              </a:ext>
            </a:extLst>
          </p:cNvPr>
          <p:cNvSpPr txBox="1"/>
          <p:nvPr/>
        </p:nvSpPr>
        <p:spPr>
          <a:xfrm>
            <a:off x="5016223" y="2487603"/>
            <a:ext cx="619400" cy="48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i="1" dirty="0">
                <a:solidFill>
                  <a:schemeClr val="accent1"/>
                </a:solidFill>
              </a:rPr>
              <a:t>03.</a:t>
            </a:r>
            <a:endParaRPr lang="zh-CN" altLang="en-US" sz="3600" b="1" i="1" dirty="0">
              <a:solidFill>
                <a:schemeClr val="accent1"/>
              </a:solidFill>
            </a:endParaRPr>
          </a:p>
        </p:txBody>
      </p:sp>
      <p:sp>
        <p:nvSpPr>
          <p:cNvPr id="9" name="Number4">
            <a:extLst>
              <a:ext uri="{FF2B5EF4-FFF2-40B4-BE49-F238E27FC236}">
                <a16:creationId xmlns:a16="http://schemas.microsoft.com/office/drawing/2014/main" id="{CE120555-4B86-1F27-B047-058F3EBFE2C4}"/>
              </a:ext>
            </a:extLst>
          </p:cNvPr>
          <p:cNvSpPr txBox="1"/>
          <p:nvPr/>
        </p:nvSpPr>
        <p:spPr>
          <a:xfrm>
            <a:off x="5023843" y="3402248"/>
            <a:ext cx="619400" cy="4847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1" i="1" dirty="0">
                <a:solidFill>
                  <a:schemeClr val="tx2"/>
                </a:solidFill>
              </a:rPr>
              <a:t>04.</a:t>
            </a:r>
            <a:endParaRPr lang="zh-CN" altLang="en-US" sz="3600" b="1" i="1" dirty="0">
              <a:solidFill>
                <a:schemeClr val="tx2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C442FB7-7EEE-00EC-59E5-D6154BA7F9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27" y="1141812"/>
            <a:ext cx="4847597" cy="2177309"/>
          </a:xfrm>
          <a:prstGeom prst="rect">
            <a:avLst/>
          </a:prstGeom>
        </p:spPr>
      </p:pic>
      <p:sp>
        <p:nvSpPr>
          <p:cNvPr id="11" name="Bullet1">
            <a:extLst>
              <a:ext uri="{FF2B5EF4-FFF2-40B4-BE49-F238E27FC236}">
                <a16:creationId xmlns:a16="http://schemas.microsoft.com/office/drawing/2014/main" id="{0E918F84-4141-AD9E-68B2-8DF33E323BDE}"/>
              </a:ext>
            </a:extLst>
          </p:cNvPr>
          <p:cNvSpPr/>
          <p:nvPr/>
        </p:nvSpPr>
        <p:spPr>
          <a:xfrm flipH="1">
            <a:off x="5593079" y="1817713"/>
            <a:ext cx="3184703" cy="521689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 anchor="t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765">
              <a:lnSpc>
                <a:spcPct val="120000"/>
              </a:lnSpc>
              <a:buSzPct val="25000"/>
              <a:defRPr/>
            </a:pPr>
            <a:r>
              <a:rPr lang="zh-CN" altLang="en-US" sz="800" dirty="0"/>
              <a:t>将用户的单次请求行为划分为七个阶段，将每个阶段细化为具体的数字指标，细化度量每个阶段。</a:t>
            </a:r>
            <a:endParaRPr kumimoji="0" lang="en-US" altLang="zh-CN" sz="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2" name="Bullet1">
            <a:extLst>
              <a:ext uri="{FF2B5EF4-FFF2-40B4-BE49-F238E27FC236}">
                <a16:creationId xmlns:a16="http://schemas.microsoft.com/office/drawing/2014/main" id="{04091807-2513-6F7D-3D4D-B29DE8977C1D}"/>
              </a:ext>
            </a:extLst>
          </p:cNvPr>
          <p:cNvSpPr/>
          <p:nvPr/>
        </p:nvSpPr>
        <p:spPr>
          <a:xfrm flipH="1">
            <a:off x="5646418" y="2678773"/>
            <a:ext cx="3474721" cy="521689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 anchor="t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3765">
              <a:lnSpc>
                <a:spcPct val="120000"/>
              </a:lnSpc>
              <a:buSzPct val="25000"/>
              <a:defRPr/>
            </a:pPr>
            <a:r>
              <a:rPr lang="zh-CN" altLang="en-US" sz="800" dirty="0"/>
              <a:t>采用“仿真拨测”技术精准测量用户的真实体验，做到真实、公正和客观。</a:t>
            </a:r>
          </a:p>
          <a:p>
            <a:pPr defTabSz="913765">
              <a:lnSpc>
                <a:spcPct val="120000"/>
              </a:lnSpc>
              <a:buSzPct val="25000"/>
              <a:defRPr/>
            </a:pPr>
            <a:endParaRPr kumimoji="0" lang="en-US" altLang="zh-CN" sz="8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A34113D-347F-4C35-81A0-3E018A197836}"/>
              </a:ext>
            </a:extLst>
          </p:cNvPr>
          <p:cNvSpPr txBox="1"/>
          <p:nvPr/>
        </p:nvSpPr>
        <p:spPr>
          <a:xfrm>
            <a:off x="5661658" y="3477802"/>
            <a:ext cx="3474721" cy="698903"/>
          </a:xfrm>
          <a:prstGeom prst="rect">
            <a:avLst/>
          </a:prstGeom>
          <a:ln>
            <a:noFill/>
          </a:ln>
        </p:spPr>
        <p:txBody>
          <a:bodyPr wrap="square" lIns="91440" tIns="45720" rIns="91440" bIns="45720" anchor="t">
            <a:normAutofit/>
          </a:bodyPr>
          <a:lstStyle>
            <a:lvl1pPr defTabSz="913765">
              <a:lnSpc>
                <a:spcPct val="120000"/>
              </a:lnSpc>
              <a:buSzPct val="25000"/>
              <a:defRPr sz="1200"/>
            </a:lvl1pPr>
            <a:lvl2pPr marL="457200" defTabSz="914400">
              <a:defRPr sz="1800"/>
            </a:lvl2pPr>
            <a:lvl3pPr marL="914400" defTabSz="914400">
              <a:defRPr sz="1800"/>
            </a:lvl3pPr>
            <a:lvl4pPr marL="1371600" defTabSz="914400">
              <a:defRPr sz="1800"/>
            </a:lvl4pPr>
            <a:lvl5pPr marL="1828800" defTabSz="914400">
              <a:defRPr sz="1800"/>
            </a:lvl5pPr>
            <a:lvl6pPr marL="2286000" defTabSz="914400">
              <a:defRPr sz="1800"/>
            </a:lvl6pPr>
            <a:lvl7pPr marL="2743200" defTabSz="914400">
              <a:defRPr sz="1800"/>
            </a:lvl7pPr>
            <a:lvl8pPr marL="3200400" defTabSz="914400">
              <a:defRPr sz="1800"/>
            </a:lvl8pPr>
            <a:lvl9pPr marL="3657600" defTabSz="914400">
              <a:defRPr sz="1800"/>
            </a:lvl9pPr>
          </a:lstStyle>
          <a:p>
            <a:r>
              <a:rPr lang="zh-CN" altLang="en-US" sz="800" dirty="0"/>
              <a:t>总体上使用驾驶舱方式操作体验，业务体验度量采用“时间轴走向”图型化呈现，对各项数据进行总结提炼，重点突出，一目了然。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B23E09A-99A7-C0E5-1FF9-EDD04B4E5338}"/>
              </a:ext>
            </a:extLst>
          </p:cNvPr>
          <p:cNvSpPr txBox="1"/>
          <p:nvPr/>
        </p:nvSpPr>
        <p:spPr>
          <a:xfrm>
            <a:off x="204746" y="3672768"/>
            <a:ext cx="4572000" cy="1346907"/>
          </a:xfrm>
          <a:prstGeom prst="rect">
            <a:avLst/>
          </a:prstGeom>
        </p:spPr>
        <p:txBody>
          <a:bodyPr/>
          <a:lstStyle>
            <a:lvl1pPr indent="0" defTabSz="685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1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defRPr>
            </a:lvl1pPr>
            <a:lvl2pPr marL="898525" indent="-3460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400"/>
            </a:lvl2pPr>
            <a:lvl3pPr marL="1384300" indent="-276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000"/>
            </a:lvl3pPr>
            <a:lvl4pPr marL="1938655" indent="-276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/>
            </a:lvl4pPr>
            <a:lvl5pPr marL="2491105" indent="-276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/>
            </a:lvl5pPr>
            <a:lvl6pPr marL="3046095" indent="-276860" defTabSz="110744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6pPr>
            <a:lvl7pPr marL="3599815" indent="-276860" defTabSz="110744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7pPr>
            <a:lvl8pPr marL="4154170" indent="-276860" defTabSz="110744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8pPr>
            <a:lvl9pPr marL="4707890" indent="-276860" defTabSz="110744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9pPr>
          </a:lstStyle>
          <a:p>
            <a:r>
              <a:rPr lang="zh-CN" altLang="en-US" dirty="0"/>
              <a:t>从被动式运维模式变为智能化主动式、预测式运维模式是智能运维解决的核心问题，体现其重要价值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198649640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1">
            <a:extLst>
              <a:ext uri="{FF2B5EF4-FFF2-40B4-BE49-F238E27FC236}">
                <a16:creationId xmlns:a16="http://schemas.microsoft.com/office/drawing/2014/main" id="{B4FB9643-4F2A-6B57-1031-4EABC6B7E22A}"/>
              </a:ext>
            </a:extLst>
          </p:cNvPr>
          <p:cNvSpPr txBox="1">
            <a:spLocks/>
          </p:cNvSpPr>
          <p:nvPr/>
        </p:nvSpPr>
        <p:spPr>
          <a:xfrm>
            <a:off x="287338" y="123825"/>
            <a:ext cx="5472112" cy="503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spc="30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zh-CN" altLang="en-US" dirty="0"/>
              <a:t>“云</a:t>
            </a:r>
            <a:r>
              <a:rPr lang="en-US" altLang="zh-CN" dirty="0"/>
              <a:t>-</a:t>
            </a:r>
            <a:r>
              <a:rPr lang="zh-CN" altLang="en-US" dirty="0"/>
              <a:t>网”解决方案</a:t>
            </a:r>
            <a:r>
              <a:rPr lang="en-US" altLang="zh-CN" dirty="0"/>
              <a:t>— </a:t>
            </a:r>
            <a:r>
              <a:rPr lang="zh-CN" altLang="en-US" dirty="0"/>
              <a:t>智能运维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D691A743-D6BD-5822-258B-5074C36C9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2" y="883797"/>
            <a:ext cx="841057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725E9BBE-1CA3-4A8C-CBB9-F1999CCFDB1B}"/>
              </a:ext>
            </a:extLst>
          </p:cNvPr>
          <p:cNvSpPr txBox="1"/>
          <p:nvPr/>
        </p:nvSpPr>
        <p:spPr>
          <a:xfrm>
            <a:off x="132669" y="3936537"/>
            <a:ext cx="8727520" cy="700576"/>
          </a:xfrm>
          <a:prstGeom prst="rect">
            <a:avLst/>
          </a:prstGeom>
        </p:spPr>
        <p:txBody>
          <a:bodyPr/>
          <a:lstStyle>
            <a:lvl1pPr indent="0" defTabSz="685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1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defRPr>
            </a:lvl1pPr>
            <a:lvl2pPr marL="898525" indent="-3460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400"/>
            </a:lvl2pPr>
            <a:lvl3pPr marL="1384300" indent="-276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000"/>
            </a:lvl3pPr>
            <a:lvl4pPr marL="1938655" indent="-276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/>
            </a:lvl4pPr>
            <a:lvl5pPr marL="2491105" indent="-276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/>
            </a:lvl5pPr>
            <a:lvl6pPr marL="3046095" indent="-276860" defTabSz="110744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6pPr>
            <a:lvl7pPr marL="3599815" indent="-276860" defTabSz="110744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7pPr>
            <a:lvl8pPr marL="4154170" indent="-276860" defTabSz="110744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8pPr>
            <a:lvl9pPr marL="4707890" indent="-276860" defTabSz="110744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9pPr>
          </a:lstStyle>
          <a:p>
            <a:r>
              <a:rPr lang="zh-CN" altLang="en-US" dirty="0">
                <a:solidFill>
                  <a:schemeClr val="tx1"/>
                </a:solidFill>
              </a:rPr>
              <a:t>        智能网络方案包括意图闭环、智能运维，专家诊断系统是智能运维非常重要一环。</a:t>
            </a:r>
            <a:endParaRPr lang="en-US" altLang="zh-CN" dirty="0">
              <a:solidFill>
                <a:schemeClr val="tx1"/>
              </a:solidFill>
            </a:endParaRPr>
          </a:p>
          <a:p>
            <a:r>
              <a:rPr lang="en-US" altLang="zh-CN" dirty="0">
                <a:solidFill>
                  <a:schemeClr val="tx1"/>
                </a:solidFill>
              </a:rPr>
              <a:t>        </a:t>
            </a:r>
            <a:r>
              <a:rPr lang="zh-CN" altLang="en-US" dirty="0">
                <a:solidFill>
                  <a:schemeClr val="tx1"/>
                </a:solidFill>
              </a:rPr>
              <a:t>迈普智能运维软件是基于专家知识推理的专家系统。</a:t>
            </a:r>
          </a:p>
        </p:txBody>
      </p:sp>
    </p:spTree>
    <p:extLst>
      <p:ext uri="{BB962C8B-B14F-4D97-AF65-F5344CB8AC3E}">
        <p14:creationId xmlns:p14="http://schemas.microsoft.com/office/powerpoint/2010/main" val="326024912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1">
            <a:extLst>
              <a:ext uri="{FF2B5EF4-FFF2-40B4-BE49-F238E27FC236}">
                <a16:creationId xmlns:a16="http://schemas.microsoft.com/office/drawing/2014/main" id="{EE5FB647-B633-B571-DCB8-9342F9F128C4}"/>
              </a:ext>
            </a:extLst>
          </p:cNvPr>
          <p:cNvSpPr txBox="1">
            <a:spLocks/>
          </p:cNvSpPr>
          <p:nvPr/>
        </p:nvSpPr>
        <p:spPr>
          <a:xfrm>
            <a:off x="287338" y="123825"/>
            <a:ext cx="5472112" cy="503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spc="30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zh-CN" altLang="en-US" dirty="0"/>
              <a:t>“云</a:t>
            </a:r>
            <a:r>
              <a:rPr lang="en-US" altLang="zh-CN" dirty="0"/>
              <a:t>-</a:t>
            </a:r>
            <a:r>
              <a:rPr lang="zh-CN" altLang="en-US" dirty="0"/>
              <a:t>网”解决方案</a:t>
            </a:r>
            <a:r>
              <a:rPr lang="en-US" altLang="zh-CN" dirty="0"/>
              <a:t>— </a:t>
            </a:r>
            <a:r>
              <a:rPr lang="zh-CN" altLang="en-US" dirty="0"/>
              <a:t>智能运维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15C97D1-5ADE-AAF3-5EE7-892FBF7AD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12" y="750877"/>
            <a:ext cx="7069176" cy="3347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34DFF221-E076-354B-20B2-C73937BCD94D}"/>
              </a:ext>
            </a:extLst>
          </p:cNvPr>
          <p:cNvSpPr txBox="1"/>
          <p:nvPr/>
        </p:nvSpPr>
        <p:spPr>
          <a:xfrm>
            <a:off x="1987871" y="4203917"/>
            <a:ext cx="5361448" cy="377411"/>
          </a:xfrm>
          <a:prstGeom prst="rect">
            <a:avLst/>
          </a:prstGeom>
        </p:spPr>
        <p:txBody>
          <a:bodyPr/>
          <a:lstStyle>
            <a:lvl1pPr indent="0" defTabSz="685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1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defRPr>
            </a:lvl1pPr>
            <a:lvl2pPr marL="898525" indent="-3460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400"/>
            </a:lvl2pPr>
            <a:lvl3pPr marL="1384300" indent="-276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000"/>
            </a:lvl3pPr>
            <a:lvl4pPr marL="1938655" indent="-276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/>
            </a:lvl4pPr>
            <a:lvl5pPr marL="2491105" indent="-276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/>
            </a:lvl5pPr>
            <a:lvl6pPr marL="3046095" indent="-276860" defTabSz="110744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6pPr>
            <a:lvl7pPr marL="3599815" indent="-276860" defTabSz="110744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7pPr>
            <a:lvl8pPr marL="4154170" indent="-276860" defTabSz="110744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8pPr>
            <a:lvl9pPr marL="4707890" indent="-276860" defTabSz="110744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9pPr>
          </a:lstStyle>
          <a:p>
            <a:r>
              <a:rPr lang="zh-CN" altLang="en-US" dirty="0"/>
              <a:t>故障诊断过程由故障发现、故障定位、故障修复、故障预测组成。</a:t>
            </a:r>
          </a:p>
        </p:txBody>
      </p:sp>
    </p:spTree>
    <p:extLst>
      <p:ext uri="{BB962C8B-B14F-4D97-AF65-F5344CB8AC3E}">
        <p14:creationId xmlns:p14="http://schemas.microsoft.com/office/powerpoint/2010/main" val="1231434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754B58C-F452-862B-CFB9-2CBE7D7977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5"/>
            <a:ext cx="9144000" cy="514292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317F4EA0-50C9-CB50-FBF6-F94C591526B1}"/>
              </a:ext>
            </a:extLst>
          </p:cNvPr>
          <p:cNvSpPr txBox="1"/>
          <p:nvPr/>
        </p:nvSpPr>
        <p:spPr>
          <a:xfrm>
            <a:off x="494732" y="3208544"/>
            <a:ext cx="44457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迈普提供了完整的“两地三中心”数据中心解决方案，采用高性能数据中心交换机，助力数据中心的网络改造。</a:t>
            </a:r>
          </a:p>
        </p:txBody>
      </p:sp>
    </p:spTree>
    <p:extLst>
      <p:ext uri="{BB962C8B-B14F-4D97-AF65-F5344CB8AC3E}">
        <p14:creationId xmlns:p14="http://schemas.microsoft.com/office/powerpoint/2010/main" val="19696480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9AB82F11-8C20-D701-5D09-8FBF59B426EB}"/>
              </a:ext>
            </a:extLst>
          </p:cNvPr>
          <p:cNvGrpSpPr/>
          <p:nvPr/>
        </p:nvGrpSpPr>
        <p:grpSpPr>
          <a:xfrm>
            <a:off x="2794482" y="1244398"/>
            <a:ext cx="3111989" cy="2232080"/>
            <a:chOff x="4038332" y="2702814"/>
            <a:chExt cx="4149319" cy="2976107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E1D37232-F038-CA6A-DAB8-DA2A5FE6EAE8}"/>
                </a:ext>
              </a:extLst>
            </p:cNvPr>
            <p:cNvSpPr/>
            <p:nvPr/>
          </p:nvSpPr>
          <p:spPr bwMode="auto">
            <a:xfrm flipH="1">
              <a:off x="4038332" y="2716343"/>
              <a:ext cx="498363" cy="498363"/>
            </a:xfrm>
            <a:custGeom>
              <a:avLst/>
              <a:gdLst>
                <a:gd name="T0" fmla="*/ 608 w 608"/>
                <a:gd name="T1" fmla="*/ 0 h 608"/>
                <a:gd name="T2" fmla="*/ 0 w 608"/>
                <a:gd name="T3" fmla="*/ 0 h 608"/>
                <a:gd name="T4" fmla="*/ 608 w 608"/>
                <a:gd name="T5" fmla="*/ 608 h 608"/>
                <a:gd name="T6" fmla="*/ 608 w 608"/>
                <a:gd name="T7" fmla="*/ 0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8" h="608">
                  <a:moveTo>
                    <a:pt x="608" y="0"/>
                  </a:moveTo>
                  <a:lnTo>
                    <a:pt x="0" y="0"/>
                  </a:lnTo>
                  <a:lnTo>
                    <a:pt x="608" y="608"/>
                  </a:lnTo>
                  <a:lnTo>
                    <a:pt x="608" y="0"/>
                  </a:lnTo>
                  <a:close/>
                </a:path>
              </a:pathLst>
            </a:custGeom>
            <a:solidFill>
              <a:schemeClr val="accent1"/>
            </a:solidFill>
            <a:ln w="3175">
              <a:noFill/>
              <a:prstDash val="solid"/>
              <a:round/>
            </a:ln>
            <a:effectLst/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5" name="矩形: 剪去左右顶角 4">
              <a:extLst>
                <a:ext uri="{FF2B5EF4-FFF2-40B4-BE49-F238E27FC236}">
                  <a16:creationId xmlns:a16="http://schemas.microsoft.com/office/drawing/2014/main" id="{5D0D4D54-D441-89FC-9B20-385C0B8CFEEC}"/>
                </a:ext>
              </a:extLst>
            </p:cNvPr>
            <p:cNvSpPr/>
            <p:nvPr/>
          </p:nvSpPr>
          <p:spPr bwMode="auto">
            <a:xfrm>
              <a:off x="4074596" y="2702814"/>
              <a:ext cx="4113055" cy="2949854"/>
            </a:xfrm>
            <a:prstGeom prst="snip2SameRect">
              <a:avLst>
                <a:gd name="adj1" fmla="val 20741"/>
                <a:gd name="adj2" fmla="val 0"/>
              </a:avLst>
            </a:prstGeom>
            <a:blipFill>
              <a:blip r:embed="rId2"/>
              <a:stretch>
                <a:fillRect l="-3789" r="-3789"/>
              </a:stretch>
            </a:blipFill>
            <a:ln w="9525">
              <a:noFill/>
              <a:round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rgbClr val="FFFFFF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2C5E5773-C2D5-7A91-4ABA-20C712040671}"/>
                </a:ext>
              </a:extLst>
            </p:cNvPr>
            <p:cNvSpPr/>
            <p:nvPr/>
          </p:nvSpPr>
          <p:spPr bwMode="auto">
            <a:xfrm>
              <a:off x="7655305" y="2729067"/>
              <a:ext cx="498363" cy="498363"/>
            </a:xfrm>
            <a:custGeom>
              <a:avLst/>
              <a:gdLst>
                <a:gd name="T0" fmla="*/ 608 w 608"/>
                <a:gd name="T1" fmla="*/ 0 h 608"/>
                <a:gd name="T2" fmla="*/ 0 w 608"/>
                <a:gd name="T3" fmla="*/ 0 h 608"/>
                <a:gd name="T4" fmla="*/ 608 w 608"/>
                <a:gd name="T5" fmla="*/ 608 h 608"/>
                <a:gd name="T6" fmla="*/ 608 w 608"/>
                <a:gd name="T7" fmla="*/ 0 h 6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08" h="608">
                  <a:moveTo>
                    <a:pt x="608" y="0"/>
                  </a:moveTo>
                  <a:lnTo>
                    <a:pt x="0" y="0"/>
                  </a:lnTo>
                  <a:lnTo>
                    <a:pt x="608" y="608"/>
                  </a:lnTo>
                  <a:lnTo>
                    <a:pt x="608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175">
              <a:noFill/>
              <a:prstDash val="solid"/>
              <a:round/>
            </a:ln>
            <a:effectLst/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755FF7-0724-4B89-5BCA-A5B9B9B545BB}"/>
                </a:ext>
              </a:extLst>
            </p:cNvPr>
            <p:cNvSpPr/>
            <p:nvPr/>
          </p:nvSpPr>
          <p:spPr bwMode="auto">
            <a:xfrm>
              <a:off x="4039474" y="5329941"/>
              <a:ext cx="4113053" cy="34898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txBody>
            <a:bodyPr vert="horz" wrap="square" lIns="91440" tIns="45720" rIns="91440" bIns="45720" anchor="t" anchorCtr="0" compatLnSpc="1">
              <a:normAutofit fontScale="92500" lnSpcReduction="20000"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 b="1" i="1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6E85E015-55C3-E333-01A5-A0F395D2BF8F}"/>
              </a:ext>
            </a:extLst>
          </p:cNvPr>
          <p:cNvGrpSpPr/>
          <p:nvPr/>
        </p:nvGrpSpPr>
        <p:grpSpPr>
          <a:xfrm>
            <a:off x="268177" y="1738599"/>
            <a:ext cx="2727700" cy="925651"/>
            <a:chOff x="669925" y="3361748"/>
            <a:chExt cx="3636934" cy="1234202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EA2B675A-22E8-C93E-758C-77B4E0306F9F}"/>
                </a:ext>
              </a:extLst>
            </p:cNvPr>
            <p:cNvGrpSpPr/>
            <p:nvPr/>
          </p:nvGrpSpPr>
          <p:grpSpPr>
            <a:xfrm>
              <a:off x="3762561" y="3574907"/>
              <a:ext cx="544298" cy="544298"/>
              <a:chOff x="3762561" y="3574907"/>
              <a:chExt cx="544298" cy="544298"/>
            </a:xfrm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ED6F3C17-2920-B14F-0347-B83A16D9C63A}"/>
                  </a:ext>
                </a:extLst>
              </p:cNvPr>
              <p:cNvSpPr/>
              <p:nvPr/>
            </p:nvSpPr>
            <p:spPr>
              <a:xfrm>
                <a:off x="3762561" y="3574907"/>
                <a:ext cx="544298" cy="54429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 fontScale="8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15" name="Icon1">
                <a:extLst>
                  <a:ext uri="{FF2B5EF4-FFF2-40B4-BE49-F238E27FC236}">
                    <a16:creationId xmlns:a16="http://schemas.microsoft.com/office/drawing/2014/main" id="{DB13778D-086B-68D6-F356-21590ED3D6C4}"/>
                  </a:ext>
                </a:extLst>
              </p:cNvPr>
              <p:cNvSpPr/>
              <p:nvPr/>
            </p:nvSpPr>
            <p:spPr bwMode="auto">
              <a:xfrm>
                <a:off x="3934723" y="3747069"/>
                <a:ext cx="199974" cy="199974"/>
              </a:xfrm>
              <a:custGeom>
                <a:avLst/>
                <a:gdLst>
                  <a:gd name="connsiteX0" fmla="*/ 221853 w 338138"/>
                  <a:gd name="connsiteY0" fmla="*/ 169862 h 338138"/>
                  <a:gd name="connsiteX1" fmla="*/ 243284 w 338138"/>
                  <a:gd name="connsiteY1" fmla="*/ 169862 h 338138"/>
                  <a:gd name="connsiteX2" fmla="*/ 254000 w 338138"/>
                  <a:gd name="connsiteY2" fmla="*/ 180379 h 338138"/>
                  <a:gd name="connsiteX3" fmla="*/ 254000 w 338138"/>
                  <a:gd name="connsiteY3" fmla="*/ 243483 h 338138"/>
                  <a:gd name="connsiteX4" fmla="*/ 243284 w 338138"/>
                  <a:gd name="connsiteY4" fmla="*/ 254000 h 338138"/>
                  <a:gd name="connsiteX5" fmla="*/ 221853 w 338138"/>
                  <a:gd name="connsiteY5" fmla="*/ 254000 h 338138"/>
                  <a:gd name="connsiteX6" fmla="*/ 211137 w 338138"/>
                  <a:gd name="connsiteY6" fmla="*/ 243483 h 338138"/>
                  <a:gd name="connsiteX7" fmla="*/ 211137 w 338138"/>
                  <a:gd name="connsiteY7" fmla="*/ 180379 h 338138"/>
                  <a:gd name="connsiteX8" fmla="*/ 221853 w 338138"/>
                  <a:gd name="connsiteY8" fmla="*/ 169862 h 338138"/>
                  <a:gd name="connsiteX9" fmla="*/ 94853 w 338138"/>
                  <a:gd name="connsiteY9" fmla="*/ 127000 h 338138"/>
                  <a:gd name="connsiteX10" fmla="*/ 116284 w 338138"/>
                  <a:gd name="connsiteY10" fmla="*/ 127000 h 338138"/>
                  <a:gd name="connsiteX11" fmla="*/ 127000 w 338138"/>
                  <a:gd name="connsiteY11" fmla="*/ 137583 h 338138"/>
                  <a:gd name="connsiteX12" fmla="*/ 127000 w 338138"/>
                  <a:gd name="connsiteY12" fmla="*/ 243417 h 338138"/>
                  <a:gd name="connsiteX13" fmla="*/ 116284 w 338138"/>
                  <a:gd name="connsiteY13" fmla="*/ 254000 h 338138"/>
                  <a:gd name="connsiteX14" fmla="*/ 94853 w 338138"/>
                  <a:gd name="connsiteY14" fmla="*/ 254000 h 338138"/>
                  <a:gd name="connsiteX15" fmla="*/ 84137 w 338138"/>
                  <a:gd name="connsiteY15" fmla="*/ 243417 h 338138"/>
                  <a:gd name="connsiteX16" fmla="*/ 84137 w 338138"/>
                  <a:gd name="connsiteY16" fmla="*/ 137583 h 338138"/>
                  <a:gd name="connsiteX17" fmla="*/ 94853 w 338138"/>
                  <a:gd name="connsiteY17" fmla="*/ 127000 h 338138"/>
                  <a:gd name="connsiteX18" fmla="*/ 285353 w 338138"/>
                  <a:gd name="connsiteY18" fmla="*/ 85725 h 338138"/>
                  <a:gd name="connsiteX19" fmla="*/ 306784 w 338138"/>
                  <a:gd name="connsiteY19" fmla="*/ 85725 h 338138"/>
                  <a:gd name="connsiteX20" fmla="*/ 317500 w 338138"/>
                  <a:gd name="connsiteY20" fmla="*/ 96242 h 338138"/>
                  <a:gd name="connsiteX21" fmla="*/ 317500 w 338138"/>
                  <a:gd name="connsiteY21" fmla="*/ 243483 h 338138"/>
                  <a:gd name="connsiteX22" fmla="*/ 306784 w 338138"/>
                  <a:gd name="connsiteY22" fmla="*/ 254000 h 338138"/>
                  <a:gd name="connsiteX23" fmla="*/ 285353 w 338138"/>
                  <a:gd name="connsiteY23" fmla="*/ 254000 h 338138"/>
                  <a:gd name="connsiteX24" fmla="*/ 274637 w 338138"/>
                  <a:gd name="connsiteY24" fmla="*/ 243483 h 338138"/>
                  <a:gd name="connsiteX25" fmla="*/ 274637 w 338138"/>
                  <a:gd name="connsiteY25" fmla="*/ 96242 h 338138"/>
                  <a:gd name="connsiteX26" fmla="*/ 285353 w 338138"/>
                  <a:gd name="connsiteY26" fmla="*/ 85725 h 338138"/>
                  <a:gd name="connsiteX27" fmla="*/ 158353 w 338138"/>
                  <a:gd name="connsiteY27" fmla="*/ 42862 h 338138"/>
                  <a:gd name="connsiteX28" fmla="*/ 179784 w 338138"/>
                  <a:gd name="connsiteY28" fmla="*/ 42862 h 338138"/>
                  <a:gd name="connsiteX29" fmla="*/ 190500 w 338138"/>
                  <a:gd name="connsiteY29" fmla="*/ 53419 h 338138"/>
                  <a:gd name="connsiteX30" fmla="*/ 190500 w 338138"/>
                  <a:gd name="connsiteY30" fmla="*/ 243443 h 338138"/>
                  <a:gd name="connsiteX31" fmla="*/ 179784 w 338138"/>
                  <a:gd name="connsiteY31" fmla="*/ 254000 h 338138"/>
                  <a:gd name="connsiteX32" fmla="*/ 158353 w 338138"/>
                  <a:gd name="connsiteY32" fmla="*/ 254000 h 338138"/>
                  <a:gd name="connsiteX33" fmla="*/ 147637 w 338138"/>
                  <a:gd name="connsiteY33" fmla="*/ 243443 h 338138"/>
                  <a:gd name="connsiteX34" fmla="*/ 147637 w 338138"/>
                  <a:gd name="connsiteY34" fmla="*/ 53419 h 338138"/>
                  <a:gd name="connsiteX35" fmla="*/ 158353 w 338138"/>
                  <a:gd name="connsiteY35" fmla="*/ 42862 h 338138"/>
                  <a:gd name="connsiteX36" fmla="*/ 0 w 338138"/>
                  <a:gd name="connsiteY36" fmla="*/ 0 h 338138"/>
                  <a:gd name="connsiteX37" fmla="*/ 42267 w 338138"/>
                  <a:gd name="connsiteY37" fmla="*/ 0 h 338138"/>
                  <a:gd name="connsiteX38" fmla="*/ 42267 w 338138"/>
                  <a:gd name="connsiteY38" fmla="*/ 295871 h 338138"/>
                  <a:gd name="connsiteX39" fmla="*/ 338138 w 338138"/>
                  <a:gd name="connsiteY39" fmla="*/ 295871 h 338138"/>
                  <a:gd name="connsiteX40" fmla="*/ 338138 w 338138"/>
                  <a:gd name="connsiteY40" fmla="*/ 338138 h 338138"/>
                  <a:gd name="connsiteX41" fmla="*/ 21133 w 338138"/>
                  <a:gd name="connsiteY41" fmla="*/ 338138 h 338138"/>
                  <a:gd name="connsiteX42" fmla="*/ 0 w 338138"/>
                  <a:gd name="connsiteY42" fmla="*/ 317005 h 338138"/>
                  <a:gd name="connsiteX43" fmla="*/ 0 w 338138"/>
                  <a:gd name="connsiteY43" fmla="*/ 0 h 338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338138" h="338138">
                    <a:moveTo>
                      <a:pt x="221853" y="169862"/>
                    </a:moveTo>
                    <a:cubicBezTo>
                      <a:pt x="221853" y="169862"/>
                      <a:pt x="221853" y="169862"/>
                      <a:pt x="243284" y="169862"/>
                    </a:cubicBezTo>
                    <a:cubicBezTo>
                      <a:pt x="248642" y="169862"/>
                      <a:pt x="254000" y="175121"/>
                      <a:pt x="254000" y="180379"/>
                    </a:cubicBezTo>
                    <a:cubicBezTo>
                      <a:pt x="254000" y="180379"/>
                      <a:pt x="254000" y="180379"/>
                      <a:pt x="254000" y="243483"/>
                    </a:cubicBezTo>
                    <a:cubicBezTo>
                      <a:pt x="254000" y="248742"/>
                      <a:pt x="248642" y="254000"/>
                      <a:pt x="243284" y="254000"/>
                    </a:cubicBezTo>
                    <a:cubicBezTo>
                      <a:pt x="243284" y="254000"/>
                      <a:pt x="243284" y="254000"/>
                      <a:pt x="221853" y="254000"/>
                    </a:cubicBezTo>
                    <a:cubicBezTo>
                      <a:pt x="216495" y="254000"/>
                      <a:pt x="211137" y="248742"/>
                      <a:pt x="211137" y="243483"/>
                    </a:cubicBezTo>
                    <a:cubicBezTo>
                      <a:pt x="211137" y="243483"/>
                      <a:pt x="211137" y="243483"/>
                      <a:pt x="211137" y="180379"/>
                    </a:cubicBezTo>
                    <a:cubicBezTo>
                      <a:pt x="211137" y="175121"/>
                      <a:pt x="216495" y="169862"/>
                      <a:pt x="221853" y="169862"/>
                    </a:cubicBezTo>
                    <a:close/>
                    <a:moveTo>
                      <a:pt x="94853" y="127000"/>
                    </a:moveTo>
                    <a:cubicBezTo>
                      <a:pt x="94853" y="127000"/>
                      <a:pt x="94853" y="127000"/>
                      <a:pt x="116284" y="127000"/>
                    </a:cubicBezTo>
                    <a:cubicBezTo>
                      <a:pt x="121642" y="127000"/>
                      <a:pt x="127000" y="132292"/>
                      <a:pt x="127000" y="137583"/>
                    </a:cubicBezTo>
                    <a:cubicBezTo>
                      <a:pt x="127000" y="137583"/>
                      <a:pt x="127000" y="137583"/>
                      <a:pt x="127000" y="243417"/>
                    </a:cubicBezTo>
                    <a:cubicBezTo>
                      <a:pt x="127000" y="248708"/>
                      <a:pt x="121642" y="254000"/>
                      <a:pt x="116284" y="254000"/>
                    </a:cubicBezTo>
                    <a:cubicBezTo>
                      <a:pt x="116284" y="254000"/>
                      <a:pt x="116284" y="254000"/>
                      <a:pt x="94853" y="254000"/>
                    </a:cubicBezTo>
                    <a:cubicBezTo>
                      <a:pt x="89495" y="254000"/>
                      <a:pt x="84137" y="248708"/>
                      <a:pt x="84137" y="243417"/>
                    </a:cubicBezTo>
                    <a:cubicBezTo>
                      <a:pt x="84137" y="243417"/>
                      <a:pt x="84137" y="243417"/>
                      <a:pt x="84137" y="137583"/>
                    </a:cubicBezTo>
                    <a:cubicBezTo>
                      <a:pt x="84137" y="132292"/>
                      <a:pt x="89495" y="127000"/>
                      <a:pt x="94853" y="127000"/>
                    </a:cubicBezTo>
                    <a:close/>
                    <a:moveTo>
                      <a:pt x="285353" y="85725"/>
                    </a:moveTo>
                    <a:cubicBezTo>
                      <a:pt x="285353" y="85725"/>
                      <a:pt x="285353" y="85725"/>
                      <a:pt x="306784" y="85725"/>
                    </a:cubicBezTo>
                    <a:cubicBezTo>
                      <a:pt x="312142" y="85725"/>
                      <a:pt x="317500" y="90984"/>
                      <a:pt x="317500" y="96242"/>
                    </a:cubicBezTo>
                    <a:cubicBezTo>
                      <a:pt x="317500" y="96242"/>
                      <a:pt x="317500" y="96242"/>
                      <a:pt x="317500" y="243483"/>
                    </a:cubicBezTo>
                    <a:cubicBezTo>
                      <a:pt x="317500" y="248742"/>
                      <a:pt x="312142" y="254000"/>
                      <a:pt x="306784" y="254000"/>
                    </a:cubicBezTo>
                    <a:cubicBezTo>
                      <a:pt x="306784" y="254000"/>
                      <a:pt x="306784" y="254000"/>
                      <a:pt x="285353" y="254000"/>
                    </a:cubicBezTo>
                    <a:cubicBezTo>
                      <a:pt x="279995" y="254000"/>
                      <a:pt x="274637" y="248742"/>
                      <a:pt x="274637" y="243483"/>
                    </a:cubicBezTo>
                    <a:cubicBezTo>
                      <a:pt x="274637" y="243483"/>
                      <a:pt x="274637" y="243483"/>
                      <a:pt x="274637" y="96242"/>
                    </a:cubicBezTo>
                    <a:cubicBezTo>
                      <a:pt x="274637" y="90984"/>
                      <a:pt x="279995" y="85725"/>
                      <a:pt x="285353" y="85725"/>
                    </a:cubicBezTo>
                    <a:close/>
                    <a:moveTo>
                      <a:pt x="158353" y="42862"/>
                    </a:moveTo>
                    <a:cubicBezTo>
                      <a:pt x="158353" y="42862"/>
                      <a:pt x="158353" y="42862"/>
                      <a:pt x="179784" y="42862"/>
                    </a:cubicBezTo>
                    <a:cubicBezTo>
                      <a:pt x="185142" y="42862"/>
                      <a:pt x="190500" y="48140"/>
                      <a:pt x="190500" y="53419"/>
                    </a:cubicBezTo>
                    <a:cubicBezTo>
                      <a:pt x="190500" y="53419"/>
                      <a:pt x="190500" y="53419"/>
                      <a:pt x="190500" y="243443"/>
                    </a:cubicBezTo>
                    <a:cubicBezTo>
                      <a:pt x="190500" y="248722"/>
                      <a:pt x="185142" y="254000"/>
                      <a:pt x="179784" y="254000"/>
                    </a:cubicBezTo>
                    <a:cubicBezTo>
                      <a:pt x="179784" y="254000"/>
                      <a:pt x="179784" y="254000"/>
                      <a:pt x="158353" y="254000"/>
                    </a:cubicBezTo>
                    <a:cubicBezTo>
                      <a:pt x="152995" y="254000"/>
                      <a:pt x="147637" y="248722"/>
                      <a:pt x="147637" y="243443"/>
                    </a:cubicBezTo>
                    <a:cubicBezTo>
                      <a:pt x="147637" y="243443"/>
                      <a:pt x="147637" y="243443"/>
                      <a:pt x="147637" y="53419"/>
                    </a:cubicBezTo>
                    <a:cubicBezTo>
                      <a:pt x="147637" y="48140"/>
                      <a:pt x="152995" y="42862"/>
                      <a:pt x="158353" y="42862"/>
                    </a:cubicBezTo>
                    <a:close/>
                    <a:moveTo>
                      <a:pt x="0" y="0"/>
                    </a:moveTo>
                    <a:cubicBezTo>
                      <a:pt x="0" y="0"/>
                      <a:pt x="0" y="0"/>
                      <a:pt x="42267" y="0"/>
                    </a:cubicBezTo>
                    <a:cubicBezTo>
                      <a:pt x="42267" y="0"/>
                      <a:pt x="42267" y="0"/>
                      <a:pt x="42267" y="295871"/>
                    </a:cubicBezTo>
                    <a:lnTo>
                      <a:pt x="338138" y="295871"/>
                    </a:lnTo>
                    <a:cubicBezTo>
                      <a:pt x="338138" y="295871"/>
                      <a:pt x="338138" y="295871"/>
                      <a:pt x="338138" y="338138"/>
                    </a:cubicBezTo>
                    <a:cubicBezTo>
                      <a:pt x="338138" y="338138"/>
                      <a:pt x="338138" y="338138"/>
                      <a:pt x="21133" y="338138"/>
                    </a:cubicBezTo>
                    <a:cubicBezTo>
                      <a:pt x="9246" y="338138"/>
                      <a:pt x="0" y="328892"/>
                      <a:pt x="0" y="317005"/>
                    </a:cubicBezTo>
                    <a:cubicBezTo>
                      <a:pt x="0" y="317005"/>
                      <a:pt x="0" y="317005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AE95C240-D3AF-5EAF-F580-C0CCD7C5CBE3}"/>
                </a:ext>
              </a:extLst>
            </p:cNvPr>
            <p:cNvGrpSpPr/>
            <p:nvPr/>
          </p:nvGrpSpPr>
          <p:grpSpPr>
            <a:xfrm flipH="1">
              <a:off x="673096" y="3361748"/>
              <a:ext cx="3144890" cy="1179963"/>
              <a:chOff x="7148222" y="3085592"/>
              <a:chExt cx="3301484" cy="1179963"/>
            </a:xfrm>
          </p:grpSpPr>
          <p:sp>
            <p:nvSpPr>
              <p:cNvPr id="12" name="Text1">
                <a:extLst>
                  <a:ext uri="{FF2B5EF4-FFF2-40B4-BE49-F238E27FC236}">
                    <a16:creationId xmlns:a16="http://schemas.microsoft.com/office/drawing/2014/main" id="{21689245-1CFC-C083-01AB-523F3C309248}"/>
                  </a:ext>
                </a:extLst>
              </p:cNvPr>
              <p:cNvSpPr txBox="1"/>
              <p:nvPr/>
            </p:nvSpPr>
            <p:spPr>
              <a:xfrm>
                <a:off x="7275155" y="3593422"/>
                <a:ext cx="3174551" cy="672133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 anchorCtr="0">
                <a:noAutofit/>
              </a:bodyPr>
              <a:lstStyle>
                <a:defPPr>
                  <a:defRPr lang="zh-CN"/>
                </a:defPPr>
                <a:lvl1pPr defTabSz="914400">
                  <a:lnSpc>
                    <a:spcPct val="120000"/>
                  </a:lnSpc>
                  <a:defRPr sz="2800"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  <a:lvl2pPr marL="457200" defTabSz="914400">
                  <a:defRPr sz="1800"/>
                </a:lvl2pPr>
                <a:lvl3pPr marL="914400" defTabSz="914400">
                  <a:defRPr sz="1800"/>
                </a:lvl3pPr>
                <a:lvl4pPr marL="1371600" defTabSz="914400">
                  <a:defRPr sz="1800"/>
                </a:lvl4pPr>
                <a:lvl5pPr marL="1828800" defTabSz="914400">
                  <a:defRPr sz="1800"/>
                </a:lvl5pPr>
                <a:lvl6pPr marL="2286000" defTabSz="914400">
                  <a:defRPr sz="1800"/>
                </a:lvl6pPr>
                <a:lvl7pPr marL="2743200" defTabSz="914400">
                  <a:defRPr sz="1800"/>
                </a:lvl7pPr>
                <a:lvl8pPr marL="3200400" defTabSz="914400">
                  <a:defRPr sz="1800"/>
                </a:lvl8pPr>
                <a:lvl9pPr marL="3657600" defTabSz="914400">
                  <a:defRPr sz="1800"/>
                </a:lvl9pPr>
              </a:lstStyle>
              <a:p>
                <a:r>
                  <a:rPr lang="zh-CN" altLang="en-US" sz="900" dirty="0"/>
                  <a:t>根据历史流量数量预测未来的流量变化情况。算法包括：</a:t>
                </a:r>
                <a:r>
                  <a:rPr lang="en-US" altLang="zh-CN" sz="900" dirty="0"/>
                  <a:t>LSTM</a:t>
                </a:r>
                <a:r>
                  <a:rPr lang="zh-CN" altLang="en-US" sz="900" dirty="0"/>
                  <a:t>、</a:t>
                </a:r>
                <a:r>
                  <a:rPr lang="en-US" altLang="zh-CN" sz="900" dirty="0"/>
                  <a:t>GRU</a:t>
                </a:r>
                <a:r>
                  <a:rPr lang="zh-CN" altLang="en-US" sz="900" dirty="0"/>
                  <a:t>、</a:t>
                </a:r>
                <a:r>
                  <a:rPr lang="en-US" altLang="zh-CN" sz="900" dirty="0"/>
                  <a:t>ARIMA</a:t>
                </a:r>
                <a:r>
                  <a:rPr lang="zh-CN" altLang="en-US" sz="900" dirty="0"/>
                  <a:t>、马尔科夫模型</a:t>
                </a:r>
                <a:endParaRPr lang="en-US" altLang="zh-CN" sz="900" dirty="0"/>
              </a:p>
            </p:txBody>
          </p:sp>
          <p:sp>
            <p:nvSpPr>
              <p:cNvPr id="13" name="Bullet1">
                <a:extLst>
                  <a:ext uri="{FF2B5EF4-FFF2-40B4-BE49-F238E27FC236}">
                    <a16:creationId xmlns:a16="http://schemas.microsoft.com/office/drawing/2014/main" id="{55EF9DC8-8579-43C4-58D7-CAD8B47B2305}"/>
                  </a:ext>
                </a:extLst>
              </p:cNvPr>
              <p:cNvSpPr/>
              <p:nvPr/>
            </p:nvSpPr>
            <p:spPr>
              <a:xfrm>
                <a:off x="7148222" y="3085592"/>
                <a:ext cx="3174544" cy="507831"/>
              </a:xfrm>
              <a:prstGeom prst="rect">
                <a:avLst/>
              </a:prstGeom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b="1" dirty="0"/>
                  <a:t>流量预测</a:t>
                </a:r>
              </a:p>
            </p:txBody>
          </p:sp>
        </p:grp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F2EF00BA-D6E4-02E2-484C-2B899E8E8C7D}"/>
                </a:ext>
              </a:extLst>
            </p:cNvPr>
            <p:cNvCxnSpPr/>
            <p:nvPr/>
          </p:nvCxnSpPr>
          <p:spPr>
            <a:xfrm>
              <a:off x="669925" y="4595950"/>
              <a:ext cx="2960515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9CF72E77-2B80-C722-D477-A4B2939BC83D}"/>
              </a:ext>
            </a:extLst>
          </p:cNvPr>
          <p:cNvGrpSpPr/>
          <p:nvPr/>
        </p:nvGrpSpPr>
        <p:grpSpPr>
          <a:xfrm>
            <a:off x="5676017" y="1738599"/>
            <a:ext cx="2728891" cy="884972"/>
            <a:chOff x="7880378" y="3361748"/>
            <a:chExt cx="3638522" cy="1179963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59D5B5F4-25C2-52E9-3336-B9ADF2542FF4}"/>
                </a:ext>
              </a:extLst>
            </p:cNvPr>
            <p:cNvGrpSpPr/>
            <p:nvPr/>
          </p:nvGrpSpPr>
          <p:grpSpPr>
            <a:xfrm>
              <a:off x="7880378" y="3574907"/>
              <a:ext cx="544298" cy="544298"/>
              <a:chOff x="7880378" y="3574907"/>
              <a:chExt cx="544298" cy="544298"/>
            </a:xfrm>
          </p:grpSpPr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9F0F211B-7793-718E-245C-6BF4AA58142F}"/>
                  </a:ext>
                </a:extLst>
              </p:cNvPr>
              <p:cNvSpPr/>
              <p:nvPr/>
            </p:nvSpPr>
            <p:spPr>
              <a:xfrm>
                <a:off x="7880378" y="3574907"/>
                <a:ext cx="544298" cy="54429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 fontScale="8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23" name="Icon2">
                <a:extLst>
                  <a:ext uri="{FF2B5EF4-FFF2-40B4-BE49-F238E27FC236}">
                    <a16:creationId xmlns:a16="http://schemas.microsoft.com/office/drawing/2014/main" id="{BF5A6629-1B6E-96E9-C149-C55C1762FDC8}"/>
                  </a:ext>
                </a:extLst>
              </p:cNvPr>
              <p:cNvSpPr/>
              <p:nvPr/>
            </p:nvSpPr>
            <p:spPr bwMode="auto">
              <a:xfrm>
                <a:off x="8052540" y="3756627"/>
                <a:ext cx="199974" cy="180859"/>
              </a:xfrm>
              <a:custGeom>
                <a:avLst/>
                <a:gdLst>
                  <a:gd name="connsiteX0" fmla="*/ 503202 w 607568"/>
                  <a:gd name="connsiteY0" fmla="*/ 459310 h 549494"/>
                  <a:gd name="connsiteX1" fmla="*/ 548364 w 607568"/>
                  <a:gd name="connsiteY1" fmla="*/ 504402 h 549494"/>
                  <a:gd name="connsiteX2" fmla="*/ 503202 w 607568"/>
                  <a:gd name="connsiteY2" fmla="*/ 549494 h 549494"/>
                  <a:gd name="connsiteX3" fmla="*/ 458040 w 607568"/>
                  <a:gd name="connsiteY3" fmla="*/ 504402 h 549494"/>
                  <a:gd name="connsiteX4" fmla="*/ 503202 w 607568"/>
                  <a:gd name="connsiteY4" fmla="*/ 459310 h 549494"/>
                  <a:gd name="connsiteX5" fmla="*/ 197795 w 607568"/>
                  <a:gd name="connsiteY5" fmla="*/ 459310 h 549494"/>
                  <a:gd name="connsiteX6" fmla="*/ 242957 w 607568"/>
                  <a:gd name="connsiteY6" fmla="*/ 504402 h 549494"/>
                  <a:gd name="connsiteX7" fmla="*/ 197795 w 607568"/>
                  <a:gd name="connsiteY7" fmla="*/ 549494 h 549494"/>
                  <a:gd name="connsiteX8" fmla="*/ 152633 w 607568"/>
                  <a:gd name="connsiteY8" fmla="*/ 504402 h 549494"/>
                  <a:gd name="connsiteX9" fmla="*/ 197795 w 607568"/>
                  <a:gd name="connsiteY9" fmla="*/ 459310 h 549494"/>
                  <a:gd name="connsiteX10" fmla="*/ 143318 w 607568"/>
                  <a:gd name="connsiteY10" fmla="*/ 390791 h 549494"/>
                  <a:gd name="connsiteX11" fmla="*/ 554573 w 607568"/>
                  <a:gd name="connsiteY11" fmla="*/ 390791 h 549494"/>
                  <a:gd name="connsiteX12" fmla="*/ 554573 w 607568"/>
                  <a:gd name="connsiteY12" fmla="*/ 437435 h 549494"/>
                  <a:gd name="connsiteX13" fmla="*/ 143318 w 607568"/>
                  <a:gd name="connsiteY13" fmla="*/ 437435 h 549494"/>
                  <a:gd name="connsiteX14" fmla="*/ 115304 w 607568"/>
                  <a:gd name="connsiteY14" fmla="*/ 313028 h 549494"/>
                  <a:gd name="connsiteX15" fmla="*/ 582659 w 607568"/>
                  <a:gd name="connsiteY15" fmla="*/ 313028 h 549494"/>
                  <a:gd name="connsiteX16" fmla="*/ 582659 w 607568"/>
                  <a:gd name="connsiteY16" fmla="*/ 359672 h 549494"/>
                  <a:gd name="connsiteX17" fmla="*/ 115304 w 607568"/>
                  <a:gd name="connsiteY17" fmla="*/ 359672 h 549494"/>
                  <a:gd name="connsiteX18" fmla="*/ 0 w 607568"/>
                  <a:gd name="connsiteY18" fmla="*/ 169922 h 549494"/>
                  <a:gd name="connsiteX19" fmla="*/ 78962 w 607568"/>
                  <a:gd name="connsiteY19" fmla="*/ 169922 h 549494"/>
                  <a:gd name="connsiteX20" fmla="*/ 108516 w 607568"/>
                  <a:gd name="connsiteY20" fmla="*/ 235254 h 549494"/>
                  <a:gd name="connsiteX21" fmla="*/ 607568 w 607568"/>
                  <a:gd name="connsiteY21" fmla="*/ 235254 h 549494"/>
                  <a:gd name="connsiteX22" fmla="*/ 607568 w 607568"/>
                  <a:gd name="connsiteY22" fmla="*/ 281909 h 549494"/>
                  <a:gd name="connsiteX23" fmla="*/ 78428 w 607568"/>
                  <a:gd name="connsiteY23" fmla="*/ 281909 h 549494"/>
                  <a:gd name="connsiteX24" fmla="*/ 48798 w 607568"/>
                  <a:gd name="connsiteY24" fmla="*/ 216577 h 549494"/>
                  <a:gd name="connsiteX25" fmla="*/ 0 w 607568"/>
                  <a:gd name="connsiteY25" fmla="*/ 216577 h 549494"/>
                  <a:gd name="connsiteX26" fmla="*/ 257720 w 607568"/>
                  <a:gd name="connsiteY26" fmla="*/ 0 h 549494"/>
                  <a:gd name="connsiteX27" fmla="*/ 254207 w 607568"/>
                  <a:gd name="connsiteY27" fmla="*/ 30201 h 549494"/>
                  <a:gd name="connsiteX28" fmla="*/ 407797 w 607568"/>
                  <a:gd name="connsiteY28" fmla="*/ 197372 h 549494"/>
                  <a:gd name="connsiteX29" fmla="*/ 241147 w 607568"/>
                  <a:gd name="connsiteY29" fmla="*/ 144063 h 549494"/>
                  <a:gd name="connsiteX30" fmla="*/ 237633 w 607568"/>
                  <a:gd name="connsiteY30" fmla="*/ 174264 h 549494"/>
                  <a:gd name="connsiteX31" fmla="*/ 115586 w 607568"/>
                  <a:gd name="connsiteY31" fmla="*/ 71993 h 549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607568" h="549494">
                    <a:moveTo>
                      <a:pt x="503202" y="459310"/>
                    </a:moveTo>
                    <a:cubicBezTo>
                      <a:pt x="528144" y="459310"/>
                      <a:pt x="548364" y="479498"/>
                      <a:pt x="548364" y="504402"/>
                    </a:cubicBezTo>
                    <a:cubicBezTo>
                      <a:pt x="548364" y="529306"/>
                      <a:pt x="528144" y="549494"/>
                      <a:pt x="503202" y="549494"/>
                    </a:cubicBezTo>
                    <a:cubicBezTo>
                      <a:pt x="478260" y="549494"/>
                      <a:pt x="458040" y="529306"/>
                      <a:pt x="458040" y="504402"/>
                    </a:cubicBezTo>
                    <a:cubicBezTo>
                      <a:pt x="458040" y="479498"/>
                      <a:pt x="478260" y="459310"/>
                      <a:pt x="503202" y="459310"/>
                    </a:cubicBezTo>
                    <a:close/>
                    <a:moveTo>
                      <a:pt x="197795" y="459310"/>
                    </a:moveTo>
                    <a:cubicBezTo>
                      <a:pt x="222737" y="459310"/>
                      <a:pt x="242957" y="479498"/>
                      <a:pt x="242957" y="504402"/>
                    </a:cubicBezTo>
                    <a:cubicBezTo>
                      <a:pt x="242957" y="529306"/>
                      <a:pt x="222737" y="549494"/>
                      <a:pt x="197795" y="549494"/>
                    </a:cubicBezTo>
                    <a:cubicBezTo>
                      <a:pt x="172853" y="549494"/>
                      <a:pt x="152633" y="529306"/>
                      <a:pt x="152633" y="504402"/>
                    </a:cubicBezTo>
                    <a:cubicBezTo>
                      <a:pt x="152633" y="479498"/>
                      <a:pt x="172853" y="459310"/>
                      <a:pt x="197795" y="459310"/>
                    </a:cubicBezTo>
                    <a:close/>
                    <a:moveTo>
                      <a:pt x="143318" y="390791"/>
                    </a:moveTo>
                    <a:lnTo>
                      <a:pt x="554573" y="390791"/>
                    </a:lnTo>
                    <a:lnTo>
                      <a:pt x="554573" y="437435"/>
                    </a:lnTo>
                    <a:lnTo>
                      <a:pt x="143318" y="437435"/>
                    </a:lnTo>
                    <a:close/>
                    <a:moveTo>
                      <a:pt x="115304" y="313028"/>
                    </a:moveTo>
                    <a:lnTo>
                      <a:pt x="582659" y="313028"/>
                    </a:lnTo>
                    <a:lnTo>
                      <a:pt x="582659" y="359672"/>
                    </a:lnTo>
                    <a:lnTo>
                      <a:pt x="115304" y="359672"/>
                    </a:lnTo>
                    <a:close/>
                    <a:moveTo>
                      <a:pt x="0" y="169922"/>
                    </a:moveTo>
                    <a:lnTo>
                      <a:pt x="78962" y="169922"/>
                    </a:lnTo>
                    <a:lnTo>
                      <a:pt x="108516" y="235254"/>
                    </a:lnTo>
                    <a:lnTo>
                      <a:pt x="607568" y="235254"/>
                    </a:lnTo>
                    <a:lnTo>
                      <a:pt x="607568" y="281909"/>
                    </a:lnTo>
                    <a:lnTo>
                      <a:pt x="78428" y="281909"/>
                    </a:lnTo>
                    <a:lnTo>
                      <a:pt x="48798" y="216577"/>
                    </a:lnTo>
                    <a:lnTo>
                      <a:pt x="0" y="216577"/>
                    </a:lnTo>
                    <a:close/>
                    <a:moveTo>
                      <a:pt x="257720" y="0"/>
                    </a:moveTo>
                    <a:lnTo>
                      <a:pt x="254207" y="30201"/>
                    </a:lnTo>
                    <a:cubicBezTo>
                      <a:pt x="405964" y="47665"/>
                      <a:pt x="407797" y="197372"/>
                      <a:pt x="407797" y="197372"/>
                    </a:cubicBezTo>
                    <a:cubicBezTo>
                      <a:pt x="407797" y="197372"/>
                      <a:pt x="364340" y="158248"/>
                      <a:pt x="241147" y="144063"/>
                    </a:cubicBezTo>
                    <a:lnTo>
                      <a:pt x="237633" y="174264"/>
                    </a:lnTo>
                    <a:lnTo>
                      <a:pt x="115586" y="71993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</p:grp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64DA742F-D2DC-24EB-DCFA-1DCA91B96ABD}"/>
                </a:ext>
              </a:extLst>
            </p:cNvPr>
            <p:cNvGrpSpPr/>
            <p:nvPr/>
          </p:nvGrpSpPr>
          <p:grpSpPr>
            <a:xfrm flipH="1">
              <a:off x="8494922" y="3361748"/>
              <a:ext cx="3023978" cy="1179963"/>
              <a:chOff x="7275154" y="3085592"/>
              <a:chExt cx="3174552" cy="1179963"/>
            </a:xfrm>
          </p:grpSpPr>
          <p:sp>
            <p:nvSpPr>
              <p:cNvPr id="20" name="Text2">
                <a:extLst>
                  <a:ext uri="{FF2B5EF4-FFF2-40B4-BE49-F238E27FC236}">
                    <a16:creationId xmlns:a16="http://schemas.microsoft.com/office/drawing/2014/main" id="{F0AEA9FC-DAF4-5D45-E49E-B48B94082561}"/>
                  </a:ext>
                </a:extLst>
              </p:cNvPr>
              <p:cNvSpPr txBox="1"/>
              <p:nvPr/>
            </p:nvSpPr>
            <p:spPr>
              <a:xfrm>
                <a:off x="7275155" y="3593422"/>
                <a:ext cx="3174551" cy="672133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 anchorCtr="0">
                <a:normAutofit fontScale="32500" lnSpcReduction="20000"/>
              </a:bodyPr>
              <a:lstStyle>
                <a:defPPr>
                  <a:defRPr lang="zh-CN"/>
                </a:defPPr>
                <a:lvl1pPr defTabSz="914400">
                  <a:lnSpc>
                    <a:spcPct val="120000"/>
                  </a:lnSpc>
                  <a:defRPr sz="2800"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  <a:lvl2pPr marL="457200" defTabSz="914400">
                  <a:defRPr sz="1800"/>
                </a:lvl2pPr>
                <a:lvl3pPr marL="914400" defTabSz="914400">
                  <a:defRPr sz="1800"/>
                </a:lvl3pPr>
                <a:lvl4pPr marL="1371600" defTabSz="914400">
                  <a:defRPr sz="1800"/>
                </a:lvl4pPr>
                <a:lvl5pPr marL="1828800" defTabSz="914400">
                  <a:defRPr sz="1800"/>
                </a:lvl5pPr>
                <a:lvl6pPr marL="2286000" defTabSz="914400">
                  <a:defRPr sz="1800"/>
                </a:lvl6pPr>
                <a:lvl7pPr marL="2743200" defTabSz="914400">
                  <a:defRPr sz="1800"/>
                </a:lvl7pPr>
                <a:lvl8pPr marL="3200400" defTabSz="914400">
                  <a:defRPr sz="1800"/>
                </a:lvl8pPr>
                <a:lvl9pPr marL="3657600" defTabSz="914400">
                  <a:defRPr sz="1800"/>
                </a:lvl9pPr>
              </a:lstStyle>
              <a:p>
                <a:r>
                  <a:rPr lang="zh-CN" altLang="en-US" dirty="0"/>
                  <a:t>根据系统资源使用情况预测容量基线</a:t>
                </a:r>
                <a:endParaRPr lang="en-US" altLang="zh-CN" dirty="0"/>
              </a:p>
              <a:p>
                <a:r>
                  <a:rPr lang="zh-CN" altLang="en-US" dirty="0"/>
                  <a:t>算法包括：</a:t>
                </a:r>
                <a:r>
                  <a:rPr lang="en-US" altLang="zh-CN" dirty="0"/>
                  <a:t>LSTM</a:t>
                </a:r>
                <a:r>
                  <a:rPr lang="zh-CN" altLang="en-US" dirty="0"/>
                  <a:t>、</a:t>
                </a:r>
                <a:r>
                  <a:rPr lang="en-US" altLang="zh-CN" dirty="0"/>
                  <a:t>GRU</a:t>
                </a:r>
                <a:r>
                  <a:rPr lang="zh-CN" altLang="en-US" dirty="0"/>
                  <a:t>、</a:t>
                </a:r>
                <a:r>
                  <a:rPr lang="en-US" altLang="zh-CN" dirty="0"/>
                  <a:t>SRU</a:t>
                </a:r>
              </a:p>
            </p:txBody>
          </p:sp>
          <p:sp>
            <p:nvSpPr>
              <p:cNvPr id="21" name="Bullet2">
                <a:extLst>
                  <a:ext uri="{FF2B5EF4-FFF2-40B4-BE49-F238E27FC236}">
                    <a16:creationId xmlns:a16="http://schemas.microsoft.com/office/drawing/2014/main" id="{0F006971-A53F-55A7-61BA-0ED901BC418A}"/>
                  </a:ext>
                </a:extLst>
              </p:cNvPr>
              <p:cNvSpPr/>
              <p:nvPr/>
            </p:nvSpPr>
            <p:spPr>
              <a:xfrm>
                <a:off x="7275154" y="3085592"/>
                <a:ext cx="3174551" cy="507831"/>
              </a:xfrm>
              <a:prstGeom prst="rect">
                <a:avLst/>
              </a:prstGeom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b="1" dirty="0"/>
                  <a:t>容量预测</a:t>
                </a:r>
              </a:p>
            </p:txBody>
          </p:sp>
        </p:grp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963884B6-F9FA-BCB0-2D8C-40CF0E2B156A}"/>
                </a:ext>
              </a:extLst>
            </p:cNvPr>
            <p:cNvCxnSpPr/>
            <p:nvPr/>
          </p:nvCxnSpPr>
          <p:spPr>
            <a:xfrm>
              <a:off x="8558385" y="4505265"/>
              <a:ext cx="2960515" cy="0"/>
            </a:xfrm>
            <a:prstGeom prst="line">
              <a:avLst/>
            </a:prstGeom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245DAF88-33FE-FFB0-DA1D-7BB1A4BE4343}"/>
              </a:ext>
            </a:extLst>
          </p:cNvPr>
          <p:cNvGrpSpPr/>
          <p:nvPr/>
        </p:nvGrpSpPr>
        <p:grpSpPr>
          <a:xfrm>
            <a:off x="270562" y="2638686"/>
            <a:ext cx="2709092" cy="869858"/>
            <a:chOff x="673105" y="4561864"/>
            <a:chExt cx="3612123" cy="1159811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2B915630-1D60-7CB3-B0B7-7EDA488505BA}"/>
                </a:ext>
              </a:extLst>
            </p:cNvPr>
            <p:cNvGrpSpPr/>
            <p:nvPr/>
          </p:nvGrpSpPr>
          <p:grpSpPr>
            <a:xfrm>
              <a:off x="3740930" y="4759401"/>
              <a:ext cx="544298" cy="544298"/>
              <a:chOff x="3740930" y="4759401"/>
              <a:chExt cx="544298" cy="544298"/>
            </a:xfrm>
          </p:grpSpPr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9FE9BBAD-AE22-0960-2E24-DD4E433464DB}"/>
                  </a:ext>
                </a:extLst>
              </p:cNvPr>
              <p:cNvSpPr/>
              <p:nvPr/>
            </p:nvSpPr>
            <p:spPr>
              <a:xfrm>
                <a:off x="3740930" y="4759401"/>
                <a:ext cx="544298" cy="54429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accent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 fontScale="8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30" name="Icon3">
                <a:extLst>
                  <a:ext uri="{FF2B5EF4-FFF2-40B4-BE49-F238E27FC236}">
                    <a16:creationId xmlns:a16="http://schemas.microsoft.com/office/drawing/2014/main" id="{CC3CDE15-71E7-F18E-6C1E-E6B51F897A38}"/>
                  </a:ext>
                </a:extLst>
              </p:cNvPr>
              <p:cNvSpPr/>
              <p:nvPr/>
            </p:nvSpPr>
            <p:spPr bwMode="auto">
              <a:xfrm>
                <a:off x="3913092" y="4966539"/>
                <a:ext cx="199974" cy="130022"/>
              </a:xfrm>
              <a:custGeom>
                <a:avLst/>
                <a:gdLst>
                  <a:gd name="T0" fmla="*/ 43882 w 269348"/>
                  <a:gd name="T1" fmla="*/ 43882 w 269348"/>
                  <a:gd name="T2" fmla="*/ 43882 w 269348"/>
                  <a:gd name="T3" fmla="*/ 43882 w 269348"/>
                  <a:gd name="T4" fmla="*/ 43882 w 269348"/>
                  <a:gd name="T5" fmla="*/ 43882 w 269348"/>
                  <a:gd name="T6" fmla="*/ 43882 w 269348"/>
                  <a:gd name="T7" fmla="*/ 43882 w 269348"/>
                  <a:gd name="T8" fmla="*/ 43882 w 269348"/>
                  <a:gd name="T9" fmla="*/ 43882 w 269348"/>
                  <a:gd name="T10" fmla="*/ 43882 w 269348"/>
                  <a:gd name="T11" fmla="*/ 43882 w 269348"/>
                  <a:gd name="T12" fmla="*/ 43882 w 269348"/>
                  <a:gd name="T13" fmla="*/ 43882 w 269348"/>
                  <a:gd name="T14" fmla="*/ 43882 w 269348"/>
                  <a:gd name="T15" fmla="*/ 43882 w 269348"/>
                  <a:gd name="T16" fmla="*/ 43882 w 269348"/>
                  <a:gd name="T17" fmla="*/ 43882 w 269348"/>
                  <a:gd name="T18" fmla="*/ 43882 w 269348"/>
                  <a:gd name="T19" fmla="*/ 43882 w 269348"/>
                  <a:gd name="T20" fmla="*/ 43882 w 269348"/>
                  <a:gd name="T21" fmla="*/ 43882 w 269348"/>
                  <a:gd name="T22" fmla="*/ 43882 w 269348"/>
                  <a:gd name="T23" fmla="*/ 43882 w 269348"/>
                  <a:gd name="T24" fmla="*/ 43882 w 269348"/>
                  <a:gd name="T25" fmla="*/ 43882 w 269348"/>
                  <a:gd name="T26" fmla="*/ 43882 w 269348"/>
                  <a:gd name="T27" fmla="*/ 43882 w 269348"/>
                  <a:gd name="T28" fmla="*/ 43882 w 269348"/>
                  <a:gd name="T29" fmla="*/ 43882 w 269348"/>
                  <a:gd name="T30" fmla="*/ 43882 w 269348"/>
                  <a:gd name="T31" fmla="*/ 43882 w 269348"/>
                  <a:gd name="T32" fmla="*/ 43882 w 269348"/>
                  <a:gd name="T33" fmla="*/ 43882 w 269348"/>
                  <a:gd name="T34" fmla="*/ 43882 w 269348"/>
                  <a:gd name="T35" fmla="*/ 43882 w 269348"/>
                  <a:gd name="T36" fmla="*/ 43882 w 269348"/>
                  <a:gd name="T37" fmla="*/ 43882 w 269348"/>
                  <a:gd name="T38" fmla="*/ 43882 w 269348"/>
                  <a:gd name="T39" fmla="*/ 43882 w 269348"/>
                  <a:gd name="T40" fmla="*/ 43882 w 269348"/>
                  <a:gd name="T41" fmla="*/ 43882 w 269348"/>
                  <a:gd name="T42" fmla="*/ 43882 w 269348"/>
                  <a:gd name="T43" fmla="*/ 43882 w 269348"/>
                  <a:gd name="T44" fmla="*/ 43882 w 269348"/>
                  <a:gd name="T45" fmla="*/ 43882 w 269348"/>
                  <a:gd name="T46" fmla="*/ 43882 w 269348"/>
                  <a:gd name="T47" fmla="*/ 43882 w 269348"/>
                  <a:gd name="T48" fmla="*/ 43882 w 269348"/>
                  <a:gd name="T49" fmla="*/ 43882 w 269348"/>
                  <a:gd name="T50" fmla="*/ 43882 w 269348"/>
                  <a:gd name="T51" fmla="*/ 43882 w 2693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356" h="1534">
                    <a:moveTo>
                      <a:pt x="857" y="765"/>
                    </a:moveTo>
                    <a:lnTo>
                      <a:pt x="0" y="1394"/>
                    </a:lnTo>
                    <a:lnTo>
                      <a:pt x="0" y="143"/>
                    </a:lnTo>
                    <a:lnTo>
                      <a:pt x="857" y="765"/>
                    </a:lnTo>
                    <a:close/>
                    <a:moveTo>
                      <a:pt x="1385" y="848"/>
                    </a:moveTo>
                    <a:lnTo>
                      <a:pt x="1217" y="970"/>
                    </a:lnTo>
                    <a:cubicBezTo>
                      <a:pt x="1206" y="979"/>
                      <a:pt x="1192" y="983"/>
                      <a:pt x="1178" y="983"/>
                    </a:cubicBezTo>
                    <a:cubicBezTo>
                      <a:pt x="1164" y="983"/>
                      <a:pt x="1150" y="979"/>
                      <a:pt x="1139" y="970"/>
                    </a:cubicBezTo>
                    <a:lnTo>
                      <a:pt x="970" y="848"/>
                    </a:lnTo>
                    <a:lnTo>
                      <a:pt x="49" y="1523"/>
                    </a:lnTo>
                    <a:cubicBezTo>
                      <a:pt x="62" y="1530"/>
                      <a:pt x="77" y="1534"/>
                      <a:pt x="93" y="1534"/>
                    </a:cubicBezTo>
                    <a:lnTo>
                      <a:pt x="2264" y="1534"/>
                    </a:lnTo>
                    <a:cubicBezTo>
                      <a:pt x="2279" y="1534"/>
                      <a:pt x="2294" y="1531"/>
                      <a:pt x="2306" y="1524"/>
                    </a:cubicBezTo>
                    <a:lnTo>
                      <a:pt x="1385" y="848"/>
                    </a:lnTo>
                    <a:close/>
                    <a:moveTo>
                      <a:pt x="1498" y="765"/>
                    </a:moveTo>
                    <a:lnTo>
                      <a:pt x="2356" y="1395"/>
                    </a:lnTo>
                    <a:lnTo>
                      <a:pt x="2356" y="139"/>
                    </a:lnTo>
                    <a:lnTo>
                      <a:pt x="1498" y="765"/>
                    </a:lnTo>
                    <a:close/>
                    <a:moveTo>
                      <a:pt x="2304" y="12"/>
                    </a:moveTo>
                    <a:cubicBezTo>
                      <a:pt x="2292" y="5"/>
                      <a:pt x="2279" y="0"/>
                      <a:pt x="2264" y="0"/>
                    </a:cubicBezTo>
                    <a:lnTo>
                      <a:pt x="93" y="0"/>
                    </a:lnTo>
                    <a:cubicBezTo>
                      <a:pt x="88" y="0"/>
                      <a:pt x="84" y="0"/>
                      <a:pt x="80" y="1"/>
                    </a:cubicBezTo>
                    <a:cubicBezTo>
                      <a:pt x="80" y="1"/>
                      <a:pt x="79" y="1"/>
                      <a:pt x="78" y="1"/>
                    </a:cubicBezTo>
                    <a:cubicBezTo>
                      <a:pt x="66" y="3"/>
                      <a:pt x="56" y="7"/>
                      <a:pt x="48" y="13"/>
                    </a:cubicBezTo>
                    <a:lnTo>
                      <a:pt x="1178" y="834"/>
                    </a:lnTo>
                    <a:lnTo>
                      <a:pt x="2304" y="12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6022E954-CBB6-56A6-4BB2-A2EC57CDFCD4}"/>
                </a:ext>
              </a:extLst>
            </p:cNvPr>
            <p:cNvGrpSpPr/>
            <p:nvPr/>
          </p:nvGrpSpPr>
          <p:grpSpPr>
            <a:xfrm flipH="1">
              <a:off x="673105" y="4561864"/>
              <a:ext cx="3084434" cy="1159811"/>
              <a:chOff x="7211686" y="3105744"/>
              <a:chExt cx="3238020" cy="1159811"/>
            </a:xfrm>
          </p:grpSpPr>
          <p:sp>
            <p:nvSpPr>
              <p:cNvPr id="27" name="Text3">
                <a:extLst>
                  <a:ext uri="{FF2B5EF4-FFF2-40B4-BE49-F238E27FC236}">
                    <a16:creationId xmlns:a16="http://schemas.microsoft.com/office/drawing/2014/main" id="{6260EDA4-4ACE-23BC-6D0C-A21609E9DDDF}"/>
                  </a:ext>
                </a:extLst>
              </p:cNvPr>
              <p:cNvSpPr txBox="1"/>
              <p:nvPr/>
            </p:nvSpPr>
            <p:spPr>
              <a:xfrm>
                <a:off x="7275155" y="3593422"/>
                <a:ext cx="3174551" cy="672133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 anchorCtr="0">
                <a:normAutofit fontScale="32500" lnSpcReduction="20000"/>
              </a:bodyPr>
              <a:lstStyle>
                <a:defPPr>
                  <a:defRPr lang="zh-CN"/>
                </a:defPPr>
                <a:lvl1pPr defTabSz="914400">
                  <a:lnSpc>
                    <a:spcPct val="120000"/>
                  </a:lnSpc>
                  <a:defRPr sz="1200"/>
                </a:lvl1pPr>
                <a:lvl2pPr marL="457200" defTabSz="914400">
                  <a:defRPr sz="1800"/>
                </a:lvl2pPr>
                <a:lvl3pPr marL="914400" defTabSz="914400">
                  <a:defRPr sz="1800"/>
                </a:lvl3pPr>
                <a:lvl4pPr marL="1371600" defTabSz="914400">
                  <a:defRPr sz="1800"/>
                </a:lvl4pPr>
                <a:lvl5pPr marL="1828800" defTabSz="914400">
                  <a:defRPr sz="1800"/>
                </a:lvl5pPr>
                <a:lvl6pPr marL="2286000" defTabSz="914400">
                  <a:defRPr sz="1800"/>
                </a:lvl6pPr>
                <a:lvl7pPr marL="2743200" defTabSz="914400">
                  <a:defRPr sz="1800"/>
                </a:lvl7pPr>
                <a:lvl8pPr marL="3200400" defTabSz="914400">
                  <a:defRPr sz="1800"/>
                </a:lvl8pPr>
                <a:lvl9pPr marL="3657600" defTabSz="914400">
                  <a:defRPr sz="1800"/>
                </a:lvl9pPr>
              </a:lstStyle>
              <a:p>
                <a:r>
                  <a:rPr lang="zh-CN" altLang="en-US" sz="2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提取设备的故障信息预测设备将发生故障的时间。算法包括：</a:t>
                </a:r>
                <a:r>
                  <a:rPr lang="en-US" altLang="zh-CN" sz="2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LSTM</a:t>
                </a:r>
                <a:r>
                  <a:rPr lang="zh-CN" altLang="en-US" sz="2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、</a:t>
                </a:r>
                <a:r>
                  <a:rPr lang="en-US" altLang="zh-CN" sz="2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GRU</a:t>
                </a:r>
                <a:r>
                  <a:rPr lang="zh-CN" altLang="en-US" sz="2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、</a:t>
                </a:r>
                <a:r>
                  <a:rPr lang="en-US" altLang="zh-CN" sz="28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SRU</a:t>
                </a:r>
              </a:p>
              <a:p>
                <a:endParaRPr lang="en-US" altLang="zh-CN" dirty="0"/>
              </a:p>
            </p:txBody>
          </p:sp>
          <p:sp>
            <p:nvSpPr>
              <p:cNvPr id="28" name="Bullet3">
                <a:extLst>
                  <a:ext uri="{FF2B5EF4-FFF2-40B4-BE49-F238E27FC236}">
                    <a16:creationId xmlns:a16="http://schemas.microsoft.com/office/drawing/2014/main" id="{45C30563-4FE2-8621-5F9D-392BCD4F4D67}"/>
                  </a:ext>
                </a:extLst>
              </p:cNvPr>
              <p:cNvSpPr/>
              <p:nvPr/>
            </p:nvSpPr>
            <p:spPr>
              <a:xfrm>
                <a:off x="7211686" y="3105744"/>
                <a:ext cx="3174553" cy="507831"/>
              </a:xfrm>
              <a:prstGeom prst="rect">
                <a:avLst/>
              </a:prstGeom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b="1" dirty="0"/>
                  <a:t>故障预测</a:t>
                </a:r>
              </a:p>
            </p:txBody>
          </p:sp>
        </p:grp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0439E665-AEC0-6546-EC37-3AB0381A130F}"/>
              </a:ext>
            </a:extLst>
          </p:cNvPr>
          <p:cNvGrpSpPr/>
          <p:nvPr/>
        </p:nvGrpSpPr>
        <p:grpSpPr>
          <a:xfrm>
            <a:off x="5676017" y="2623572"/>
            <a:ext cx="2728891" cy="884972"/>
            <a:chOff x="7880378" y="4541712"/>
            <a:chExt cx="3638522" cy="1179963"/>
          </a:xfrm>
        </p:grpSpPr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0ADDC48E-7B31-79F9-A8FA-177F5952C6A8}"/>
                </a:ext>
              </a:extLst>
            </p:cNvPr>
            <p:cNvGrpSpPr/>
            <p:nvPr/>
          </p:nvGrpSpPr>
          <p:grpSpPr>
            <a:xfrm>
              <a:off x="7880378" y="4759401"/>
              <a:ext cx="544298" cy="544298"/>
              <a:chOff x="7880378" y="4759401"/>
              <a:chExt cx="544298" cy="544298"/>
            </a:xfrm>
          </p:grpSpPr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B14EF4DB-5818-74B7-C75F-C51BE7E96986}"/>
                  </a:ext>
                </a:extLst>
              </p:cNvPr>
              <p:cNvSpPr/>
              <p:nvPr/>
            </p:nvSpPr>
            <p:spPr>
              <a:xfrm>
                <a:off x="7880378" y="4759401"/>
                <a:ext cx="544298" cy="544298"/>
              </a:xfrm>
              <a:prstGeom prst="ellipse">
                <a:avLst/>
              </a:prstGeom>
              <a:solidFill>
                <a:schemeClr val="bg1"/>
              </a:solidFill>
              <a:ln w="1905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anchor="ctr">
                <a:normAutofit fontScale="8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rgbClr val="FFFFFF"/>
                    </a:solidFill>
                    <a:latin typeface="Arial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  <p:sp>
            <p:nvSpPr>
              <p:cNvPr id="37" name="Icon4">
                <a:extLst>
                  <a:ext uri="{FF2B5EF4-FFF2-40B4-BE49-F238E27FC236}">
                    <a16:creationId xmlns:a16="http://schemas.microsoft.com/office/drawing/2014/main" id="{EEA9CF07-E3DC-1643-96E9-D1C513E96581}"/>
                  </a:ext>
                </a:extLst>
              </p:cNvPr>
              <p:cNvSpPr/>
              <p:nvPr/>
            </p:nvSpPr>
            <p:spPr bwMode="auto">
              <a:xfrm>
                <a:off x="8052540" y="4931703"/>
                <a:ext cx="199974" cy="199695"/>
              </a:xfrm>
              <a:custGeom>
                <a:avLst/>
                <a:gdLst>
                  <a:gd name="connsiteX0" fmla="*/ 126452 w 606933"/>
                  <a:gd name="connsiteY0" fmla="*/ 239923 h 606087"/>
                  <a:gd name="connsiteX1" fmla="*/ 191364 w 606933"/>
                  <a:gd name="connsiteY1" fmla="*/ 239923 h 606087"/>
                  <a:gd name="connsiteX2" fmla="*/ 289791 w 606933"/>
                  <a:gd name="connsiteY2" fmla="*/ 336874 h 606087"/>
                  <a:gd name="connsiteX3" fmla="*/ 303467 w 606933"/>
                  <a:gd name="connsiteY3" fmla="*/ 345627 h 606087"/>
                  <a:gd name="connsiteX4" fmla="*/ 317142 w 606933"/>
                  <a:gd name="connsiteY4" fmla="*/ 336874 h 606087"/>
                  <a:gd name="connsiteX5" fmla="*/ 415569 w 606933"/>
                  <a:gd name="connsiteY5" fmla="*/ 239923 h 606087"/>
                  <a:gd name="connsiteX6" fmla="*/ 480481 w 606933"/>
                  <a:gd name="connsiteY6" fmla="*/ 239923 h 606087"/>
                  <a:gd name="connsiteX7" fmla="*/ 480481 w 606933"/>
                  <a:gd name="connsiteY7" fmla="*/ 404009 h 606087"/>
                  <a:gd name="connsiteX8" fmla="*/ 316083 w 606933"/>
                  <a:gd name="connsiteY8" fmla="*/ 404009 h 606087"/>
                  <a:gd name="connsiteX9" fmla="*/ 316083 w 606933"/>
                  <a:gd name="connsiteY9" fmla="*/ 441905 h 606087"/>
                  <a:gd name="connsiteX10" fmla="*/ 568988 w 606933"/>
                  <a:gd name="connsiteY10" fmla="*/ 441905 h 606087"/>
                  <a:gd name="connsiteX11" fmla="*/ 568988 w 606933"/>
                  <a:gd name="connsiteY11" fmla="*/ 505096 h 606087"/>
                  <a:gd name="connsiteX12" fmla="*/ 606933 w 606933"/>
                  <a:gd name="connsiteY12" fmla="*/ 505096 h 606087"/>
                  <a:gd name="connsiteX13" fmla="*/ 606933 w 606933"/>
                  <a:gd name="connsiteY13" fmla="*/ 606087 h 606087"/>
                  <a:gd name="connsiteX14" fmla="*/ 505714 w 606933"/>
                  <a:gd name="connsiteY14" fmla="*/ 606087 h 606087"/>
                  <a:gd name="connsiteX15" fmla="*/ 505714 w 606933"/>
                  <a:gd name="connsiteY15" fmla="*/ 505096 h 606087"/>
                  <a:gd name="connsiteX16" fmla="*/ 543659 w 606933"/>
                  <a:gd name="connsiteY16" fmla="*/ 505096 h 606087"/>
                  <a:gd name="connsiteX17" fmla="*/ 543659 w 606933"/>
                  <a:gd name="connsiteY17" fmla="*/ 467105 h 606087"/>
                  <a:gd name="connsiteX18" fmla="*/ 316083 w 606933"/>
                  <a:gd name="connsiteY18" fmla="*/ 467105 h 606087"/>
                  <a:gd name="connsiteX19" fmla="*/ 316083 w 606933"/>
                  <a:gd name="connsiteY19" fmla="*/ 505096 h 606087"/>
                  <a:gd name="connsiteX20" fmla="*/ 354028 w 606933"/>
                  <a:gd name="connsiteY20" fmla="*/ 505096 h 606087"/>
                  <a:gd name="connsiteX21" fmla="*/ 354028 w 606933"/>
                  <a:gd name="connsiteY21" fmla="*/ 606087 h 606087"/>
                  <a:gd name="connsiteX22" fmla="*/ 252905 w 606933"/>
                  <a:gd name="connsiteY22" fmla="*/ 606087 h 606087"/>
                  <a:gd name="connsiteX23" fmla="*/ 252905 w 606933"/>
                  <a:gd name="connsiteY23" fmla="*/ 505096 h 606087"/>
                  <a:gd name="connsiteX24" fmla="*/ 290850 w 606933"/>
                  <a:gd name="connsiteY24" fmla="*/ 505096 h 606087"/>
                  <a:gd name="connsiteX25" fmla="*/ 290850 w 606933"/>
                  <a:gd name="connsiteY25" fmla="*/ 467105 h 606087"/>
                  <a:gd name="connsiteX26" fmla="*/ 63274 w 606933"/>
                  <a:gd name="connsiteY26" fmla="*/ 467105 h 606087"/>
                  <a:gd name="connsiteX27" fmla="*/ 63274 w 606933"/>
                  <a:gd name="connsiteY27" fmla="*/ 505096 h 606087"/>
                  <a:gd name="connsiteX28" fmla="*/ 101123 w 606933"/>
                  <a:gd name="connsiteY28" fmla="*/ 505096 h 606087"/>
                  <a:gd name="connsiteX29" fmla="*/ 101123 w 606933"/>
                  <a:gd name="connsiteY29" fmla="*/ 606087 h 606087"/>
                  <a:gd name="connsiteX30" fmla="*/ 0 w 606933"/>
                  <a:gd name="connsiteY30" fmla="*/ 606087 h 606087"/>
                  <a:gd name="connsiteX31" fmla="*/ 0 w 606933"/>
                  <a:gd name="connsiteY31" fmla="*/ 505096 h 606087"/>
                  <a:gd name="connsiteX32" fmla="*/ 37945 w 606933"/>
                  <a:gd name="connsiteY32" fmla="*/ 505096 h 606087"/>
                  <a:gd name="connsiteX33" fmla="*/ 37945 w 606933"/>
                  <a:gd name="connsiteY33" fmla="*/ 441905 h 606087"/>
                  <a:gd name="connsiteX34" fmla="*/ 290850 w 606933"/>
                  <a:gd name="connsiteY34" fmla="*/ 441905 h 606087"/>
                  <a:gd name="connsiteX35" fmla="*/ 290850 w 606933"/>
                  <a:gd name="connsiteY35" fmla="*/ 404009 h 606087"/>
                  <a:gd name="connsiteX36" fmla="*/ 126452 w 606933"/>
                  <a:gd name="connsiteY36" fmla="*/ 404009 h 606087"/>
                  <a:gd name="connsiteX37" fmla="*/ 303502 w 606933"/>
                  <a:gd name="connsiteY37" fmla="*/ 71264 h 606087"/>
                  <a:gd name="connsiteX38" fmla="*/ 250822 w 606933"/>
                  <a:gd name="connsiteY38" fmla="*/ 122140 h 606087"/>
                  <a:gd name="connsiteX39" fmla="*/ 303502 w 606933"/>
                  <a:gd name="connsiteY39" fmla="*/ 173111 h 606087"/>
                  <a:gd name="connsiteX40" fmla="*/ 356183 w 606933"/>
                  <a:gd name="connsiteY40" fmla="*/ 122140 h 606087"/>
                  <a:gd name="connsiteX41" fmla="*/ 303502 w 606933"/>
                  <a:gd name="connsiteY41" fmla="*/ 71264 h 606087"/>
                  <a:gd name="connsiteX42" fmla="*/ 303502 w 606933"/>
                  <a:gd name="connsiteY42" fmla="*/ 0 h 606087"/>
                  <a:gd name="connsiteX43" fmla="*/ 429955 w 606933"/>
                  <a:gd name="connsiteY43" fmla="*/ 122140 h 606087"/>
                  <a:gd name="connsiteX44" fmla="*/ 303502 w 606933"/>
                  <a:gd name="connsiteY44" fmla="*/ 315639 h 606087"/>
                  <a:gd name="connsiteX45" fmla="*/ 177049 w 606933"/>
                  <a:gd name="connsiteY45" fmla="*/ 122140 h 606087"/>
                  <a:gd name="connsiteX46" fmla="*/ 303502 w 606933"/>
                  <a:gd name="connsiteY46" fmla="*/ 0 h 60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606933" h="606087">
                    <a:moveTo>
                      <a:pt x="126452" y="239923"/>
                    </a:moveTo>
                    <a:lnTo>
                      <a:pt x="191364" y="239923"/>
                    </a:lnTo>
                    <a:cubicBezTo>
                      <a:pt x="230851" y="298209"/>
                      <a:pt x="286131" y="334566"/>
                      <a:pt x="289791" y="336874"/>
                    </a:cubicBezTo>
                    <a:lnTo>
                      <a:pt x="303467" y="345627"/>
                    </a:lnTo>
                    <a:lnTo>
                      <a:pt x="317142" y="336874"/>
                    </a:lnTo>
                    <a:cubicBezTo>
                      <a:pt x="320802" y="334566"/>
                      <a:pt x="376083" y="298209"/>
                      <a:pt x="415569" y="239923"/>
                    </a:cubicBezTo>
                    <a:lnTo>
                      <a:pt x="480481" y="239923"/>
                    </a:lnTo>
                    <a:lnTo>
                      <a:pt x="480481" y="404009"/>
                    </a:lnTo>
                    <a:lnTo>
                      <a:pt x="316083" y="404009"/>
                    </a:lnTo>
                    <a:lnTo>
                      <a:pt x="316083" y="441905"/>
                    </a:lnTo>
                    <a:lnTo>
                      <a:pt x="568988" y="441905"/>
                    </a:lnTo>
                    <a:lnTo>
                      <a:pt x="568988" y="505096"/>
                    </a:lnTo>
                    <a:lnTo>
                      <a:pt x="606933" y="505096"/>
                    </a:lnTo>
                    <a:lnTo>
                      <a:pt x="606933" y="606087"/>
                    </a:lnTo>
                    <a:lnTo>
                      <a:pt x="505714" y="606087"/>
                    </a:lnTo>
                    <a:lnTo>
                      <a:pt x="505714" y="505096"/>
                    </a:lnTo>
                    <a:lnTo>
                      <a:pt x="543659" y="505096"/>
                    </a:lnTo>
                    <a:lnTo>
                      <a:pt x="543659" y="467105"/>
                    </a:lnTo>
                    <a:lnTo>
                      <a:pt x="316083" y="467105"/>
                    </a:lnTo>
                    <a:lnTo>
                      <a:pt x="316083" y="505096"/>
                    </a:lnTo>
                    <a:lnTo>
                      <a:pt x="354028" y="505096"/>
                    </a:lnTo>
                    <a:lnTo>
                      <a:pt x="354028" y="606087"/>
                    </a:lnTo>
                    <a:lnTo>
                      <a:pt x="252905" y="606087"/>
                    </a:lnTo>
                    <a:lnTo>
                      <a:pt x="252905" y="505096"/>
                    </a:lnTo>
                    <a:lnTo>
                      <a:pt x="290850" y="505096"/>
                    </a:lnTo>
                    <a:lnTo>
                      <a:pt x="290850" y="467105"/>
                    </a:lnTo>
                    <a:lnTo>
                      <a:pt x="63274" y="467105"/>
                    </a:lnTo>
                    <a:lnTo>
                      <a:pt x="63274" y="505096"/>
                    </a:lnTo>
                    <a:lnTo>
                      <a:pt x="101123" y="505096"/>
                    </a:lnTo>
                    <a:lnTo>
                      <a:pt x="101123" y="606087"/>
                    </a:lnTo>
                    <a:lnTo>
                      <a:pt x="0" y="606087"/>
                    </a:lnTo>
                    <a:lnTo>
                      <a:pt x="0" y="505096"/>
                    </a:lnTo>
                    <a:lnTo>
                      <a:pt x="37945" y="505096"/>
                    </a:lnTo>
                    <a:lnTo>
                      <a:pt x="37945" y="441905"/>
                    </a:lnTo>
                    <a:lnTo>
                      <a:pt x="290850" y="441905"/>
                    </a:lnTo>
                    <a:lnTo>
                      <a:pt x="290850" y="404009"/>
                    </a:lnTo>
                    <a:lnTo>
                      <a:pt x="126452" y="404009"/>
                    </a:lnTo>
                    <a:close/>
                    <a:moveTo>
                      <a:pt x="303502" y="71264"/>
                    </a:moveTo>
                    <a:cubicBezTo>
                      <a:pt x="274417" y="71264"/>
                      <a:pt x="250822" y="94057"/>
                      <a:pt x="250822" y="122140"/>
                    </a:cubicBezTo>
                    <a:cubicBezTo>
                      <a:pt x="250822" y="150318"/>
                      <a:pt x="274417" y="173111"/>
                      <a:pt x="303502" y="173111"/>
                    </a:cubicBezTo>
                    <a:cubicBezTo>
                      <a:pt x="332587" y="173111"/>
                      <a:pt x="356183" y="150318"/>
                      <a:pt x="356183" y="122140"/>
                    </a:cubicBezTo>
                    <a:cubicBezTo>
                      <a:pt x="356183" y="94057"/>
                      <a:pt x="332587" y="71264"/>
                      <a:pt x="303502" y="71264"/>
                    </a:cubicBezTo>
                    <a:close/>
                    <a:moveTo>
                      <a:pt x="303502" y="0"/>
                    </a:moveTo>
                    <a:cubicBezTo>
                      <a:pt x="373326" y="0"/>
                      <a:pt x="429955" y="54723"/>
                      <a:pt x="429955" y="122140"/>
                    </a:cubicBezTo>
                    <a:cubicBezTo>
                      <a:pt x="429955" y="234181"/>
                      <a:pt x="303502" y="315639"/>
                      <a:pt x="303502" y="315639"/>
                    </a:cubicBezTo>
                    <a:cubicBezTo>
                      <a:pt x="303502" y="315639"/>
                      <a:pt x="177049" y="234181"/>
                      <a:pt x="177049" y="122140"/>
                    </a:cubicBezTo>
                    <a:cubicBezTo>
                      <a:pt x="177049" y="54723"/>
                      <a:pt x="233679" y="0"/>
                      <a:pt x="303502" y="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txBody>
              <a:bodyPr wrap="square" lIns="91440" tIns="45720" rIns="91440" bIns="45720" anchor="ctr">
                <a:normAutofit fontScale="25000" lnSpcReduction="20000"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/>
              </a:p>
            </p:txBody>
          </p:sp>
        </p:grpSp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8A0C2832-5B55-F682-830E-0003AD1525EC}"/>
                </a:ext>
              </a:extLst>
            </p:cNvPr>
            <p:cNvGrpSpPr/>
            <p:nvPr/>
          </p:nvGrpSpPr>
          <p:grpSpPr>
            <a:xfrm flipH="1">
              <a:off x="8494922" y="4541712"/>
              <a:ext cx="3023978" cy="1179963"/>
              <a:chOff x="7275154" y="3085592"/>
              <a:chExt cx="3174552" cy="1179963"/>
            </a:xfrm>
          </p:grpSpPr>
          <p:sp>
            <p:nvSpPr>
              <p:cNvPr id="34" name="Text4">
                <a:extLst>
                  <a:ext uri="{FF2B5EF4-FFF2-40B4-BE49-F238E27FC236}">
                    <a16:creationId xmlns:a16="http://schemas.microsoft.com/office/drawing/2014/main" id="{12C9490C-8380-E5D2-0BF8-949C5ACBEFCF}"/>
                  </a:ext>
                </a:extLst>
              </p:cNvPr>
              <p:cNvSpPr txBox="1"/>
              <p:nvPr/>
            </p:nvSpPr>
            <p:spPr>
              <a:xfrm>
                <a:off x="7275155" y="3593422"/>
                <a:ext cx="3174551" cy="672133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anchor="t" anchorCtr="0">
                <a:noAutofit/>
              </a:bodyPr>
              <a:lstStyle>
                <a:defPPr>
                  <a:defRPr lang="zh-CN"/>
                </a:defPPr>
                <a:lvl1pPr defTabSz="914400">
                  <a:lnSpc>
                    <a:spcPct val="120000"/>
                  </a:lnSpc>
                  <a:defRPr sz="2800"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  <a:lvl2pPr marL="457200" defTabSz="914400">
                  <a:defRPr sz="1800"/>
                </a:lvl2pPr>
                <a:lvl3pPr marL="914400" defTabSz="914400">
                  <a:defRPr sz="1800"/>
                </a:lvl3pPr>
                <a:lvl4pPr marL="1371600" defTabSz="914400">
                  <a:defRPr sz="1800"/>
                </a:lvl4pPr>
                <a:lvl5pPr marL="1828800" defTabSz="914400">
                  <a:defRPr sz="1800"/>
                </a:lvl5pPr>
                <a:lvl6pPr marL="2286000" defTabSz="914400">
                  <a:defRPr sz="1800"/>
                </a:lvl6pPr>
                <a:lvl7pPr marL="2743200" defTabSz="914400">
                  <a:defRPr sz="1800"/>
                </a:lvl7pPr>
                <a:lvl8pPr marL="3200400" defTabSz="914400">
                  <a:defRPr sz="1800"/>
                </a:lvl8pPr>
                <a:lvl9pPr marL="3657600" defTabSz="914400">
                  <a:defRPr sz="1800"/>
                </a:lvl9pPr>
              </a:lstStyle>
              <a:p>
                <a:r>
                  <a:rPr lang="zh-CN" altLang="en-US" sz="900" dirty="0"/>
                  <a:t>提取日志中的文本信息进行故障预测，包括故障 发生的类别以及时间。聚算法包括：类算法，决策树、随机森林</a:t>
                </a:r>
                <a:endParaRPr lang="en-US" altLang="zh-CN" sz="900" dirty="0"/>
              </a:p>
            </p:txBody>
          </p:sp>
          <p:sp>
            <p:nvSpPr>
              <p:cNvPr id="35" name="Bullet4">
                <a:extLst>
                  <a:ext uri="{FF2B5EF4-FFF2-40B4-BE49-F238E27FC236}">
                    <a16:creationId xmlns:a16="http://schemas.microsoft.com/office/drawing/2014/main" id="{296485D1-E73E-48ED-9B33-5A8E4F0B4658}"/>
                  </a:ext>
                </a:extLst>
              </p:cNvPr>
              <p:cNvSpPr/>
              <p:nvPr/>
            </p:nvSpPr>
            <p:spPr>
              <a:xfrm>
                <a:off x="7275154" y="3085592"/>
                <a:ext cx="3174551" cy="507831"/>
              </a:xfrm>
              <a:prstGeom prst="rect">
                <a:avLst/>
              </a:prstGeom>
            </p:spPr>
            <p:txBody>
              <a:bodyPr wrap="square" lIns="91440" tIns="45720" rIns="91440" bIns="45720" anchor="b" anchorCtr="0">
                <a:norm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b="1" dirty="0"/>
                  <a:t>日志预测</a:t>
                </a:r>
              </a:p>
            </p:txBody>
          </p:sp>
        </p:grpSp>
      </p:grpSp>
      <p:sp>
        <p:nvSpPr>
          <p:cNvPr id="38" name="文本占位符 1">
            <a:extLst>
              <a:ext uri="{FF2B5EF4-FFF2-40B4-BE49-F238E27FC236}">
                <a16:creationId xmlns:a16="http://schemas.microsoft.com/office/drawing/2014/main" id="{8EC9ED24-03F8-1F8F-043B-C50F042759BA}"/>
              </a:ext>
            </a:extLst>
          </p:cNvPr>
          <p:cNvSpPr txBox="1">
            <a:spLocks/>
          </p:cNvSpPr>
          <p:nvPr/>
        </p:nvSpPr>
        <p:spPr>
          <a:xfrm>
            <a:off x="287338" y="123825"/>
            <a:ext cx="5472112" cy="503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spc="30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zh-CN" altLang="en-US" dirty="0"/>
              <a:t>“云</a:t>
            </a:r>
            <a:r>
              <a:rPr lang="en-US" altLang="zh-CN" dirty="0"/>
              <a:t>-</a:t>
            </a:r>
            <a:r>
              <a:rPr lang="zh-CN" altLang="en-US" dirty="0"/>
              <a:t>网”解决方案</a:t>
            </a:r>
            <a:r>
              <a:rPr lang="en-US" altLang="zh-CN" dirty="0"/>
              <a:t>— </a:t>
            </a:r>
            <a:r>
              <a:rPr lang="zh-CN" altLang="en-US" dirty="0"/>
              <a:t>智能运维</a:t>
            </a:r>
          </a:p>
        </p:txBody>
      </p:sp>
      <p:sp>
        <p:nvSpPr>
          <p:cNvPr id="39" name="TextBox 5">
            <a:extLst>
              <a:ext uri="{FF2B5EF4-FFF2-40B4-BE49-F238E27FC236}">
                <a16:creationId xmlns:a16="http://schemas.microsoft.com/office/drawing/2014/main" id="{EBDBACE8-3986-68B5-F9DB-CF58BB12FF66}"/>
              </a:ext>
            </a:extLst>
          </p:cNvPr>
          <p:cNvSpPr txBox="1"/>
          <p:nvPr/>
        </p:nvSpPr>
        <p:spPr>
          <a:xfrm>
            <a:off x="2307494" y="4114448"/>
            <a:ext cx="4529011" cy="369332"/>
          </a:xfrm>
          <a:prstGeom prst="rect">
            <a:avLst/>
          </a:prstGeom>
        </p:spPr>
        <p:txBody>
          <a:bodyPr/>
          <a:lstStyle>
            <a:lvl1pPr indent="0" defTabSz="6858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1">
                <a:latin typeface="微软雅黑" panose="020B0503020204020204" pitchFamily="34" charset="-122"/>
                <a:ea typeface="微软雅黑" panose="020B0503020204020204" pitchFamily="34" charset="-122"/>
                <a:cs typeface="Arial Unicode MS" pitchFamily="34" charset="-122"/>
              </a:defRPr>
            </a:lvl1pPr>
            <a:lvl2pPr marL="898525" indent="-34607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3400"/>
            </a:lvl2pPr>
            <a:lvl3pPr marL="1384300" indent="-276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000"/>
            </a:lvl3pPr>
            <a:lvl4pPr marL="1938655" indent="-276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400"/>
            </a:lvl4pPr>
            <a:lvl5pPr marL="2491105" indent="-276225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400"/>
            </a:lvl5pPr>
            <a:lvl6pPr marL="3046095" indent="-276860" defTabSz="110744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6pPr>
            <a:lvl7pPr marL="3599815" indent="-276860" defTabSz="110744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7pPr>
            <a:lvl8pPr marL="4154170" indent="-276860" defTabSz="110744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8pPr>
            <a:lvl9pPr marL="4707890" indent="-276860" defTabSz="1107440">
              <a:spcBef>
                <a:spcPct val="20000"/>
              </a:spcBef>
              <a:buFont typeface="Arial" panose="020B0604020202020204" pitchFamily="34" charset="0"/>
              <a:buChar char="•"/>
              <a:defRPr sz="2400"/>
            </a:lvl9pPr>
          </a:lstStyle>
          <a:p>
            <a:r>
              <a:rPr lang="zh-CN" altLang="en-US" sz="1800" dirty="0"/>
              <a:t>通过预测基线，感知故障或存在的异常行为</a:t>
            </a:r>
          </a:p>
        </p:txBody>
      </p:sp>
    </p:spTree>
    <p:extLst>
      <p:ext uri="{BB962C8B-B14F-4D97-AF65-F5344CB8AC3E}">
        <p14:creationId xmlns:p14="http://schemas.microsoft.com/office/powerpoint/2010/main" val="198003103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5AD0DEB-AFD2-D135-E5D2-CAD9C5A89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58" y="639207"/>
            <a:ext cx="7787477" cy="3313565"/>
          </a:xfrm>
          <a:prstGeom prst="rect">
            <a:avLst/>
          </a:prstGeom>
        </p:spPr>
      </p:pic>
      <p:sp>
        <p:nvSpPr>
          <p:cNvPr id="4" name="文本占位符 1">
            <a:extLst>
              <a:ext uri="{FF2B5EF4-FFF2-40B4-BE49-F238E27FC236}">
                <a16:creationId xmlns:a16="http://schemas.microsoft.com/office/drawing/2014/main" id="{FC56BED9-CFE3-F3FF-6031-1304857DB63A}"/>
              </a:ext>
            </a:extLst>
          </p:cNvPr>
          <p:cNvSpPr txBox="1">
            <a:spLocks/>
          </p:cNvSpPr>
          <p:nvPr/>
        </p:nvSpPr>
        <p:spPr>
          <a:xfrm>
            <a:off x="287338" y="123825"/>
            <a:ext cx="5472112" cy="503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spc="30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/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/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5pPr>
            <a:lvl6pPr marL="18859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6pPr>
            <a:lvl7pPr marL="22288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7pPr>
            <a:lvl8pPr marL="25717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8pPr>
            <a:lvl9pPr marL="29146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/>
            </a:lvl9pPr>
          </a:lstStyle>
          <a:p>
            <a:r>
              <a:rPr lang="zh-CN" altLang="en-US" dirty="0"/>
              <a:t>“云</a:t>
            </a:r>
            <a:r>
              <a:rPr lang="en-US" altLang="zh-CN" dirty="0"/>
              <a:t>-</a:t>
            </a:r>
            <a:r>
              <a:rPr lang="zh-CN" altLang="en-US" dirty="0"/>
              <a:t>网”解决方案</a:t>
            </a:r>
            <a:r>
              <a:rPr lang="en-US" altLang="zh-CN" dirty="0"/>
              <a:t>— </a:t>
            </a:r>
            <a:r>
              <a:rPr lang="zh-CN" altLang="en-US" dirty="0"/>
              <a:t>智能运维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CC196549-9CAD-539F-35E9-155FC7BEE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447" y="1190728"/>
            <a:ext cx="7505322" cy="307742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8E17589-7FA7-D53E-F74F-4859A3D3BB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487" y="676275"/>
            <a:ext cx="5876925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57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3">
            <a:extLst>
              <a:ext uri="{FF2B5EF4-FFF2-40B4-BE49-F238E27FC236}">
                <a16:creationId xmlns:a16="http://schemas.microsoft.com/office/drawing/2014/main" id="{99E287B4-8677-8C0B-2473-CCAFBCEAC1EE}"/>
              </a:ext>
            </a:extLst>
          </p:cNvPr>
          <p:cNvSpPr/>
          <p:nvPr/>
        </p:nvSpPr>
        <p:spPr bwMode="auto">
          <a:xfrm>
            <a:off x="2260219" y="2108671"/>
            <a:ext cx="769420" cy="769421"/>
          </a:xfrm>
          <a:prstGeom prst="ellipse">
            <a:avLst/>
          </a:prstGeom>
          <a:solidFill>
            <a:schemeClr val="bg1">
              <a:lumMod val="65000"/>
              <a:alpha val="70000"/>
            </a:schemeClr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4" name="Oval 2">
            <a:extLst>
              <a:ext uri="{FF2B5EF4-FFF2-40B4-BE49-F238E27FC236}">
                <a16:creationId xmlns:a16="http://schemas.microsoft.com/office/drawing/2014/main" id="{5C1BB73B-3B15-DD8E-9B93-202AACE2985F}"/>
              </a:ext>
            </a:extLst>
          </p:cNvPr>
          <p:cNvSpPr/>
          <p:nvPr/>
        </p:nvSpPr>
        <p:spPr bwMode="auto">
          <a:xfrm>
            <a:off x="2352720" y="1356696"/>
            <a:ext cx="932952" cy="932953"/>
          </a:xfrm>
          <a:prstGeom prst="ellipse">
            <a:avLst/>
          </a:prstGeom>
          <a:solidFill>
            <a:schemeClr val="bg1">
              <a:lumMod val="50000"/>
              <a:alpha val="70000"/>
            </a:schemeClr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5" name="Oval 1">
            <a:extLst>
              <a:ext uri="{FF2B5EF4-FFF2-40B4-BE49-F238E27FC236}">
                <a16:creationId xmlns:a16="http://schemas.microsoft.com/office/drawing/2014/main" id="{D7034976-407E-E6F3-1376-38888B7F66BE}"/>
              </a:ext>
            </a:extLst>
          </p:cNvPr>
          <p:cNvSpPr/>
          <p:nvPr/>
        </p:nvSpPr>
        <p:spPr bwMode="auto">
          <a:xfrm>
            <a:off x="2712113" y="1633863"/>
            <a:ext cx="1147117" cy="114711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solidFill>
              <a:schemeClr val="bg1"/>
            </a:solidFill>
          </a:ln>
          <a:effectLst>
            <a:outerShdw blurRad="215900" dist="177800" dir="7200000" sx="102000" sy="102000" algn="tl" rotWithShape="0">
              <a:schemeClr val="tx1">
                <a:lumMod val="95000"/>
                <a:lumOff val="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  <a:cs typeface="+mn-ea"/>
                <a:sym typeface="+mn-lt"/>
              </a:rPr>
              <a:t>06</a:t>
            </a:r>
          </a:p>
        </p:txBody>
      </p:sp>
      <p:sp>
        <p:nvSpPr>
          <p:cNvPr id="6" name="Oval 4">
            <a:extLst>
              <a:ext uri="{FF2B5EF4-FFF2-40B4-BE49-F238E27FC236}">
                <a16:creationId xmlns:a16="http://schemas.microsoft.com/office/drawing/2014/main" id="{98D5F7CD-EF5F-5B3E-E45A-999F49A3301D}"/>
              </a:ext>
            </a:extLst>
          </p:cNvPr>
          <p:cNvSpPr/>
          <p:nvPr/>
        </p:nvSpPr>
        <p:spPr bwMode="auto">
          <a:xfrm>
            <a:off x="3164008" y="2878091"/>
            <a:ext cx="384711" cy="384711"/>
          </a:xfrm>
          <a:prstGeom prst="ellipse">
            <a:avLst/>
          </a:prstGeom>
          <a:solidFill>
            <a:schemeClr val="accent4">
              <a:lumMod val="50000"/>
              <a:alpha val="70000"/>
            </a:schemeClr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864A833C-CE40-D280-BE2F-719198E90589}"/>
              </a:ext>
            </a:extLst>
          </p:cNvPr>
          <p:cNvSpPr/>
          <p:nvPr/>
        </p:nvSpPr>
        <p:spPr bwMode="auto">
          <a:xfrm>
            <a:off x="1986806" y="1971964"/>
            <a:ext cx="273413" cy="273413"/>
          </a:xfrm>
          <a:prstGeom prst="ellipse">
            <a:avLst/>
          </a:prstGeom>
          <a:solidFill>
            <a:schemeClr val="bg1">
              <a:lumMod val="75000"/>
              <a:alpha val="70000"/>
            </a:schemeClr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FE3DA861-EDE4-5D84-FF3E-121D83A453B0}"/>
              </a:ext>
            </a:extLst>
          </p:cNvPr>
          <p:cNvSpPr/>
          <p:nvPr/>
        </p:nvSpPr>
        <p:spPr bwMode="auto">
          <a:xfrm>
            <a:off x="3722523" y="1347614"/>
            <a:ext cx="273413" cy="273413"/>
          </a:xfrm>
          <a:prstGeom prst="ellipse">
            <a:avLst/>
          </a:prstGeom>
          <a:solidFill>
            <a:srgbClr val="002060">
              <a:alpha val="70000"/>
            </a:srgbClr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C3A6CF83-4CCC-41EC-7E53-4176E86ED5A2}"/>
              </a:ext>
            </a:extLst>
          </p:cNvPr>
          <p:cNvSpPr txBox="1"/>
          <p:nvPr/>
        </p:nvSpPr>
        <p:spPr>
          <a:xfrm>
            <a:off x="3728774" y="1881106"/>
            <a:ext cx="4011578" cy="537315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rmAutofit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全“网”一体化</a:t>
            </a:r>
            <a:r>
              <a:rPr lang="en-US" altLang="zh-CN" sz="2800" dirty="0">
                <a:cs typeface="+mn-ea"/>
                <a:sym typeface="+mn-lt"/>
              </a:rPr>
              <a:t>—</a:t>
            </a:r>
            <a:r>
              <a:rPr lang="zh-CN" altLang="en-US" sz="2800" dirty="0">
                <a:cs typeface="+mn-ea"/>
                <a:sym typeface="+mn-lt"/>
              </a:rPr>
              <a:t>综合业务管理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497832B-124E-C43A-79EF-D99950486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" y="109537"/>
            <a:ext cx="609600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73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F356C69-0500-5026-F63A-5149877CF1F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524" y="123478"/>
            <a:ext cx="7964936" cy="50405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“云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网”解决方案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全“网”一体化，综合业务管理中心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FA9F40F-9CB5-98AD-7DF6-35D002D25A94}"/>
              </a:ext>
            </a:extLst>
          </p:cNvPr>
          <p:cNvSpPr txBox="1">
            <a:spLocks noChangeArrowheads="1"/>
          </p:cNvSpPr>
          <p:nvPr/>
        </p:nvSpPr>
        <p:spPr>
          <a:xfrm>
            <a:off x="323528" y="1380597"/>
            <a:ext cx="3454809" cy="2310226"/>
          </a:xfrm>
          <a:prstGeom prst="rect">
            <a:avLst/>
          </a:prstGeom>
          <a:ln/>
        </p:spPr>
        <p:txBody>
          <a:bodyPr/>
          <a:lstStyle>
            <a:lvl1pPr marL="414338" indent="-4143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8525" indent="-3460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84300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833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9078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186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38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3890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7742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64017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400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      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迈普综合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业务管理中心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提供</a:t>
            </a:r>
            <a:r>
              <a:rPr lang="zh-CN" altLang="en-US" sz="14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快速部署、快速呈现、快速定位、快速预警、快速运维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等快捷运维服务，保障业务正常运行。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indent="0" defTabSz="864017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1400" dirty="0">
                <a:solidFill>
                  <a:srgbClr val="1E46A9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提供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有线、无线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、安全、终端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一体化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运维解决方案，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提高用户网络管理效率</a:t>
            </a: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zh-CN" altLang="zh-CN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有效的</a:t>
            </a:r>
            <a:r>
              <a:rPr lang="zh-CN" altLang="zh-CN" sz="1400" dirty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降低网络运维成本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。</a:t>
            </a:r>
            <a:endParaRPr lang="en-US" altLang="zh-CN" sz="1400" b="1" dirty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F468338-710A-A931-DAFA-5BD1DCFB2797}"/>
              </a:ext>
            </a:extLst>
          </p:cNvPr>
          <p:cNvGrpSpPr/>
          <p:nvPr/>
        </p:nvGrpSpPr>
        <p:grpSpPr>
          <a:xfrm>
            <a:off x="3720303" y="699542"/>
            <a:ext cx="5242610" cy="3672336"/>
            <a:chOff x="3865894" y="772639"/>
            <a:chExt cx="5242610" cy="3672336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991FD49D-59F0-BC27-758E-F333AC09303B}"/>
                </a:ext>
              </a:extLst>
            </p:cNvPr>
            <p:cNvSpPr>
              <a:spLocks/>
            </p:cNvSpPr>
            <p:nvPr/>
          </p:nvSpPr>
          <p:spPr bwMode="gray">
            <a:xfrm>
              <a:off x="5850071" y="3239920"/>
              <a:ext cx="1991472" cy="584286"/>
            </a:xfrm>
            <a:custGeom>
              <a:avLst/>
              <a:gdLst>
                <a:gd name="T0" fmla="*/ 385 w 1717"/>
                <a:gd name="T1" fmla="*/ 102 h 484"/>
                <a:gd name="T2" fmla="*/ 421 w 1717"/>
                <a:gd name="T3" fmla="*/ 421 h 484"/>
                <a:gd name="T4" fmla="*/ 402 w 1717"/>
                <a:gd name="T5" fmla="*/ 395 h 484"/>
                <a:gd name="T6" fmla="*/ 376 w 1717"/>
                <a:gd name="T7" fmla="*/ 429 h 484"/>
                <a:gd name="T8" fmla="*/ 349 w 1717"/>
                <a:gd name="T9" fmla="*/ 459 h 484"/>
                <a:gd name="T10" fmla="*/ 316 w 1717"/>
                <a:gd name="T11" fmla="*/ 484 h 484"/>
                <a:gd name="T12" fmla="*/ 291 w 1717"/>
                <a:gd name="T13" fmla="*/ 498 h 484"/>
                <a:gd name="T14" fmla="*/ 264 w 1717"/>
                <a:gd name="T15" fmla="*/ 505 h 484"/>
                <a:gd name="T16" fmla="*/ 238 w 1717"/>
                <a:gd name="T17" fmla="*/ 505 h 484"/>
                <a:gd name="T18" fmla="*/ 208 w 1717"/>
                <a:gd name="T19" fmla="*/ 494 h 484"/>
                <a:gd name="T20" fmla="*/ 174 w 1717"/>
                <a:gd name="T21" fmla="*/ 465 h 484"/>
                <a:gd name="T22" fmla="*/ 144 w 1717"/>
                <a:gd name="T23" fmla="*/ 433 h 484"/>
                <a:gd name="T24" fmla="*/ 118 w 1717"/>
                <a:gd name="T25" fmla="*/ 399 h 484"/>
                <a:gd name="T26" fmla="*/ 93 w 1717"/>
                <a:gd name="T27" fmla="*/ 339 h 484"/>
                <a:gd name="T28" fmla="*/ 66 w 1717"/>
                <a:gd name="T29" fmla="*/ 269 h 484"/>
                <a:gd name="T30" fmla="*/ 43 w 1717"/>
                <a:gd name="T31" fmla="*/ 199 h 484"/>
                <a:gd name="T32" fmla="*/ 28 w 1717"/>
                <a:gd name="T33" fmla="*/ 145 h 484"/>
                <a:gd name="T34" fmla="*/ 0 w 1717"/>
                <a:gd name="T35" fmla="*/ 0 h 484"/>
                <a:gd name="T36" fmla="*/ 37 w 1717"/>
                <a:gd name="T37" fmla="*/ 137 h 484"/>
                <a:gd name="T38" fmla="*/ 60 w 1717"/>
                <a:gd name="T39" fmla="*/ 199 h 484"/>
                <a:gd name="T40" fmla="*/ 83 w 1717"/>
                <a:gd name="T41" fmla="*/ 244 h 484"/>
                <a:gd name="T42" fmla="*/ 108 w 1717"/>
                <a:gd name="T43" fmla="*/ 280 h 484"/>
                <a:gd name="T44" fmla="*/ 134 w 1717"/>
                <a:gd name="T45" fmla="*/ 306 h 484"/>
                <a:gd name="T46" fmla="*/ 157 w 1717"/>
                <a:gd name="T47" fmla="*/ 322 h 484"/>
                <a:gd name="T48" fmla="*/ 184 w 1717"/>
                <a:gd name="T49" fmla="*/ 331 h 484"/>
                <a:gd name="T50" fmla="*/ 208 w 1717"/>
                <a:gd name="T51" fmla="*/ 331 h 484"/>
                <a:gd name="T52" fmla="*/ 244 w 1717"/>
                <a:gd name="T53" fmla="*/ 324 h 484"/>
                <a:gd name="T54" fmla="*/ 272 w 1717"/>
                <a:gd name="T55" fmla="*/ 309 h 484"/>
                <a:gd name="T56" fmla="*/ 302 w 1717"/>
                <a:gd name="T57" fmla="*/ 287 h 484"/>
                <a:gd name="T58" fmla="*/ 332 w 1717"/>
                <a:gd name="T59" fmla="*/ 258 h 484"/>
                <a:gd name="T60" fmla="*/ 360 w 1717"/>
                <a:gd name="T61" fmla="*/ 222 h 484"/>
                <a:gd name="T62" fmla="*/ 391 w 1717"/>
                <a:gd name="T63" fmla="*/ 166 h 48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717"/>
                <a:gd name="T97" fmla="*/ 0 h 484"/>
                <a:gd name="T98" fmla="*/ 1717 w 1717"/>
                <a:gd name="T99" fmla="*/ 484 h 48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717" h="484">
                  <a:moveTo>
                    <a:pt x="1427" y="153"/>
                  </a:moveTo>
                  <a:lnTo>
                    <a:pt x="1405" y="102"/>
                  </a:lnTo>
                  <a:lnTo>
                    <a:pt x="1716" y="132"/>
                  </a:lnTo>
                  <a:lnTo>
                    <a:pt x="1540" y="395"/>
                  </a:lnTo>
                  <a:lnTo>
                    <a:pt x="1519" y="344"/>
                  </a:lnTo>
                  <a:lnTo>
                    <a:pt x="1472" y="369"/>
                  </a:lnTo>
                  <a:lnTo>
                    <a:pt x="1413" y="391"/>
                  </a:lnTo>
                  <a:lnTo>
                    <a:pt x="1373" y="403"/>
                  </a:lnTo>
                  <a:lnTo>
                    <a:pt x="1328" y="418"/>
                  </a:lnTo>
                  <a:lnTo>
                    <a:pt x="1274" y="433"/>
                  </a:lnTo>
                  <a:lnTo>
                    <a:pt x="1219" y="447"/>
                  </a:lnTo>
                  <a:lnTo>
                    <a:pt x="1160" y="458"/>
                  </a:lnTo>
                  <a:lnTo>
                    <a:pt x="1117" y="464"/>
                  </a:lnTo>
                  <a:lnTo>
                    <a:pt x="1062" y="472"/>
                  </a:lnTo>
                  <a:lnTo>
                    <a:pt x="1007" y="479"/>
                  </a:lnTo>
                  <a:lnTo>
                    <a:pt x="968" y="479"/>
                  </a:lnTo>
                  <a:lnTo>
                    <a:pt x="916" y="483"/>
                  </a:lnTo>
                  <a:lnTo>
                    <a:pt x="872" y="479"/>
                  </a:lnTo>
                  <a:lnTo>
                    <a:pt x="817" y="475"/>
                  </a:lnTo>
                  <a:lnTo>
                    <a:pt x="766" y="468"/>
                  </a:lnTo>
                  <a:lnTo>
                    <a:pt x="701" y="453"/>
                  </a:lnTo>
                  <a:lnTo>
                    <a:pt x="634" y="439"/>
                  </a:lnTo>
                  <a:lnTo>
                    <a:pt x="576" y="424"/>
                  </a:lnTo>
                  <a:lnTo>
                    <a:pt x="524" y="407"/>
                  </a:lnTo>
                  <a:lnTo>
                    <a:pt x="476" y="391"/>
                  </a:lnTo>
                  <a:lnTo>
                    <a:pt x="435" y="373"/>
                  </a:lnTo>
                  <a:lnTo>
                    <a:pt x="384" y="349"/>
                  </a:lnTo>
                  <a:lnTo>
                    <a:pt x="344" y="326"/>
                  </a:lnTo>
                  <a:lnTo>
                    <a:pt x="293" y="293"/>
                  </a:lnTo>
                  <a:lnTo>
                    <a:pt x="242" y="256"/>
                  </a:lnTo>
                  <a:lnTo>
                    <a:pt x="205" y="226"/>
                  </a:lnTo>
                  <a:lnTo>
                    <a:pt x="157" y="186"/>
                  </a:lnTo>
                  <a:lnTo>
                    <a:pt x="124" y="158"/>
                  </a:lnTo>
                  <a:lnTo>
                    <a:pt x="102" y="132"/>
                  </a:lnTo>
                  <a:lnTo>
                    <a:pt x="62" y="88"/>
                  </a:lnTo>
                  <a:lnTo>
                    <a:pt x="0" y="0"/>
                  </a:lnTo>
                  <a:lnTo>
                    <a:pt x="91" y="88"/>
                  </a:lnTo>
                  <a:lnTo>
                    <a:pt x="135" y="124"/>
                  </a:lnTo>
                  <a:lnTo>
                    <a:pt x="175" y="158"/>
                  </a:lnTo>
                  <a:lnTo>
                    <a:pt x="219" y="186"/>
                  </a:lnTo>
                  <a:lnTo>
                    <a:pt x="263" y="209"/>
                  </a:lnTo>
                  <a:lnTo>
                    <a:pt x="307" y="231"/>
                  </a:lnTo>
                  <a:lnTo>
                    <a:pt x="355" y="253"/>
                  </a:lnTo>
                  <a:lnTo>
                    <a:pt x="395" y="267"/>
                  </a:lnTo>
                  <a:lnTo>
                    <a:pt x="439" y="282"/>
                  </a:lnTo>
                  <a:lnTo>
                    <a:pt x="487" y="293"/>
                  </a:lnTo>
                  <a:lnTo>
                    <a:pt x="534" y="301"/>
                  </a:lnTo>
                  <a:lnTo>
                    <a:pt x="571" y="309"/>
                  </a:lnTo>
                  <a:lnTo>
                    <a:pt x="622" y="312"/>
                  </a:lnTo>
                  <a:lnTo>
                    <a:pt x="673" y="318"/>
                  </a:lnTo>
                  <a:lnTo>
                    <a:pt x="718" y="318"/>
                  </a:lnTo>
                  <a:lnTo>
                    <a:pt x="766" y="318"/>
                  </a:lnTo>
                  <a:lnTo>
                    <a:pt x="828" y="318"/>
                  </a:lnTo>
                  <a:lnTo>
                    <a:pt x="890" y="311"/>
                  </a:lnTo>
                  <a:lnTo>
                    <a:pt x="949" y="304"/>
                  </a:lnTo>
                  <a:lnTo>
                    <a:pt x="1000" y="296"/>
                  </a:lnTo>
                  <a:lnTo>
                    <a:pt x="1058" y="285"/>
                  </a:lnTo>
                  <a:lnTo>
                    <a:pt x="1106" y="274"/>
                  </a:lnTo>
                  <a:lnTo>
                    <a:pt x="1156" y="260"/>
                  </a:lnTo>
                  <a:lnTo>
                    <a:pt x="1212" y="245"/>
                  </a:lnTo>
                  <a:lnTo>
                    <a:pt x="1259" y="231"/>
                  </a:lnTo>
                  <a:lnTo>
                    <a:pt x="1318" y="209"/>
                  </a:lnTo>
                  <a:lnTo>
                    <a:pt x="1362" y="190"/>
                  </a:lnTo>
                  <a:lnTo>
                    <a:pt x="1427" y="153"/>
                  </a:lnTo>
                </a:path>
              </a:pathLst>
            </a:custGeom>
            <a:gradFill flip="none" rotWithShape="1">
              <a:gsLst>
                <a:gs pos="0">
                  <a:srgbClr val="00DFF6"/>
                </a:gs>
                <a:gs pos="90000">
                  <a:srgbClr val="002774"/>
                </a:gs>
              </a:gsLst>
              <a:lin ang="2700000" scaled="1"/>
              <a:tileRect/>
            </a:gradFill>
            <a:ln w="25400">
              <a:noFill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extrusionH="304800">
              <a:bevelT w="101600" prst="convex"/>
              <a:bevelB w="0" h="63500"/>
              <a:contourClr>
                <a:srgbClr val="AFEAFF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sp3d/>
            </a:bodyPr>
            <a:lstStyle/>
            <a:p>
              <a:pPr algn="ctr" defTabSz="864017" eaLnBrk="0" fontAlgn="ctr" hangingPunct="0">
                <a:buClr>
                  <a:srgbClr val="FF0000"/>
                </a:buClr>
                <a:buSzPct val="70000"/>
                <a:defRPr/>
              </a:pPr>
              <a:endParaRPr lang="zh-CN" altLang="en-US" sz="1100" dirty="0">
                <a:solidFill>
                  <a:prstClr val="white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394E328D-E44C-6AE2-C82C-E68E9A4EEF8A}"/>
                </a:ext>
              </a:extLst>
            </p:cNvPr>
            <p:cNvSpPr>
              <a:spLocks/>
            </p:cNvSpPr>
            <p:nvPr/>
          </p:nvSpPr>
          <p:spPr bwMode="gray">
            <a:xfrm rot="3600000">
              <a:off x="4960745" y="3027135"/>
              <a:ext cx="1867071" cy="621534"/>
            </a:xfrm>
            <a:custGeom>
              <a:avLst/>
              <a:gdLst>
                <a:gd name="T0" fmla="*/ 382 w 1717"/>
                <a:gd name="T1" fmla="*/ 102 h 484"/>
                <a:gd name="T2" fmla="*/ 417 w 1717"/>
                <a:gd name="T3" fmla="*/ 408 h 484"/>
                <a:gd name="T4" fmla="*/ 399 w 1717"/>
                <a:gd name="T5" fmla="*/ 382 h 484"/>
                <a:gd name="T6" fmla="*/ 373 w 1717"/>
                <a:gd name="T7" fmla="*/ 416 h 484"/>
                <a:gd name="T8" fmla="*/ 346 w 1717"/>
                <a:gd name="T9" fmla="*/ 446 h 484"/>
                <a:gd name="T10" fmla="*/ 314 w 1717"/>
                <a:gd name="T11" fmla="*/ 471 h 484"/>
                <a:gd name="T12" fmla="*/ 289 w 1717"/>
                <a:gd name="T13" fmla="*/ 485 h 484"/>
                <a:gd name="T14" fmla="*/ 262 w 1717"/>
                <a:gd name="T15" fmla="*/ 492 h 484"/>
                <a:gd name="T16" fmla="*/ 236 w 1717"/>
                <a:gd name="T17" fmla="*/ 492 h 484"/>
                <a:gd name="T18" fmla="*/ 208 w 1717"/>
                <a:gd name="T19" fmla="*/ 481 h 484"/>
                <a:gd name="T20" fmla="*/ 172 w 1717"/>
                <a:gd name="T21" fmla="*/ 452 h 484"/>
                <a:gd name="T22" fmla="*/ 143 w 1717"/>
                <a:gd name="T23" fmla="*/ 420 h 484"/>
                <a:gd name="T24" fmla="*/ 117 w 1717"/>
                <a:gd name="T25" fmla="*/ 386 h 484"/>
                <a:gd name="T26" fmla="*/ 93 w 1717"/>
                <a:gd name="T27" fmla="*/ 339 h 484"/>
                <a:gd name="T28" fmla="*/ 66 w 1717"/>
                <a:gd name="T29" fmla="*/ 269 h 484"/>
                <a:gd name="T30" fmla="*/ 43 w 1717"/>
                <a:gd name="T31" fmla="*/ 186 h 484"/>
                <a:gd name="T32" fmla="*/ 28 w 1717"/>
                <a:gd name="T33" fmla="*/ 132 h 484"/>
                <a:gd name="T34" fmla="*/ 0 w 1717"/>
                <a:gd name="T35" fmla="*/ 0 h 484"/>
                <a:gd name="T36" fmla="*/ 36 w 1717"/>
                <a:gd name="T37" fmla="*/ 124 h 484"/>
                <a:gd name="T38" fmla="*/ 60 w 1717"/>
                <a:gd name="T39" fmla="*/ 186 h 484"/>
                <a:gd name="T40" fmla="*/ 82 w 1717"/>
                <a:gd name="T41" fmla="*/ 231 h 484"/>
                <a:gd name="T42" fmla="*/ 107 w 1717"/>
                <a:gd name="T43" fmla="*/ 280 h 484"/>
                <a:gd name="T44" fmla="*/ 132 w 1717"/>
                <a:gd name="T45" fmla="*/ 306 h 484"/>
                <a:gd name="T46" fmla="*/ 156 w 1717"/>
                <a:gd name="T47" fmla="*/ 322 h 484"/>
                <a:gd name="T48" fmla="*/ 183 w 1717"/>
                <a:gd name="T49" fmla="*/ 331 h 484"/>
                <a:gd name="T50" fmla="*/ 208 w 1717"/>
                <a:gd name="T51" fmla="*/ 331 h 484"/>
                <a:gd name="T52" fmla="*/ 241 w 1717"/>
                <a:gd name="T53" fmla="*/ 324 h 484"/>
                <a:gd name="T54" fmla="*/ 270 w 1717"/>
                <a:gd name="T55" fmla="*/ 309 h 484"/>
                <a:gd name="T56" fmla="*/ 299 w 1717"/>
                <a:gd name="T57" fmla="*/ 287 h 484"/>
                <a:gd name="T58" fmla="*/ 329 w 1717"/>
                <a:gd name="T59" fmla="*/ 258 h 484"/>
                <a:gd name="T60" fmla="*/ 358 w 1717"/>
                <a:gd name="T61" fmla="*/ 209 h 484"/>
                <a:gd name="T62" fmla="*/ 387 w 1717"/>
                <a:gd name="T63" fmla="*/ 153 h 48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717"/>
                <a:gd name="T97" fmla="*/ 0 h 484"/>
                <a:gd name="T98" fmla="*/ 1717 w 1717"/>
                <a:gd name="T99" fmla="*/ 484 h 48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717" h="484">
                  <a:moveTo>
                    <a:pt x="1427" y="153"/>
                  </a:moveTo>
                  <a:lnTo>
                    <a:pt x="1405" y="102"/>
                  </a:lnTo>
                  <a:lnTo>
                    <a:pt x="1716" y="132"/>
                  </a:lnTo>
                  <a:lnTo>
                    <a:pt x="1540" y="395"/>
                  </a:lnTo>
                  <a:lnTo>
                    <a:pt x="1519" y="344"/>
                  </a:lnTo>
                  <a:lnTo>
                    <a:pt x="1472" y="369"/>
                  </a:lnTo>
                  <a:lnTo>
                    <a:pt x="1413" y="391"/>
                  </a:lnTo>
                  <a:lnTo>
                    <a:pt x="1373" y="403"/>
                  </a:lnTo>
                  <a:lnTo>
                    <a:pt x="1328" y="418"/>
                  </a:lnTo>
                  <a:lnTo>
                    <a:pt x="1274" y="433"/>
                  </a:lnTo>
                  <a:lnTo>
                    <a:pt x="1219" y="447"/>
                  </a:lnTo>
                  <a:lnTo>
                    <a:pt x="1160" y="458"/>
                  </a:lnTo>
                  <a:lnTo>
                    <a:pt x="1117" y="464"/>
                  </a:lnTo>
                  <a:lnTo>
                    <a:pt x="1062" y="472"/>
                  </a:lnTo>
                  <a:lnTo>
                    <a:pt x="1007" y="479"/>
                  </a:lnTo>
                  <a:lnTo>
                    <a:pt x="968" y="479"/>
                  </a:lnTo>
                  <a:lnTo>
                    <a:pt x="916" y="483"/>
                  </a:lnTo>
                  <a:lnTo>
                    <a:pt x="872" y="479"/>
                  </a:lnTo>
                  <a:lnTo>
                    <a:pt x="817" y="475"/>
                  </a:lnTo>
                  <a:lnTo>
                    <a:pt x="766" y="468"/>
                  </a:lnTo>
                  <a:lnTo>
                    <a:pt x="701" y="453"/>
                  </a:lnTo>
                  <a:lnTo>
                    <a:pt x="634" y="439"/>
                  </a:lnTo>
                  <a:lnTo>
                    <a:pt x="576" y="424"/>
                  </a:lnTo>
                  <a:lnTo>
                    <a:pt x="524" y="407"/>
                  </a:lnTo>
                  <a:lnTo>
                    <a:pt x="476" y="391"/>
                  </a:lnTo>
                  <a:lnTo>
                    <a:pt x="435" y="373"/>
                  </a:lnTo>
                  <a:lnTo>
                    <a:pt x="384" y="349"/>
                  </a:lnTo>
                  <a:lnTo>
                    <a:pt x="344" y="326"/>
                  </a:lnTo>
                  <a:lnTo>
                    <a:pt x="293" y="293"/>
                  </a:lnTo>
                  <a:lnTo>
                    <a:pt x="242" y="256"/>
                  </a:lnTo>
                  <a:lnTo>
                    <a:pt x="205" y="226"/>
                  </a:lnTo>
                  <a:lnTo>
                    <a:pt x="157" y="186"/>
                  </a:lnTo>
                  <a:lnTo>
                    <a:pt x="124" y="158"/>
                  </a:lnTo>
                  <a:lnTo>
                    <a:pt x="102" y="132"/>
                  </a:lnTo>
                  <a:lnTo>
                    <a:pt x="62" y="88"/>
                  </a:lnTo>
                  <a:lnTo>
                    <a:pt x="0" y="0"/>
                  </a:lnTo>
                  <a:lnTo>
                    <a:pt x="91" y="88"/>
                  </a:lnTo>
                  <a:lnTo>
                    <a:pt x="135" y="124"/>
                  </a:lnTo>
                  <a:lnTo>
                    <a:pt x="175" y="158"/>
                  </a:lnTo>
                  <a:lnTo>
                    <a:pt x="219" y="186"/>
                  </a:lnTo>
                  <a:lnTo>
                    <a:pt x="263" y="209"/>
                  </a:lnTo>
                  <a:lnTo>
                    <a:pt x="307" y="231"/>
                  </a:lnTo>
                  <a:lnTo>
                    <a:pt x="355" y="253"/>
                  </a:lnTo>
                  <a:lnTo>
                    <a:pt x="395" y="267"/>
                  </a:lnTo>
                  <a:lnTo>
                    <a:pt x="439" y="282"/>
                  </a:lnTo>
                  <a:lnTo>
                    <a:pt x="487" y="293"/>
                  </a:lnTo>
                  <a:lnTo>
                    <a:pt x="534" y="301"/>
                  </a:lnTo>
                  <a:lnTo>
                    <a:pt x="571" y="309"/>
                  </a:lnTo>
                  <a:lnTo>
                    <a:pt x="622" y="312"/>
                  </a:lnTo>
                  <a:lnTo>
                    <a:pt x="673" y="318"/>
                  </a:lnTo>
                  <a:lnTo>
                    <a:pt x="718" y="318"/>
                  </a:lnTo>
                  <a:lnTo>
                    <a:pt x="766" y="318"/>
                  </a:lnTo>
                  <a:lnTo>
                    <a:pt x="828" y="318"/>
                  </a:lnTo>
                  <a:lnTo>
                    <a:pt x="890" y="311"/>
                  </a:lnTo>
                  <a:lnTo>
                    <a:pt x="949" y="304"/>
                  </a:lnTo>
                  <a:lnTo>
                    <a:pt x="1000" y="296"/>
                  </a:lnTo>
                  <a:lnTo>
                    <a:pt x="1058" y="285"/>
                  </a:lnTo>
                  <a:lnTo>
                    <a:pt x="1106" y="274"/>
                  </a:lnTo>
                  <a:lnTo>
                    <a:pt x="1156" y="260"/>
                  </a:lnTo>
                  <a:lnTo>
                    <a:pt x="1212" y="245"/>
                  </a:lnTo>
                  <a:lnTo>
                    <a:pt x="1259" y="231"/>
                  </a:lnTo>
                  <a:lnTo>
                    <a:pt x="1318" y="209"/>
                  </a:lnTo>
                  <a:lnTo>
                    <a:pt x="1362" y="190"/>
                  </a:lnTo>
                  <a:lnTo>
                    <a:pt x="1427" y="153"/>
                  </a:lnTo>
                </a:path>
              </a:pathLst>
            </a:custGeom>
            <a:gradFill flip="none" rotWithShape="1">
              <a:gsLst>
                <a:gs pos="0">
                  <a:srgbClr val="FFCF01"/>
                </a:gs>
                <a:gs pos="90000">
                  <a:srgbClr val="E22000"/>
                </a:gs>
              </a:gsLst>
              <a:lin ang="2700000" scaled="1"/>
              <a:tileRect/>
            </a:gradFill>
            <a:ln w="25400">
              <a:noFill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extrusionH="304800">
              <a:bevelT w="101600" prst="convex"/>
              <a:bevelB w="0" h="63500"/>
              <a:contourClr>
                <a:srgbClr val="FFE593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sp3d/>
            </a:bodyPr>
            <a:lstStyle/>
            <a:p>
              <a:pPr algn="ctr" defTabSz="864017" eaLnBrk="0" fontAlgn="ctr" hangingPunct="0">
                <a:buClr>
                  <a:srgbClr val="FF0000"/>
                </a:buClr>
                <a:buSzPct val="70000"/>
                <a:defRPr/>
              </a:pPr>
              <a:endParaRPr lang="zh-CN" altLang="en-US" sz="1100" dirty="0">
                <a:solidFill>
                  <a:prstClr val="white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DB036A87-ABE0-4D1F-439B-CB8545BFCA06}"/>
                </a:ext>
              </a:extLst>
            </p:cNvPr>
            <p:cNvSpPr>
              <a:spLocks/>
            </p:cNvSpPr>
            <p:nvPr/>
          </p:nvSpPr>
          <p:spPr bwMode="gray">
            <a:xfrm rot="7200000">
              <a:off x="4695472" y="2042505"/>
              <a:ext cx="1867071" cy="621534"/>
            </a:xfrm>
            <a:custGeom>
              <a:avLst/>
              <a:gdLst>
                <a:gd name="T0" fmla="*/ 382 w 1717"/>
                <a:gd name="T1" fmla="*/ 102 h 484"/>
                <a:gd name="T2" fmla="*/ 417 w 1717"/>
                <a:gd name="T3" fmla="*/ 408 h 484"/>
                <a:gd name="T4" fmla="*/ 399 w 1717"/>
                <a:gd name="T5" fmla="*/ 382 h 484"/>
                <a:gd name="T6" fmla="*/ 373 w 1717"/>
                <a:gd name="T7" fmla="*/ 416 h 484"/>
                <a:gd name="T8" fmla="*/ 346 w 1717"/>
                <a:gd name="T9" fmla="*/ 446 h 484"/>
                <a:gd name="T10" fmla="*/ 314 w 1717"/>
                <a:gd name="T11" fmla="*/ 471 h 484"/>
                <a:gd name="T12" fmla="*/ 289 w 1717"/>
                <a:gd name="T13" fmla="*/ 485 h 484"/>
                <a:gd name="T14" fmla="*/ 262 w 1717"/>
                <a:gd name="T15" fmla="*/ 492 h 484"/>
                <a:gd name="T16" fmla="*/ 236 w 1717"/>
                <a:gd name="T17" fmla="*/ 492 h 484"/>
                <a:gd name="T18" fmla="*/ 208 w 1717"/>
                <a:gd name="T19" fmla="*/ 481 h 484"/>
                <a:gd name="T20" fmla="*/ 172 w 1717"/>
                <a:gd name="T21" fmla="*/ 452 h 484"/>
                <a:gd name="T22" fmla="*/ 143 w 1717"/>
                <a:gd name="T23" fmla="*/ 420 h 484"/>
                <a:gd name="T24" fmla="*/ 117 w 1717"/>
                <a:gd name="T25" fmla="*/ 386 h 484"/>
                <a:gd name="T26" fmla="*/ 93 w 1717"/>
                <a:gd name="T27" fmla="*/ 339 h 484"/>
                <a:gd name="T28" fmla="*/ 66 w 1717"/>
                <a:gd name="T29" fmla="*/ 269 h 484"/>
                <a:gd name="T30" fmla="*/ 43 w 1717"/>
                <a:gd name="T31" fmla="*/ 186 h 484"/>
                <a:gd name="T32" fmla="*/ 28 w 1717"/>
                <a:gd name="T33" fmla="*/ 132 h 484"/>
                <a:gd name="T34" fmla="*/ 0 w 1717"/>
                <a:gd name="T35" fmla="*/ 0 h 484"/>
                <a:gd name="T36" fmla="*/ 36 w 1717"/>
                <a:gd name="T37" fmla="*/ 124 h 484"/>
                <a:gd name="T38" fmla="*/ 60 w 1717"/>
                <a:gd name="T39" fmla="*/ 186 h 484"/>
                <a:gd name="T40" fmla="*/ 82 w 1717"/>
                <a:gd name="T41" fmla="*/ 231 h 484"/>
                <a:gd name="T42" fmla="*/ 107 w 1717"/>
                <a:gd name="T43" fmla="*/ 280 h 484"/>
                <a:gd name="T44" fmla="*/ 132 w 1717"/>
                <a:gd name="T45" fmla="*/ 306 h 484"/>
                <a:gd name="T46" fmla="*/ 156 w 1717"/>
                <a:gd name="T47" fmla="*/ 322 h 484"/>
                <a:gd name="T48" fmla="*/ 183 w 1717"/>
                <a:gd name="T49" fmla="*/ 331 h 484"/>
                <a:gd name="T50" fmla="*/ 208 w 1717"/>
                <a:gd name="T51" fmla="*/ 331 h 484"/>
                <a:gd name="T52" fmla="*/ 241 w 1717"/>
                <a:gd name="T53" fmla="*/ 324 h 484"/>
                <a:gd name="T54" fmla="*/ 270 w 1717"/>
                <a:gd name="T55" fmla="*/ 309 h 484"/>
                <a:gd name="T56" fmla="*/ 299 w 1717"/>
                <a:gd name="T57" fmla="*/ 287 h 484"/>
                <a:gd name="T58" fmla="*/ 329 w 1717"/>
                <a:gd name="T59" fmla="*/ 258 h 484"/>
                <a:gd name="T60" fmla="*/ 358 w 1717"/>
                <a:gd name="T61" fmla="*/ 209 h 484"/>
                <a:gd name="T62" fmla="*/ 387 w 1717"/>
                <a:gd name="T63" fmla="*/ 153 h 48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717"/>
                <a:gd name="T97" fmla="*/ 0 h 484"/>
                <a:gd name="T98" fmla="*/ 1717 w 1717"/>
                <a:gd name="T99" fmla="*/ 484 h 48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717" h="484">
                  <a:moveTo>
                    <a:pt x="1427" y="153"/>
                  </a:moveTo>
                  <a:lnTo>
                    <a:pt x="1405" y="102"/>
                  </a:lnTo>
                  <a:lnTo>
                    <a:pt x="1716" y="132"/>
                  </a:lnTo>
                  <a:lnTo>
                    <a:pt x="1540" y="395"/>
                  </a:lnTo>
                  <a:lnTo>
                    <a:pt x="1519" y="344"/>
                  </a:lnTo>
                  <a:lnTo>
                    <a:pt x="1472" y="369"/>
                  </a:lnTo>
                  <a:lnTo>
                    <a:pt x="1413" y="391"/>
                  </a:lnTo>
                  <a:lnTo>
                    <a:pt x="1373" y="403"/>
                  </a:lnTo>
                  <a:lnTo>
                    <a:pt x="1328" y="418"/>
                  </a:lnTo>
                  <a:lnTo>
                    <a:pt x="1274" y="433"/>
                  </a:lnTo>
                  <a:lnTo>
                    <a:pt x="1219" y="447"/>
                  </a:lnTo>
                  <a:lnTo>
                    <a:pt x="1160" y="458"/>
                  </a:lnTo>
                  <a:lnTo>
                    <a:pt x="1117" y="464"/>
                  </a:lnTo>
                  <a:lnTo>
                    <a:pt x="1062" y="472"/>
                  </a:lnTo>
                  <a:lnTo>
                    <a:pt x="1007" y="479"/>
                  </a:lnTo>
                  <a:lnTo>
                    <a:pt x="968" y="479"/>
                  </a:lnTo>
                  <a:lnTo>
                    <a:pt x="916" y="483"/>
                  </a:lnTo>
                  <a:lnTo>
                    <a:pt x="872" y="479"/>
                  </a:lnTo>
                  <a:lnTo>
                    <a:pt x="817" y="475"/>
                  </a:lnTo>
                  <a:lnTo>
                    <a:pt x="766" y="468"/>
                  </a:lnTo>
                  <a:lnTo>
                    <a:pt x="701" y="453"/>
                  </a:lnTo>
                  <a:lnTo>
                    <a:pt x="634" y="439"/>
                  </a:lnTo>
                  <a:lnTo>
                    <a:pt x="576" y="424"/>
                  </a:lnTo>
                  <a:lnTo>
                    <a:pt x="524" y="407"/>
                  </a:lnTo>
                  <a:lnTo>
                    <a:pt x="476" y="391"/>
                  </a:lnTo>
                  <a:lnTo>
                    <a:pt x="435" y="373"/>
                  </a:lnTo>
                  <a:lnTo>
                    <a:pt x="384" y="349"/>
                  </a:lnTo>
                  <a:lnTo>
                    <a:pt x="344" y="326"/>
                  </a:lnTo>
                  <a:lnTo>
                    <a:pt x="293" y="293"/>
                  </a:lnTo>
                  <a:lnTo>
                    <a:pt x="242" y="256"/>
                  </a:lnTo>
                  <a:lnTo>
                    <a:pt x="205" y="226"/>
                  </a:lnTo>
                  <a:lnTo>
                    <a:pt x="157" y="186"/>
                  </a:lnTo>
                  <a:lnTo>
                    <a:pt x="124" y="158"/>
                  </a:lnTo>
                  <a:lnTo>
                    <a:pt x="102" y="132"/>
                  </a:lnTo>
                  <a:lnTo>
                    <a:pt x="62" y="88"/>
                  </a:lnTo>
                  <a:lnTo>
                    <a:pt x="0" y="0"/>
                  </a:lnTo>
                  <a:lnTo>
                    <a:pt x="91" y="88"/>
                  </a:lnTo>
                  <a:lnTo>
                    <a:pt x="135" y="124"/>
                  </a:lnTo>
                  <a:lnTo>
                    <a:pt x="175" y="158"/>
                  </a:lnTo>
                  <a:lnTo>
                    <a:pt x="219" y="186"/>
                  </a:lnTo>
                  <a:lnTo>
                    <a:pt x="263" y="209"/>
                  </a:lnTo>
                  <a:lnTo>
                    <a:pt x="307" y="231"/>
                  </a:lnTo>
                  <a:lnTo>
                    <a:pt x="355" y="253"/>
                  </a:lnTo>
                  <a:lnTo>
                    <a:pt x="395" y="267"/>
                  </a:lnTo>
                  <a:lnTo>
                    <a:pt x="439" y="282"/>
                  </a:lnTo>
                  <a:lnTo>
                    <a:pt x="487" y="293"/>
                  </a:lnTo>
                  <a:lnTo>
                    <a:pt x="534" y="301"/>
                  </a:lnTo>
                  <a:lnTo>
                    <a:pt x="571" y="309"/>
                  </a:lnTo>
                  <a:lnTo>
                    <a:pt x="622" y="312"/>
                  </a:lnTo>
                  <a:lnTo>
                    <a:pt x="673" y="318"/>
                  </a:lnTo>
                  <a:lnTo>
                    <a:pt x="718" y="318"/>
                  </a:lnTo>
                  <a:lnTo>
                    <a:pt x="766" y="318"/>
                  </a:lnTo>
                  <a:lnTo>
                    <a:pt x="828" y="318"/>
                  </a:lnTo>
                  <a:lnTo>
                    <a:pt x="890" y="311"/>
                  </a:lnTo>
                  <a:lnTo>
                    <a:pt x="949" y="304"/>
                  </a:lnTo>
                  <a:lnTo>
                    <a:pt x="1000" y="296"/>
                  </a:lnTo>
                  <a:lnTo>
                    <a:pt x="1058" y="285"/>
                  </a:lnTo>
                  <a:lnTo>
                    <a:pt x="1106" y="274"/>
                  </a:lnTo>
                  <a:lnTo>
                    <a:pt x="1156" y="260"/>
                  </a:lnTo>
                  <a:lnTo>
                    <a:pt x="1212" y="245"/>
                  </a:lnTo>
                  <a:lnTo>
                    <a:pt x="1259" y="231"/>
                  </a:lnTo>
                  <a:lnTo>
                    <a:pt x="1318" y="209"/>
                  </a:lnTo>
                  <a:lnTo>
                    <a:pt x="1362" y="190"/>
                  </a:lnTo>
                  <a:lnTo>
                    <a:pt x="1427" y="153"/>
                  </a:lnTo>
                </a:path>
              </a:pathLst>
            </a:custGeom>
            <a:gradFill flip="none" rotWithShape="1">
              <a:gsLst>
                <a:gs pos="0">
                  <a:srgbClr val="6EFF01"/>
                </a:gs>
                <a:gs pos="90000">
                  <a:srgbClr val="0F5000"/>
                </a:gs>
              </a:gsLst>
              <a:lin ang="2700000" scaled="1"/>
              <a:tileRect/>
            </a:gradFill>
            <a:ln w="25400">
              <a:noFill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>
              <a:bevelT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sp3d/>
            </a:bodyPr>
            <a:lstStyle/>
            <a:p>
              <a:pPr algn="ctr" defTabSz="864017" eaLnBrk="0" fontAlgn="ctr" hangingPunct="0">
                <a:buClr>
                  <a:srgbClr val="FF0000"/>
                </a:buClr>
                <a:buSzPct val="70000"/>
                <a:defRPr/>
              </a:pPr>
              <a:endParaRPr lang="zh-CN" altLang="en-US" sz="1100" b="1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CBC25747-19E1-89CF-8BDC-9E12D42A579E}"/>
                </a:ext>
              </a:extLst>
            </p:cNvPr>
            <p:cNvSpPr>
              <a:spLocks/>
            </p:cNvSpPr>
            <p:nvPr/>
          </p:nvSpPr>
          <p:spPr bwMode="gray">
            <a:xfrm rot="10800000">
              <a:off x="5137548" y="1400500"/>
              <a:ext cx="1991472" cy="583084"/>
            </a:xfrm>
            <a:custGeom>
              <a:avLst/>
              <a:gdLst>
                <a:gd name="T0" fmla="*/ 385 w 1717"/>
                <a:gd name="T1" fmla="*/ 102 h 484"/>
                <a:gd name="T2" fmla="*/ 421 w 1717"/>
                <a:gd name="T3" fmla="*/ 408 h 484"/>
                <a:gd name="T4" fmla="*/ 402 w 1717"/>
                <a:gd name="T5" fmla="*/ 382 h 484"/>
                <a:gd name="T6" fmla="*/ 376 w 1717"/>
                <a:gd name="T7" fmla="*/ 416 h 484"/>
                <a:gd name="T8" fmla="*/ 349 w 1717"/>
                <a:gd name="T9" fmla="*/ 446 h 484"/>
                <a:gd name="T10" fmla="*/ 316 w 1717"/>
                <a:gd name="T11" fmla="*/ 471 h 484"/>
                <a:gd name="T12" fmla="*/ 291 w 1717"/>
                <a:gd name="T13" fmla="*/ 485 h 484"/>
                <a:gd name="T14" fmla="*/ 264 w 1717"/>
                <a:gd name="T15" fmla="*/ 492 h 484"/>
                <a:gd name="T16" fmla="*/ 238 w 1717"/>
                <a:gd name="T17" fmla="*/ 492 h 484"/>
                <a:gd name="T18" fmla="*/ 208 w 1717"/>
                <a:gd name="T19" fmla="*/ 481 h 484"/>
                <a:gd name="T20" fmla="*/ 174 w 1717"/>
                <a:gd name="T21" fmla="*/ 452 h 484"/>
                <a:gd name="T22" fmla="*/ 144 w 1717"/>
                <a:gd name="T23" fmla="*/ 420 h 484"/>
                <a:gd name="T24" fmla="*/ 118 w 1717"/>
                <a:gd name="T25" fmla="*/ 386 h 484"/>
                <a:gd name="T26" fmla="*/ 93 w 1717"/>
                <a:gd name="T27" fmla="*/ 339 h 484"/>
                <a:gd name="T28" fmla="*/ 66 w 1717"/>
                <a:gd name="T29" fmla="*/ 269 h 484"/>
                <a:gd name="T30" fmla="*/ 43 w 1717"/>
                <a:gd name="T31" fmla="*/ 186 h 484"/>
                <a:gd name="T32" fmla="*/ 28 w 1717"/>
                <a:gd name="T33" fmla="*/ 132 h 484"/>
                <a:gd name="T34" fmla="*/ 0 w 1717"/>
                <a:gd name="T35" fmla="*/ 0 h 484"/>
                <a:gd name="T36" fmla="*/ 37 w 1717"/>
                <a:gd name="T37" fmla="*/ 124 h 484"/>
                <a:gd name="T38" fmla="*/ 60 w 1717"/>
                <a:gd name="T39" fmla="*/ 186 h 484"/>
                <a:gd name="T40" fmla="*/ 83 w 1717"/>
                <a:gd name="T41" fmla="*/ 231 h 484"/>
                <a:gd name="T42" fmla="*/ 108 w 1717"/>
                <a:gd name="T43" fmla="*/ 280 h 484"/>
                <a:gd name="T44" fmla="*/ 134 w 1717"/>
                <a:gd name="T45" fmla="*/ 306 h 484"/>
                <a:gd name="T46" fmla="*/ 157 w 1717"/>
                <a:gd name="T47" fmla="*/ 322 h 484"/>
                <a:gd name="T48" fmla="*/ 184 w 1717"/>
                <a:gd name="T49" fmla="*/ 331 h 484"/>
                <a:gd name="T50" fmla="*/ 208 w 1717"/>
                <a:gd name="T51" fmla="*/ 331 h 484"/>
                <a:gd name="T52" fmla="*/ 244 w 1717"/>
                <a:gd name="T53" fmla="*/ 324 h 484"/>
                <a:gd name="T54" fmla="*/ 272 w 1717"/>
                <a:gd name="T55" fmla="*/ 309 h 484"/>
                <a:gd name="T56" fmla="*/ 302 w 1717"/>
                <a:gd name="T57" fmla="*/ 287 h 484"/>
                <a:gd name="T58" fmla="*/ 332 w 1717"/>
                <a:gd name="T59" fmla="*/ 258 h 484"/>
                <a:gd name="T60" fmla="*/ 360 w 1717"/>
                <a:gd name="T61" fmla="*/ 209 h 484"/>
                <a:gd name="T62" fmla="*/ 391 w 1717"/>
                <a:gd name="T63" fmla="*/ 153 h 48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717"/>
                <a:gd name="T97" fmla="*/ 0 h 484"/>
                <a:gd name="T98" fmla="*/ 1717 w 1717"/>
                <a:gd name="T99" fmla="*/ 484 h 48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717" h="484">
                  <a:moveTo>
                    <a:pt x="1427" y="153"/>
                  </a:moveTo>
                  <a:lnTo>
                    <a:pt x="1405" y="102"/>
                  </a:lnTo>
                  <a:lnTo>
                    <a:pt x="1716" y="132"/>
                  </a:lnTo>
                  <a:lnTo>
                    <a:pt x="1540" y="395"/>
                  </a:lnTo>
                  <a:lnTo>
                    <a:pt x="1519" y="344"/>
                  </a:lnTo>
                  <a:lnTo>
                    <a:pt x="1472" y="369"/>
                  </a:lnTo>
                  <a:lnTo>
                    <a:pt x="1413" y="391"/>
                  </a:lnTo>
                  <a:lnTo>
                    <a:pt x="1373" y="403"/>
                  </a:lnTo>
                  <a:lnTo>
                    <a:pt x="1328" y="418"/>
                  </a:lnTo>
                  <a:lnTo>
                    <a:pt x="1274" y="433"/>
                  </a:lnTo>
                  <a:lnTo>
                    <a:pt x="1219" y="447"/>
                  </a:lnTo>
                  <a:lnTo>
                    <a:pt x="1160" y="458"/>
                  </a:lnTo>
                  <a:lnTo>
                    <a:pt x="1117" y="464"/>
                  </a:lnTo>
                  <a:lnTo>
                    <a:pt x="1062" y="472"/>
                  </a:lnTo>
                  <a:lnTo>
                    <a:pt x="1007" y="479"/>
                  </a:lnTo>
                  <a:lnTo>
                    <a:pt x="968" y="479"/>
                  </a:lnTo>
                  <a:lnTo>
                    <a:pt x="916" y="483"/>
                  </a:lnTo>
                  <a:lnTo>
                    <a:pt x="872" y="479"/>
                  </a:lnTo>
                  <a:lnTo>
                    <a:pt x="817" y="475"/>
                  </a:lnTo>
                  <a:lnTo>
                    <a:pt x="766" y="468"/>
                  </a:lnTo>
                  <a:lnTo>
                    <a:pt x="701" y="453"/>
                  </a:lnTo>
                  <a:lnTo>
                    <a:pt x="634" y="439"/>
                  </a:lnTo>
                  <a:lnTo>
                    <a:pt x="576" y="424"/>
                  </a:lnTo>
                  <a:lnTo>
                    <a:pt x="524" y="407"/>
                  </a:lnTo>
                  <a:lnTo>
                    <a:pt x="476" y="391"/>
                  </a:lnTo>
                  <a:lnTo>
                    <a:pt x="435" y="373"/>
                  </a:lnTo>
                  <a:lnTo>
                    <a:pt x="384" y="349"/>
                  </a:lnTo>
                  <a:lnTo>
                    <a:pt x="344" y="326"/>
                  </a:lnTo>
                  <a:lnTo>
                    <a:pt x="293" y="293"/>
                  </a:lnTo>
                  <a:lnTo>
                    <a:pt x="242" y="256"/>
                  </a:lnTo>
                  <a:lnTo>
                    <a:pt x="205" y="226"/>
                  </a:lnTo>
                  <a:lnTo>
                    <a:pt x="157" y="186"/>
                  </a:lnTo>
                  <a:lnTo>
                    <a:pt x="124" y="158"/>
                  </a:lnTo>
                  <a:lnTo>
                    <a:pt x="102" y="132"/>
                  </a:lnTo>
                  <a:lnTo>
                    <a:pt x="62" y="88"/>
                  </a:lnTo>
                  <a:lnTo>
                    <a:pt x="0" y="0"/>
                  </a:lnTo>
                  <a:lnTo>
                    <a:pt x="91" y="88"/>
                  </a:lnTo>
                  <a:lnTo>
                    <a:pt x="135" y="124"/>
                  </a:lnTo>
                  <a:lnTo>
                    <a:pt x="175" y="158"/>
                  </a:lnTo>
                  <a:lnTo>
                    <a:pt x="219" y="186"/>
                  </a:lnTo>
                  <a:lnTo>
                    <a:pt x="263" y="209"/>
                  </a:lnTo>
                  <a:lnTo>
                    <a:pt x="307" y="231"/>
                  </a:lnTo>
                  <a:lnTo>
                    <a:pt x="355" y="253"/>
                  </a:lnTo>
                  <a:lnTo>
                    <a:pt x="395" y="267"/>
                  </a:lnTo>
                  <a:lnTo>
                    <a:pt x="439" y="282"/>
                  </a:lnTo>
                  <a:lnTo>
                    <a:pt x="487" y="293"/>
                  </a:lnTo>
                  <a:lnTo>
                    <a:pt x="534" y="301"/>
                  </a:lnTo>
                  <a:lnTo>
                    <a:pt x="571" y="309"/>
                  </a:lnTo>
                  <a:lnTo>
                    <a:pt x="622" y="312"/>
                  </a:lnTo>
                  <a:lnTo>
                    <a:pt x="673" y="318"/>
                  </a:lnTo>
                  <a:lnTo>
                    <a:pt x="718" y="318"/>
                  </a:lnTo>
                  <a:lnTo>
                    <a:pt x="766" y="318"/>
                  </a:lnTo>
                  <a:lnTo>
                    <a:pt x="828" y="318"/>
                  </a:lnTo>
                  <a:lnTo>
                    <a:pt x="890" y="311"/>
                  </a:lnTo>
                  <a:lnTo>
                    <a:pt x="949" y="304"/>
                  </a:lnTo>
                  <a:lnTo>
                    <a:pt x="1000" y="296"/>
                  </a:lnTo>
                  <a:lnTo>
                    <a:pt x="1058" y="285"/>
                  </a:lnTo>
                  <a:lnTo>
                    <a:pt x="1106" y="274"/>
                  </a:lnTo>
                  <a:lnTo>
                    <a:pt x="1156" y="260"/>
                  </a:lnTo>
                  <a:lnTo>
                    <a:pt x="1212" y="245"/>
                  </a:lnTo>
                  <a:lnTo>
                    <a:pt x="1259" y="231"/>
                  </a:lnTo>
                  <a:lnTo>
                    <a:pt x="1318" y="209"/>
                  </a:lnTo>
                  <a:lnTo>
                    <a:pt x="1362" y="190"/>
                  </a:lnTo>
                  <a:lnTo>
                    <a:pt x="1427" y="153"/>
                  </a:lnTo>
                </a:path>
              </a:pathLst>
            </a:custGeom>
            <a:gradFill flip="none" rotWithShape="1">
              <a:gsLst>
                <a:gs pos="0">
                  <a:srgbClr val="00DFF6"/>
                </a:gs>
                <a:gs pos="90000">
                  <a:srgbClr val="002774"/>
                </a:gs>
              </a:gsLst>
              <a:lin ang="2700000" scaled="1"/>
              <a:tileRect/>
            </a:gradFill>
            <a:ln w="25400">
              <a:noFill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extrusionH="304800">
              <a:bevelT w="101600" prst="convex"/>
              <a:bevelB w="0" h="63500"/>
              <a:contourClr>
                <a:srgbClr val="AFEAFF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sp3d/>
            </a:bodyPr>
            <a:lstStyle/>
            <a:p>
              <a:pPr algn="ctr" defTabSz="864017" eaLnBrk="0" fontAlgn="ctr" hangingPunct="0">
                <a:buClr>
                  <a:srgbClr val="FF0000"/>
                </a:buClr>
                <a:buSzPct val="70000"/>
                <a:defRPr/>
              </a:pPr>
              <a:endParaRPr lang="zh-CN" altLang="en-US" sz="1100" dirty="0">
                <a:solidFill>
                  <a:prstClr val="white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719E0D2-5D45-28E6-3E57-E5EC0FC44D91}"/>
                </a:ext>
              </a:extLst>
            </p:cNvPr>
            <p:cNvSpPr>
              <a:spLocks/>
            </p:cNvSpPr>
            <p:nvPr/>
          </p:nvSpPr>
          <p:spPr bwMode="gray">
            <a:xfrm rot="14400000">
              <a:off x="6208940" y="1604891"/>
              <a:ext cx="1867071" cy="621534"/>
            </a:xfrm>
            <a:custGeom>
              <a:avLst/>
              <a:gdLst>
                <a:gd name="T0" fmla="*/ 382 w 1717"/>
                <a:gd name="T1" fmla="*/ 102 h 484"/>
                <a:gd name="T2" fmla="*/ 417 w 1717"/>
                <a:gd name="T3" fmla="*/ 408 h 484"/>
                <a:gd name="T4" fmla="*/ 399 w 1717"/>
                <a:gd name="T5" fmla="*/ 382 h 484"/>
                <a:gd name="T6" fmla="*/ 373 w 1717"/>
                <a:gd name="T7" fmla="*/ 416 h 484"/>
                <a:gd name="T8" fmla="*/ 346 w 1717"/>
                <a:gd name="T9" fmla="*/ 446 h 484"/>
                <a:gd name="T10" fmla="*/ 314 w 1717"/>
                <a:gd name="T11" fmla="*/ 471 h 484"/>
                <a:gd name="T12" fmla="*/ 289 w 1717"/>
                <a:gd name="T13" fmla="*/ 485 h 484"/>
                <a:gd name="T14" fmla="*/ 262 w 1717"/>
                <a:gd name="T15" fmla="*/ 492 h 484"/>
                <a:gd name="T16" fmla="*/ 236 w 1717"/>
                <a:gd name="T17" fmla="*/ 492 h 484"/>
                <a:gd name="T18" fmla="*/ 208 w 1717"/>
                <a:gd name="T19" fmla="*/ 481 h 484"/>
                <a:gd name="T20" fmla="*/ 172 w 1717"/>
                <a:gd name="T21" fmla="*/ 452 h 484"/>
                <a:gd name="T22" fmla="*/ 143 w 1717"/>
                <a:gd name="T23" fmla="*/ 420 h 484"/>
                <a:gd name="T24" fmla="*/ 117 w 1717"/>
                <a:gd name="T25" fmla="*/ 386 h 484"/>
                <a:gd name="T26" fmla="*/ 93 w 1717"/>
                <a:gd name="T27" fmla="*/ 339 h 484"/>
                <a:gd name="T28" fmla="*/ 66 w 1717"/>
                <a:gd name="T29" fmla="*/ 269 h 484"/>
                <a:gd name="T30" fmla="*/ 43 w 1717"/>
                <a:gd name="T31" fmla="*/ 186 h 484"/>
                <a:gd name="T32" fmla="*/ 28 w 1717"/>
                <a:gd name="T33" fmla="*/ 132 h 484"/>
                <a:gd name="T34" fmla="*/ 0 w 1717"/>
                <a:gd name="T35" fmla="*/ 0 h 484"/>
                <a:gd name="T36" fmla="*/ 36 w 1717"/>
                <a:gd name="T37" fmla="*/ 124 h 484"/>
                <a:gd name="T38" fmla="*/ 60 w 1717"/>
                <a:gd name="T39" fmla="*/ 186 h 484"/>
                <a:gd name="T40" fmla="*/ 82 w 1717"/>
                <a:gd name="T41" fmla="*/ 231 h 484"/>
                <a:gd name="T42" fmla="*/ 107 w 1717"/>
                <a:gd name="T43" fmla="*/ 280 h 484"/>
                <a:gd name="T44" fmla="*/ 132 w 1717"/>
                <a:gd name="T45" fmla="*/ 306 h 484"/>
                <a:gd name="T46" fmla="*/ 156 w 1717"/>
                <a:gd name="T47" fmla="*/ 322 h 484"/>
                <a:gd name="T48" fmla="*/ 183 w 1717"/>
                <a:gd name="T49" fmla="*/ 331 h 484"/>
                <a:gd name="T50" fmla="*/ 208 w 1717"/>
                <a:gd name="T51" fmla="*/ 331 h 484"/>
                <a:gd name="T52" fmla="*/ 241 w 1717"/>
                <a:gd name="T53" fmla="*/ 324 h 484"/>
                <a:gd name="T54" fmla="*/ 270 w 1717"/>
                <a:gd name="T55" fmla="*/ 309 h 484"/>
                <a:gd name="T56" fmla="*/ 299 w 1717"/>
                <a:gd name="T57" fmla="*/ 287 h 484"/>
                <a:gd name="T58" fmla="*/ 329 w 1717"/>
                <a:gd name="T59" fmla="*/ 258 h 484"/>
                <a:gd name="T60" fmla="*/ 358 w 1717"/>
                <a:gd name="T61" fmla="*/ 209 h 484"/>
                <a:gd name="T62" fmla="*/ 387 w 1717"/>
                <a:gd name="T63" fmla="*/ 153 h 48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717"/>
                <a:gd name="T97" fmla="*/ 0 h 484"/>
                <a:gd name="T98" fmla="*/ 1717 w 1717"/>
                <a:gd name="T99" fmla="*/ 484 h 48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717" h="484">
                  <a:moveTo>
                    <a:pt x="1427" y="153"/>
                  </a:moveTo>
                  <a:lnTo>
                    <a:pt x="1405" y="102"/>
                  </a:lnTo>
                  <a:lnTo>
                    <a:pt x="1716" y="132"/>
                  </a:lnTo>
                  <a:lnTo>
                    <a:pt x="1540" y="395"/>
                  </a:lnTo>
                  <a:lnTo>
                    <a:pt x="1519" y="344"/>
                  </a:lnTo>
                  <a:lnTo>
                    <a:pt x="1472" y="369"/>
                  </a:lnTo>
                  <a:lnTo>
                    <a:pt x="1413" y="391"/>
                  </a:lnTo>
                  <a:lnTo>
                    <a:pt x="1373" y="403"/>
                  </a:lnTo>
                  <a:lnTo>
                    <a:pt x="1328" y="418"/>
                  </a:lnTo>
                  <a:lnTo>
                    <a:pt x="1274" y="433"/>
                  </a:lnTo>
                  <a:lnTo>
                    <a:pt x="1219" y="447"/>
                  </a:lnTo>
                  <a:lnTo>
                    <a:pt x="1160" y="458"/>
                  </a:lnTo>
                  <a:lnTo>
                    <a:pt x="1117" y="464"/>
                  </a:lnTo>
                  <a:lnTo>
                    <a:pt x="1062" y="472"/>
                  </a:lnTo>
                  <a:lnTo>
                    <a:pt x="1007" y="479"/>
                  </a:lnTo>
                  <a:lnTo>
                    <a:pt x="968" y="479"/>
                  </a:lnTo>
                  <a:lnTo>
                    <a:pt x="916" y="483"/>
                  </a:lnTo>
                  <a:lnTo>
                    <a:pt x="872" y="479"/>
                  </a:lnTo>
                  <a:lnTo>
                    <a:pt x="817" y="475"/>
                  </a:lnTo>
                  <a:lnTo>
                    <a:pt x="766" y="468"/>
                  </a:lnTo>
                  <a:lnTo>
                    <a:pt x="701" y="453"/>
                  </a:lnTo>
                  <a:lnTo>
                    <a:pt x="634" y="439"/>
                  </a:lnTo>
                  <a:lnTo>
                    <a:pt x="576" y="424"/>
                  </a:lnTo>
                  <a:lnTo>
                    <a:pt x="524" y="407"/>
                  </a:lnTo>
                  <a:lnTo>
                    <a:pt x="476" y="391"/>
                  </a:lnTo>
                  <a:lnTo>
                    <a:pt x="435" y="373"/>
                  </a:lnTo>
                  <a:lnTo>
                    <a:pt x="384" y="349"/>
                  </a:lnTo>
                  <a:lnTo>
                    <a:pt x="344" y="326"/>
                  </a:lnTo>
                  <a:lnTo>
                    <a:pt x="293" y="293"/>
                  </a:lnTo>
                  <a:lnTo>
                    <a:pt x="242" y="256"/>
                  </a:lnTo>
                  <a:lnTo>
                    <a:pt x="205" y="226"/>
                  </a:lnTo>
                  <a:lnTo>
                    <a:pt x="157" y="186"/>
                  </a:lnTo>
                  <a:lnTo>
                    <a:pt x="124" y="158"/>
                  </a:lnTo>
                  <a:lnTo>
                    <a:pt x="102" y="132"/>
                  </a:lnTo>
                  <a:lnTo>
                    <a:pt x="62" y="88"/>
                  </a:lnTo>
                  <a:lnTo>
                    <a:pt x="0" y="0"/>
                  </a:lnTo>
                  <a:lnTo>
                    <a:pt x="91" y="88"/>
                  </a:lnTo>
                  <a:lnTo>
                    <a:pt x="135" y="124"/>
                  </a:lnTo>
                  <a:lnTo>
                    <a:pt x="175" y="158"/>
                  </a:lnTo>
                  <a:lnTo>
                    <a:pt x="219" y="186"/>
                  </a:lnTo>
                  <a:lnTo>
                    <a:pt x="263" y="209"/>
                  </a:lnTo>
                  <a:lnTo>
                    <a:pt x="307" y="231"/>
                  </a:lnTo>
                  <a:lnTo>
                    <a:pt x="355" y="253"/>
                  </a:lnTo>
                  <a:lnTo>
                    <a:pt x="395" y="267"/>
                  </a:lnTo>
                  <a:lnTo>
                    <a:pt x="439" y="282"/>
                  </a:lnTo>
                  <a:lnTo>
                    <a:pt x="487" y="293"/>
                  </a:lnTo>
                  <a:lnTo>
                    <a:pt x="534" y="301"/>
                  </a:lnTo>
                  <a:lnTo>
                    <a:pt x="571" y="309"/>
                  </a:lnTo>
                  <a:lnTo>
                    <a:pt x="622" y="312"/>
                  </a:lnTo>
                  <a:lnTo>
                    <a:pt x="673" y="318"/>
                  </a:lnTo>
                  <a:lnTo>
                    <a:pt x="718" y="318"/>
                  </a:lnTo>
                  <a:lnTo>
                    <a:pt x="766" y="318"/>
                  </a:lnTo>
                  <a:lnTo>
                    <a:pt x="828" y="318"/>
                  </a:lnTo>
                  <a:lnTo>
                    <a:pt x="890" y="311"/>
                  </a:lnTo>
                  <a:lnTo>
                    <a:pt x="949" y="304"/>
                  </a:lnTo>
                  <a:lnTo>
                    <a:pt x="1000" y="296"/>
                  </a:lnTo>
                  <a:lnTo>
                    <a:pt x="1058" y="285"/>
                  </a:lnTo>
                  <a:lnTo>
                    <a:pt x="1106" y="274"/>
                  </a:lnTo>
                  <a:lnTo>
                    <a:pt x="1156" y="260"/>
                  </a:lnTo>
                  <a:lnTo>
                    <a:pt x="1212" y="245"/>
                  </a:lnTo>
                  <a:lnTo>
                    <a:pt x="1259" y="231"/>
                  </a:lnTo>
                  <a:lnTo>
                    <a:pt x="1318" y="209"/>
                  </a:lnTo>
                  <a:lnTo>
                    <a:pt x="1362" y="190"/>
                  </a:lnTo>
                  <a:lnTo>
                    <a:pt x="1427" y="153"/>
                  </a:lnTo>
                </a:path>
              </a:pathLst>
            </a:custGeom>
            <a:gradFill flip="none" rotWithShape="1">
              <a:gsLst>
                <a:gs pos="0">
                  <a:srgbClr val="FFCF01"/>
                </a:gs>
                <a:gs pos="90000">
                  <a:srgbClr val="E22000"/>
                </a:gs>
              </a:gsLst>
              <a:lin ang="2700000" scaled="1"/>
              <a:tileRect/>
            </a:gradFill>
            <a:ln w="25400">
              <a:noFill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 extrusionH="304800">
              <a:bevelT w="101600" prst="convex"/>
              <a:bevelB w="0" h="63500"/>
              <a:contourClr>
                <a:srgbClr val="FFE593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sp3d/>
            </a:bodyPr>
            <a:lstStyle/>
            <a:p>
              <a:pPr algn="ctr" defTabSz="864017" eaLnBrk="0" fontAlgn="ctr" hangingPunct="0">
                <a:buClr>
                  <a:srgbClr val="FF0000"/>
                </a:buClr>
                <a:buSzPct val="70000"/>
                <a:defRPr/>
              </a:pPr>
              <a:endParaRPr lang="zh-CN" altLang="en-US" sz="1100" dirty="0">
                <a:solidFill>
                  <a:prstClr val="white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BB1CF51D-B21D-7AF2-6B2A-2AACA31F4E2B}"/>
                </a:ext>
              </a:extLst>
            </p:cNvPr>
            <p:cNvSpPr>
              <a:spLocks/>
            </p:cNvSpPr>
            <p:nvPr/>
          </p:nvSpPr>
          <p:spPr bwMode="gray">
            <a:xfrm rot="18000000">
              <a:off x="6475535" y="2524564"/>
              <a:ext cx="1868273" cy="622816"/>
            </a:xfrm>
            <a:custGeom>
              <a:avLst/>
              <a:gdLst>
                <a:gd name="T0" fmla="*/ 385 w 1717"/>
                <a:gd name="T1" fmla="*/ 102 h 484"/>
                <a:gd name="T2" fmla="*/ 421 w 1717"/>
                <a:gd name="T3" fmla="*/ 421 h 484"/>
                <a:gd name="T4" fmla="*/ 402 w 1717"/>
                <a:gd name="T5" fmla="*/ 395 h 484"/>
                <a:gd name="T6" fmla="*/ 376 w 1717"/>
                <a:gd name="T7" fmla="*/ 429 h 484"/>
                <a:gd name="T8" fmla="*/ 349 w 1717"/>
                <a:gd name="T9" fmla="*/ 459 h 484"/>
                <a:gd name="T10" fmla="*/ 316 w 1717"/>
                <a:gd name="T11" fmla="*/ 484 h 484"/>
                <a:gd name="T12" fmla="*/ 291 w 1717"/>
                <a:gd name="T13" fmla="*/ 498 h 484"/>
                <a:gd name="T14" fmla="*/ 264 w 1717"/>
                <a:gd name="T15" fmla="*/ 505 h 484"/>
                <a:gd name="T16" fmla="*/ 238 w 1717"/>
                <a:gd name="T17" fmla="*/ 505 h 484"/>
                <a:gd name="T18" fmla="*/ 208 w 1717"/>
                <a:gd name="T19" fmla="*/ 494 h 484"/>
                <a:gd name="T20" fmla="*/ 174 w 1717"/>
                <a:gd name="T21" fmla="*/ 465 h 484"/>
                <a:gd name="T22" fmla="*/ 144 w 1717"/>
                <a:gd name="T23" fmla="*/ 433 h 484"/>
                <a:gd name="T24" fmla="*/ 118 w 1717"/>
                <a:gd name="T25" fmla="*/ 399 h 484"/>
                <a:gd name="T26" fmla="*/ 93 w 1717"/>
                <a:gd name="T27" fmla="*/ 339 h 484"/>
                <a:gd name="T28" fmla="*/ 66 w 1717"/>
                <a:gd name="T29" fmla="*/ 269 h 484"/>
                <a:gd name="T30" fmla="*/ 43 w 1717"/>
                <a:gd name="T31" fmla="*/ 199 h 484"/>
                <a:gd name="T32" fmla="*/ 28 w 1717"/>
                <a:gd name="T33" fmla="*/ 145 h 484"/>
                <a:gd name="T34" fmla="*/ 0 w 1717"/>
                <a:gd name="T35" fmla="*/ 0 h 484"/>
                <a:gd name="T36" fmla="*/ 37 w 1717"/>
                <a:gd name="T37" fmla="*/ 137 h 484"/>
                <a:gd name="T38" fmla="*/ 60 w 1717"/>
                <a:gd name="T39" fmla="*/ 199 h 484"/>
                <a:gd name="T40" fmla="*/ 83 w 1717"/>
                <a:gd name="T41" fmla="*/ 244 h 484"/>
                <a:gd name="T42" fmla="*/ 108 w 1717"/>
                <a:gd name="T43" fmla="*/ 280 h 484"/>
                <a:gd name="T44" fmla="*/ 134 w 1717"/>
                <a:gd name="T45" fmla="*/ 306 h 484"/>
                <a:gd name="T46" fmla="*/ 157 w 1717"/>
                <a:gd name="T47" fmla="*/ 322 h 484"/>
                <a:gd name="T48" fmla="*/ 184 w 1717"/>
                <a:gd name="T49" fmla="*/ 331 h 484"/>
                <a:gd name="T50" fmla="*/ 208 w 1717"/>
                <a:gd name="T51" fmla="*/ 331 h 484"/>
                <a:gd name="T52" fmla="*/ 244 w 1717"/>
                <a:gd name="T53" fmla="*/ 324 h 484"/>
                <a:gd name="T54" fmla="*/ 272 w 1717"/>
                <a:gd name="T55" fmla="*/ 309 h 484"/>
                <a:gd name="T56" fmla="*/ 302 w 1717"/>
                <a:gd name="T57" fmla="*/ 287 h 484"/>
                <a:gd name="T58" fmla="*/ 332 w 1717"/>
                <a:gd name="T59" fmla="*/ 258 h 484"/>
                <a:gd name="T60" fmla="*/ 360 w 1717"/>
                <a:gd name="T61" fmla="*/ 222 h 484"/>
                <a:gd name="T62" fmla="*/ 391 w 1717"/>
                <a:gd name="T63" fmla="*/ 166 h 48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717"/>
                <a:gd name="T97" fmla="*/ 0 h 484"/>
                <a:gd name="T98" fmla="*/ 1717 w 1717"/>
                <a:gd name="T99" fmla="*/ 484 h 48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717" h="484">
                  <a:moveTo>
                    <a:pt x="1427" y="153"/>
                  </a:moveTo>
                  <a:lnTo>
                    <a:pt x="1405" y="102"/>
                  </a:lnTo>
                  <a:lnTo>
                    <a:pt x="1716" y="132"/>
                  </a:lnTo>
                  <a:lnTo>
                    <a:pt x="1540" y="395"/>
                  </a:lnTo>
                  <a:lnTo>
                    <a:pt x="1519" y="344"/>
                  </a:lnTo>
                  <a:lnTo>
                    <a:pt x="1472" y="369"/>
                  </a:lnTo>
                  <a:lnTo>
                    <a:pt x="1413" y="391"/>
                  </a:lnTo>
                  <a:lnTo>
                    <a:pt x="1373" y="403"/>
                  </a:lnTo>
                  <a:lnTo>
                    <a:pt x="1328" y="418"/>
                  </a:lnTo>
                  <a:lnTo>
                    <a:pt x="1274" y="433"/>
                  </a:lnTo>
                  <a:lnTo>
                    <a:pt x="1219" y="447"/>
                  </a:lnTo>
                  <a:lnTo>
                    <a:pt x="1160" y="458"/>
                  </a:lnTo>
                  <a:lnTo>
                    <a:pt x="1117" y="464"/>
                  </a:lnTo>
                  <a:lnTo>
                    <a:pt x="1062" y="472"/>
                  </a:lnTo>
                  <a:lnTo>
                    <a:pt x="1007" y="479"/>
                  </a:lnTo>
                  <a:lnTo>
                    <a:pt x="968" y="479"/>
                  </a:lnTo>
                  <a:lnTo>
                    <a:pt x="916" y="483"/>
                  </a:lnTo>
                  <a:lnTo>
                    <a:pt x="872" y="479"/>
                  </a:lnTo>
                  <a:lnTo>
                    <a:pt x="817" y="475"/>
                  </a:lnTo>
                  <a:lnTo>
                    <a:pt x="766" y="468"/>
                  </a:lnTo>
                  <a:lnTo>
                    <a:pt x="701" y="453"/>
                  </a:lnTo>
                  <a:lnTo>
                    <a:pt x="634" y="439"/>
                  </a:lnTo>
                  <a:lnTo>
                    <a:pt x="576" y="424"/>
                  </a:lnTo>
                  <a:lnTo>
                    <a:pt x="524" y="407"/>
                  </a:lnTo>
                  <a:lnTo>
                    <a:pt x="476" y="391"/>
                  </a:lnTo>
                  <a:lnTo>
                    <a:pt x="435" y="373"/>
                  </a:lnTo>
                  <a:lnTo>
                    <a:pt x="384" y="349"/>
                  </a:lnTo>
                  <a:lnTo>
                    <a:pt x="344" y="326"/>
                  </a:lnTo>
                  <a:lnTo>
                    <a:pt x="293" y="293"/>
                  </a:lnTo>
                  <a:lnTo>
                    <a:pt x="242" y="256"/>
                  </a:lnTo>
                  <a:lnTo>
                    <a:pt x="205" y="226"/>
                  </a:lnTo>
                  <a:lnTo>
                    <a:pt x="157" y="186"/>
                  </a:lnTo>
                  <a:lnTo>
                    <a:pt x="124" y="158"/>
                  </a:lnTo>
                  <a:lnTo>
                    <a:pt x="102" y="132"/>
                  </a:lnTo>
                  <a:lnTo>
                    <a:pt x="62" y="88"/>
                  </a:lnTo>
                  <a:lnTo>
                    <a:pt x="0" y="0"/>
                  </a:lnTo>
                  <a:lnTo>
                    <a:pt x="91" y="88"/>
                  </a:lnTo>
                  <a:lnTo>
                    <a:pt x="135" y="124"/>
                  </a:lnTo>
                  <a:lnTo>
                    <a:pt x="175" y="158"/>
                  </a:lnTo>
                  <a:lnTo>
                    <a:pt x="219" y="186"/>
                  </a:lnTo>
                  <a:lnTo>
                    <a:pt x="263" y="209"/>
                  </a:lnTo>
                  <a:lnTo>
                    <a:pt x="307" y="231"/>
                  </a:lnTo>
                  <a:lnTo>
                    <a:pt x="355" y="253"/>
                  </a:lnTo>
                  <a:lnTo>
                    <a:pt x="395" y="267"/>
                  </a:lnTo>
                  <a:lnTo>
                    <a:pt x="439" y="282"/>
                  </a:lnTo>
                  <a:lnTo>
                    <a:pt x="487" y="293"/>
                  </a:lnTo>
                  <a:lnTo>
                    <a:pt x="534" y="301"/>
                  </a:lnTo>
                  <a:lnTo>
                    <a:pt x="571" y="309"/>
                  </a:lnTo>
                  <a:lnTo>
                    <a:pt x="622" y="312"/>
                  </a:lnTo>
                  <a:lnTo>
                    <a:pt x="673" y="318"/>
                  </a:lnTo>
                  <a:lnTo>
                    <a:pt x="718" y="318"/>
                  </a:lnTo>
                  <a:lnTo>
                    <a:pt x="766" y="318"/>
                  </a:lnTo>
                  <a:lnTo>
                    <a:pt x="828" y="318"/>
                  </a:lnTo>
                  <a:lnTo>
                    <a:pt x="890" y="311"/>
                  </a:lnTo>
                  <a:lnTo>
                    <a:pt x="949" y="304"/>
                  </a:lnTo>
                  <a:lnTo>
                    <a:pt x="1000" y="296"/>
                  </a:lnTo>
                  <a:lnTo>
                    <a:pt x="1058" y="285"/>
                  </a:lnTo>
                  <a:lnTo>
                    <a:pt x="1106" y="274"/>
                  </a:lnTo>
                  <a:lnTo>
                    <a:pt x="1156" y="260"/>
                  </a:lnTo>
                  <a:lnTo>
                    <a:pt x="1212" y="245"/>
                  </a:lnTo>
                  <a:lnTo>
                    <a:pt x="1259" y="231"/>
                  </a:lnTo>
                  <a:lnTo>
                    <a:pt x="1318" y="209"/>
                  </a:lnTo>
                  <a:lnTo>
                    <a:pt x="1362" y="190"/>
                  </a:lnTo>
                  <a:lnTo>
                    <a:pt x="1427" y="153"/>
                  </a:lnTo>
                </a:path>
              </a:pathLst>
            </a:custGeom>
            <a:gradFill flip="none" rotWithShape="1">
              <a:gsLst>
                <a:gs pos="0">
                  <a:srgbClr val="6EFF01"/>
                </a:gs>
                <a:gs pos="90000">
                  <a:srgbClr val="0F5000"/>
                </a:gs>
              </a:gsLst>
              <a:lin ang="2700000" scaled="1"/>
              <a:tileRect/>
            </a:gradFill>
            <a:ln w="25400">
              <a:noFill/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cene3d>
              <a:camera prst="orthographicFront"/>
              <a:lightRig rig="flat" dir="t"/>
            </a:scene3d>
            <a:sp3d>
              <a:bevelT prst="convex"/>
              <a:bevelB w="0" h="0"/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>
              <a:sp3d/>
            </a:bodyPr>
            <a:lstStyle/>
            <a:p>
              <a:pPr algn="ctr" defTabSz="864017" eaLnBrk="0" fontAlgn="ctr" hangingPunct="0">
                <a:buClr>
                  <a:srgbClr val="FF0000"/>
                </a:buClr>
                <a:buSzPct val="70000"/>
                <a:defRPr/>
              </a:pPr>
              <a:endParaRPr lang="zh-CN" altLang="en-US" sz="1100" b="1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" name="Text Box 13">
              <a:extLst>
                <a:ext uri="{FF2B5EF4-FFF2-40B4-BE49-F238E27FC236}">
                  <a16:creationId xmlns:a16="http://schemas.microsoft.com/office/drawing/2014/main" id="{864F1F80-6E85-CB47-3934-B8BC8457E8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36703" y="1203598"/>
              <a:ext cx="1471801" cy="5770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864017" fontAlgn="ctr">
                <a:lnSpc>
                  <a:spcPct val="150000"/>
                </a:lnSpc>
                <a:buClr>
                  <a:srgbClr val="FF0000"/>
                </a:buClr>
                <a:buSzPct val="70000"/>
                <a:defRPr/>
              </a:pP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FastOperation</a:t>
              </a:r>
              <a:r>
                <a:rPr kumimoji="1" lang="zh-CN" altLang="en-US" sz="1050" dirty="0">
                  <a:solidFill>
                    <a:srgbClr val="464653">
                      <a:lumMod val="75000"/>
                    </a:srgbClr>
                  </a:solidFill>
                  <a:effectLst>
                    <a:reflection blurRad="6350" stA="50000" endA="300" endPos="50000" dist="29997" dir="5400000" sy="-100000" algn="bl" rotWithShape="0"/>
                  </a:effectLst>
                  <a:latin typeface="微软雅黑" pitchFamily="34" charset="-122"/>
                  <a:ea typeface="微软雅黑" pitchFamily="34" charset="-122"/>
                </a:rPr>
                <a:t>快捷运维，提高维护效率</a:t>
              </a:r>
            </a:p>
          </p:txBody>
        </p:sp>
        <p:sp>
          <p:nvSpPr>
            <p:cNvPr id="12" name="Text Box 14">
              <a:extLst>
                <a:ext uri="{FF2B5EF4-FFF2-40B4-BE49-F238E27FC236}">
                  <a16:creationId xmlns:a16="http://schemas.microsoft.com/office/drawing/2014/main" id="{55E4D689-3DA9-C6A9-AF7C-E53C78952F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25993" y="772639"/>
              <a:ext cx="1390223" cy="5770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864017" fontAlgn="ctr">
                <a:lnSpc>
                  <a:spcPct val="150000"/>
                </a:lnSpc>
                <a:buClr>
                  <a:srgbClr val="FF0000"/>
                </a:buClr>
                <a:buSzPct val="70000"/>
                <a:defRPr/>
              </a:pP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FastSensing</a:t>
              </a:r>
              <a:r>
                <a:rPr lang="zh-CN" altLang="en-US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快速预警，</a:t>
              </a:r>
              <a:r>
                <a:rPr kumimoji="1" lang="zh-CN" altLang="en-US" sz="1050" dirty="0">
                  <a:solidFill>
                    <a:srgbClr val="464653">
                      <a:lumMod val="75000"/>
                    </a:srgbClr>
                  </a:solidFill>
                  <a:effectLst>
                    <a:reflection blurRad="6350" stA="50000" endA="300" endPos="50000" dist="29997" dir="5400000" sy="-100000" algn="bl" rotWithShape="0"/>
                  </a:effectLst>
                  <a:latin typeface="微软雅黑" pitchFamily="34" charset="-122"/>
                  <a:ea typeface="微软雅黑" pitchFamily="34" charset="-122"/>
                </a:rPr>
                <a:t>提前消除风险</a:t>
              </a:r>
            </a:p>
          </p:txBody>
        </p:sp>
        <p:sp>
          <p:nvSpPr>
            <p:cNvPr id="13" name="Text Box 15">
              <a:extLst>
                <a:ext uri="{FF2B5EF4-FFF2-40B4-BE49-F238E27FC236}">
                  <a16:creationId xmlns:a16="http://schemas.microsoft.com/office/drawing/2014/main" id="{3D6953D1-740D-239A-8DF7-78A35F9E48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65894" y="1930571"/>
              <a:ext cx="1426186" cy="5770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864017" fontAlgn="ctr">
                <a:lnSpc>
                  <a:spcPct val="150000"/>
                </a:lnSpc>
                <a:buClr>
                  <a:srgbClr val="FF0000"/>
                </a:buClr>
                <a:buSzPct val="70000"/>
                <a:defRPr/>
              </a:pPr>
              <a:r>
                <a:rPr kumimoji="1" lang="en-US" altLang="zh-CN" sz="1050" dirty="0">
                  <a:solidFill>
                    <a:prstClr val="black"/>
                  </a:solidFill>
                  <a:effectLst>
                    <a:reflection blurRad="6350" stA="50000" endA="300" endPos="50000" dist="29997" dir="5400000" sy="-100000" algn="bl" rotWithShape="0"/>
                  </a:effectLst>
                  <a:latin typeface="微软雅黑" pitchFamily="34" charset="-122"/>
                  <a:ea typeface="微软雅黑" pitchFamily="34" charset="-122"/>
                </a:rPr>
                <a:t>FastView</a:t>
              </a:r>
              <a:r>
                <a:rPr kumimoji="1" lang="zh-CN" altLang="en-US" sz="1050" dirty="0">
                  <a:solidFill>
                    <a:prstClr val="black"/>
                  </a:solidFill>
                  <a:effectLst>
                    <a:reflection blurRad="6350" stA="50000" endA="300" endPos="50000" dist="29997" dir="5400000" sy="-100000" algn="bl" rotWithShape="0"/>
                  </a:effectLst>
                  <a:latin typeface="微软雅黑" pitchFamily="34" charset="-122"/>
                  <a:ea typeface="微软雅黑" pitchFamily="34" charset="-122"/>
                </a:rPr>
                <a:t>快速呈现</a:t>
              </a:r>
              <a:endParaRPr kumimoji="1" lang="en-US" altLang="zh-CN" sz="1050" dirty="0">
                <a:solidFill>
                  <a:prstClr val="black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微软雅黑" pitchFamily="34" charset="-122"/>
                <a:ea typeface="微软雅黑" pitchFamily="34" charset="-122"/>
              </a:endParaRPr>
            </a:p>
            <a:p>
              <a:pPr algn="ctr" defTabSz="864017" fontAlgn="ctr">
                <a:lnSpc>
                  <a:spcPct val="150000"/>
                </a:lnSpc>
                <a:buClr>
                  <a:srgbClr val="FF0000"/>
                </a:buClr>
                <a:buSzPct val="70000"/>
                <a:defRPr/>
              </a:pPr>
              <a:r>
                <a:rPr kumimoji="1" lang="zh-CN" altLang="en-US" sz="1050" dirty="0">
                  <a:solidFill>
                    <a:prstClr val="black"/>
                  </a:solidFill>
                  <a:effectLst>
                    <a:reflection blurRad="6350" stA="50000" endA="300" endPos="50000" dist="29997" dir="5400000" sy="-100000" algn="bl" rotWithShape="0"/>
                  </a:effectLst>
                  <a:latin typeface="微软雅黑" pitchFamily="34" charset="-122"/>
                  <a:ea typeface="微软雅黑" pitchFamily="34" charset="-122"/>
                </a:rPr>
                <a:t>保障业务正常运行</a:t>
              </a:r>
            </a:p>
          </p:txBody>
        </p:sp>
        <p:sp>
          <p:nvSpPr>
            <p:cNvPr id="14" name="Text Box 16">
              <a:extLst>
                <a:ext uri="{FF2B5EF4-FFF2-40B4-BE49-F238E27FC236}">
                  <a16:creationId xmlns:a16="http://schemas.microsoft.com/office/drawing/2014/main" id="{11EE5BAE-8A03-8083-AF30-DEE40AB30E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4488" y="3350877"/>
              <a:ext cx="1548825" cy="5770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864017" fontAlgn="ctr">
                <a:lnSpc>
                  <a:spcPct val="150000"/>
                </a:lnSpc>
                <a:buClr>
                  <a:srgbClr val="FF0000"/>
                </a:buClr>
                <a:buSzPct val="70000"/>
                <a:defRPr/>
              </a:pPr>
              <a:r>
                <a:rPr kumimoji="1" lang="zh-CN" altLang="en-US" sz="1050" dirty="0">
                  <a:solidFill>
                    <a:srgbClr val="464653">
                      <a:lumMod val="75000"/>
                    </a:srgbClr>
                  </a:solidFill>
                  <a:effectLst>
                    <a:reflection blurRad="6350" stA="50000" endA="300" endPos="50000" dist="29997" dir="5400000" sy="-100000" algn="bl" rotWithShape="0"/>
                  </a:effectLst>
                  <a:latin typeface="微软雅黑" pitchFamily="34" charset="-122"/>
                  <a:ea typeface="微软雅黑" pitchFamily="34" charset="-122"/>
                </a:rPr>
                <a:t>故障智能告警</a:t>
              </a:r>
              <a:endParaRPr kumimoji="1" lang="en-US" altLang="zh-CN" sz="1050" dirty="0">
                <a:solidFill>
                  <a:srgbClr val="464653">
                    <a:lumMod val="75000"/>
                  </a:srgbClr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微软雅黑" pitchFamily="34" charset="-122"/>
                <a:ea typeface="微软雅黑" pitchFamily="34" charset="-122"/>
              </a:endParaRPr>
            </a:p>
            <a:p>
              <a:pPr algn="ctr" defTabSz="864017" fontAlgn="ctr">
                <a:lnSpc>
                  <a:spcPct val="150000"/>
                </a:lnSpc>
                <a:buClr>
                  <a:srgbClr val="FF0000"/>
                </a:buClr>
                <a:buSzPct val="70000"/>
                <a:defRPr/>
              </a:pP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FastSensing</a:t>
              </a:r>
              <a:r>
                <a:rPr kumimoji="1" lang="zh-CN" altLang="en-US" sz="1050" dirty="0">
                  <a:solidFill>
                    <a:srgbClr val="464653">
                      <a:lumMod val="75000"/>
                    </a:srgbClr>
                  </a:solidFill>
                  <a:effectLst>
                    <a:reflection blurRad="6350" stA="50000" endA="300" endPos="50000" dist="29997" dir="5400000" sy="-100000" algn="bl" rotWithShape="0"/>
                  </a:effectLst>
                  <a:latin typeface="微软雅黑" pitchFamily="34" charset="-122"/>
                  <a:ea typeface="微软雅黑" pitchFamily="34" charset="-122"/>
                </a:rPr>
                <a:t>快速定位</a:t>
              </a:r>
            </a:p>
          </p:txBody>
        </p:sp>
        <p:sp>
          <p:nvSpPr>
            <p:cNvPr id="15" name="Text Box 17">
              <a:extLst>
                <a:ext uri="{FF2B5EF4-FFF2-40B4-BE49-F238E27FC236}">
                  <a16:creationId xmlns:a16="http://schemas.microsoft.com/office/drawing/2014/main" id="{499A44C2-0633-45D0-C84E-719F31B53F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65669" y="3867894"/>
              <a:ext cx="1390707" cy="5770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864017" fontAlgn="ctr">
                <a:lnSpc>
                  <a:spcPct val="150000"/>
                </a:lnSpc>
                <a:buClr>
                  <a:srgbClr val="FF0000"/>
                </a:buClr>
                <a:buSzPct val="70000"/>
                <a:defRPr/>
              </a:pPr>
              <a:r>
                <a:rPr kumimoji="1" lang="en-US" altLang="zh-CN" sz="1050" dirty="0">
                  <a:solidFill>
                    <a:srgbClr val="464653">
                      <a:lumMod val="75000"/>
                    </a:srgbClr>
                  </a:solidFill>
                  <a:effectLst>
                    <a:reflection blurRad="6350" stA="50000" endA="300" endPos="50000" dist="29997" dir="5400000" sy="-100000" algn="bl" rotWithShape="0"/>
                  </a:effectLst>
                  <a:latin typeface="微软雅黑" pitchFamily="34" charset="-122"/>
                  <a:ea typeface="微软雅黑" pitchFamily="34" charset="-122"/>
                </a:rPr>
                <a:t>FastSetup</a:t>
              </a:r>
              <a:r>
                <a:rPr kumimoji="1" lang="zh-CN" altLang="en-US" sz="1050" dirty="0">
                  <a:solidFill>
                    <a:srgbClr val="464653">
                      <a:lumMod val="75000"/>
                    </a:srgbClr>
                  </a:solidFill>
                  <a:effectLst>
                    <a:reflection blurRad="6350" stA="50000" endA="300" endPos="50000" dist="29997" dir="5400000" sy="-100000" algn="bl" rotWithShape="0"/>
                  </a:effectLst>
                  <a:latin typeface="微软雅黑" pitchFamily="34" charset="-122"/>
                  <a:ea typeface="微软雅黑" pitchFamily="34" charset="-122"/>
                </a:rPr>
                <a:t>快速部署，节约运维人力</a:t>
              </a:r>
            </a:p>
          </p:txBody>
        </p:sp>
        <p:sp>
          <p:nvSpPr>
            <p:cNvPr id="16" name="Text Box 18">
              <a:extLst>
                <a:ext uri="{FF2B5EF4-FFF2-40B4-BE49-F238E27FC236}">
                  <a16:creationId xmlns:a16="http://schemas.microsoft.com/office/drawing/2014/main" id="{C5BE3328-5DC7-97A6-BF62-353CC0A190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36703" y="2787774"/>
              <a:ext cx="1471801" cy="57708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defTabSz="864017" fontAlgn="ctr">
                <a:lnSpc>
                  <a:spcPct val="150000"/>
                </a:lnSpc>
                <a:buClr>
                  <a:srgbClr val="FF0000"/>
                </a:buClr>
                <a:buSzPct val="70000"/>
                <a:defRPr/>
              </a:pPr>
              <a:r>
                <a:rPr kumimoji="1" lang="en-US" altLang="zh-CN" sz="1050" dirty="0">
                  <a:solidFill>
                    <a:prstClr val="black"/>
                  </a:solidFill>
                  <a:effectLst>
                    <a:reflection blurRad="6350" stA="50000" endA="300" endPos="50000" dist="29997" dir="5400000" sy="-100000" algn="bl" rotWithShape="0"/>
                  </a:effectLst>
                  <a:latin typeface="微软雅黑" pitchFamily="34" charset="-122"/>
                  <a:ea typeface="微软雅黑" pitchFamily="34" charset="-122"/>
                </a:rPr>
                <a:t>FastPlanning</a:t>
              </a:r>
              <a:r>
                <a:rPr kumimoji="1" lang="zh-CN" altLang="en-US" sz="1050" dirty="0">
                  <a:solidFill>
                    <a:prstClr val="black"/>
                  </a:solidFill>
                  <a:effectLst>
                    <a:reflection blurRad="6350" stA="50000" endA="300" endPos="50000" dist="29997" dir="5400000" sy="-100000" algn="bl" rotWithShape="0"/>
                  </a:effectLst>
                  <a:latin typeface="微软雅黑" pitchFamily="34" charset="-122"/>
                  <a:ea typeface="微软雅黑" pitchFamily="34" charset="-122"/>
                </a:rPr>
                <a:t>快速规划，消除信号死角</a:t>
              </a:r>
            </a:p>
          </p:txBody>
        </p:sp>
        <p:grpSp>
          <p:nvGrpSpPr>
            <p:cNvPr id="17" name="组合 57">
              <a:extLst>
                <a:ext uri="{FF2B5EF4-FFF2-40B4-BE49-F238E27FC236}">
                  <a16:creationId xmlns:a16="http://schemas.microsoft.com/office/drawing/2014/main" id="{C3E215F7-26C7-657C-C2A2-49FC5A9B9F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16949" y="1901844"/>
              <a:ext cx="1763363" cy="1328470"/>
              <a:chOff x="998217" y="2329497"/>
              <a:chExt cx="1904726" cy="1529713"/>
            </a:xfrm>
          </p:grpSpPr>
          <p:grpSp>
            <p:nvGrpSpPr>
              <p:cNvPr id="18" name="组合 34">
                <a:extLst>
                  <a:ext uri="{FF2B5EF4-FFF2-40B4-BE49-F238E27FC236}">
                    <a16:creationId xmlns:a16="http://schemas.microsoft.com/office/drawing/2014/main" id="{C0C33AB9-3AC6-A7C5-B3AD-3F0105C8FB2E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1208517" y="2329497"/>
                <a:ext cx="1534687" cy="1529713"/>
                <a:chOff x="4776613" y="4404799"/>
                <a:chExt cx="1011885" cy="1008000"/>
              </a:xfrm>
            </p:grpSpPr>
            <p:sp>
              <p:nvSpPr>
                <p:cNvPr id="20" name="Oval 2">
                  <a:extLst>
                    <a:ext uri="{FF2B5EF4-FFF2-40B4-BE49-F238E27FC236}">
                      <a16:creationId xmlns:a16="http://schemas.microsoft.com/office/drawing/2014/main" id="{A95F5C39-C719-6142-AB51-8D96DD43B6D9}"/>
                    </a:ext>
                  </a:extLst>
                </p:cNvPr>
                <p:cNvSpPr>
                  <a:spLocks noChangeAspect="1" noChangeArrowheads="1"/>
                </p:cNvSpPr>
                <p:nvPr/>
              </p:nvSpPr>
              <p:spPr bwMode="auto">
                <a:xfrm>
                  <a:off x="4780498" y="4404799"/>
                  <a:ext cx="1008000" cy="10080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00DFF6"/>
                    </a:gs>
                    <a:gs pos="90000">
                      <a:srgbClr val="002774"/>
                    </a:gs>
                  </a:gsLst>
                  <a:lin ang="2700000" scaled="1"/>
                  <a:tileRect/>
                </a:gradFill>
                <a:ln w="25400">
                  <a:noFill/>
                </a:ln>
                <a:effectLst>
                  <a:outerShdw blurRad="225425" dist="38100" dir="5220000" algn="ctr">
                    <a:srgbClr val="000000">
                      <a:alpha val="33000"/>
                    </a:srgbClr>
                  </a:outerShdw>
                </a:effectLst>
                <a:scene3d>
                  <a:camera prst="orthographicFront"/>
                  <a:lightRig rig="flat" dir="t"/>
                </a:scene3d>
                <a:sp3d contourW="19050">
                  <a:bevelT prst="convex"/>
                  <a:bevelB w="0" h="0"/>
                  <a:contourClr>
                    <a:srgbClr val="AFEAFF"/>
                  </a:contourClr>
                </a:sp3d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>
                  <a:sp3d/>
                </a:bodyPr>
                <a:lstStyle/>
                <a:p>
                  <a:pPr algn="ctr" defTabSz="864017" eaLnBrk="0" fontAlgn="ctr" hangingPunct="0">
                    <a:buClr>
                      <a:srgbClr val="FF0000"/>
                    </a:buClr>
                    <a:buSzPct val="70000"/>
                    <a:defRPr/>
                  </a:pPr>
                  <a:endParaRPr lang="fr-FR" altLang="zh-CN" sz="1100" b="1" dirty="0">
                    <a:solidFill>
                      <a:prstClr val="white"/>
                    </a:solidFill>
                    <a:latin typeface="微软雅黑" pitchFamily="34" charset="-122"/>
                    <a:ea typeface="微软雅黑" pitchFamily="34" charset="-122"/>
                  </a:endParaRPr>
                </a:p>
              </p:txBody>
            </p:sp>
            <p:sp>
              <p:nvSpPr>
                <p:cNvPr id="21" name="椭圆 20">
                  <a:extLst>
                    <a:ext uri="{FF2B5EF4-FFF2-40B4-BE49-F238E27FC236}">
                      <a16:creationId xmlns:a16="http://schemas.microsoft.com/office/drawing/2014/main" id="{F4498051-B5D3-0450-913C-0BBEEAA0386E}"/>
                    </a:ext>
                  </a:extLst>
                </p:cNvPr>
                <p:cNvSpPr>
                  <a:spLocks/>
                </p:cNvSpPr>
                <p:nvPr/>
              </p:nvSpPr>
              <p:spPr>
                <a:xfrm rot="19388639">
                  <a:off x="4776613" y="4464093"/>
                  <a:ext cx="683608" cy="46614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45000">
                      <a:schemeClr val="bg1">
                        <a:alpha val="0"/>
                      </a:schemeClr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864017">
                    <a:defRPr/>
                  </a:pPr>
                  <a:endParaRPr lang="zh-CN" altLang="en-US" sz="1100" dirty="0">
                    <a:solidFill>
                      <a:srgbClr val="FFFFFF"/>
                    </a:solidFill>
                    <a:latin typeface="Calibri"/>
                    <a:ea typeface="微软雅黑" pitchFamily="34" charset="-122"/>
                  </a:endParaRPr>
                </a:p>
              </p:txBody>
            </p:sp>
            <p:sp>
              <p:nvSpPr>
                <p:cNvPr id="22" name="椭圆 21">
                  <a:extLst>
                    <a:ext uri="{FF2B5EF4-FFF2-40B4-BE49-F238E27FC236}">
                      <a16:creationId xmlns:a16="http://schemas.microsoft.com/office/drawing/2014/main" id="{D7DFBDF2-D776-B038-DA92-5D832F8FE60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888498" y="4512798"/>
                  <a:ext cx="792000" cy="792000"/>
                </a:xfrm>
                <a:prstGeom prst="ellipse">
                  <a:avLst/>
                </a:prstGeom>
                <a:gradFill flip="none" rotWithShape="1">
                  <a:gsLst>
                    <a:gs pos="10000">
                      <a:srgbClr val="2DD7FF">
                        <a:alpha val="50000"/>
                      </a:srgbClr>
                    </a:gs>
                    <a:gs pos="70000">
                      <a:schemeClr val="bg1">
                        <a:alpha val="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864017">
                    <a:defRPr/>
                  </a:pPr>
                  <a:endParaRPr lang="zh-CN" altLang="en-US" sz="1100" dirty="0">
                    <a:solidFill>
                      <a:srgbClr val="FFFFFF"/>
                    </a:solidFill>
                    <a:latin typeface="Calibri"/>
                    <a:ea typeface="微软雅黑" pitchFamily="34" charset="-122"/>
                  </a:endParaRPr>
                </a:p>
              </p:txBody>
            </p:sp>
          </p:grpSp>
          <p:sp>
            <p:nvSpPr>
              <p:cNvPr id="19" name="TextBox 147">
                <a:extLst>
                  <a:ext uri="{FF2B5EF4-FFF2-40B4-BE49-F238E27FC236}">
                    <a16:creationId xmlns:a16="http://schemas.microsoft.com/office/drawing/2014/main" id="{425D3049-CB2D-F629-5B60-D3CDA4E4432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98217" y="2686303"/>
                <a:ext cx="1904726" cy="6910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pPr algn="ctr" defTabSz="864017" fontAlgn="ctr">
                  <a:lnSpc>
                    <a:spcPct val="150000"/>
                  </a:lnSpc>
                  <a:buClr>
                    <a:srgbClr val="FF0000"/>
                  </a:buClr>
                  <a:buSzPct val="70000"/>
                  <a:defRPr/>
                </a:pPr>
                <a:r>
                  <a:rPr kumimoji="1" lang="zh-CN" altLang="en-US" sz="1100" b="1" dirty="0">
                    <a:solidFill>
                      <a:prstClr val="white"/>
                    </a:solidFill>
                    <a:effectLst>
                      <a:reflection blurRad="6350" stA="50000" endA="300" endPos="50000" dist="29997" dir="5400000" sy="-100000" algn="bl" rotWithShape="0"/>
                    </a:effectLst>
                    <a:latin typeface="微软雅黑" pitchFamily="34" charset="-122"/>
                    <a:ea typeface="微软雅黑" pitchFamily="34" charset="-122"/>
                  </a:rPr>
                  <a:t>综化业务管理中心</a:t>
                </a:r>
                <a:endParaRPr kumimoji="1" lang="en-US" altLang="zh-CN" sz="1100" b="1" dirty="0">
                  <a:solidFill>
                    <a:prstClr val="white"/>
                  </a:solidFill>
                  <a:effectLst>
                    <a:reflection blurRad="6350" stA="50000" endA="300" endPos="50000" dist="29997" dir="5400000" sy="-100000" algn="bl" rotWithShape="0"/>
                  </a:effectLst>
                  <a:latin typeface="微软雅黑" pitchFamily="34" charset="-122"/>
                  <a:ea typeface="微软雅黑" pitchFamily="34" charset="-122"/>
                </a:endParaRPr>
              </a:p>
              <a:p>
                <a:pPr algn="ctr" defTabSz="864017" fontAlgn="ctr">
                  <a:lnSpc>
                    <a:spcPct val="150000"/>
                  </a:lnSpc>
                  <a:buClr>
                    <a:srgbClr val="FF0000"/>
                  </a:buClr>
                  <a:buSzPct val="70000"/>
                  <a:defRPr/>
                </a:pPr>
                <a:r>
                  <a:rPr kumimoji="1" lang="en-US" altLang="zh-CN" sz="1100" b="1" dirty="0">
                    <a:solidFill>
                      <a:prstClr val="white"/>
                    </a:solidFill>
                    <a:effectLst>
                      <a:reflection blurRad="6350" stA="50000" endA="300" endPos="50000" dist="29997" dir="5400000" sy="-100000" algn="bl" rotWithShape="0"/>
                    </a:effectLst>
                    <a:latin typeface="微软雅黑" pitchFamily="34" charset="-122"/>
                    <a:ea typeface="微软雅黑" pitchFamily="34" charset="-122"/>
                  </a:rPr>
                  <a:t>Matrix Center</a:t>
                </a:r>
                <a:endParaRPr kumimoji="1" lang="zh-CN" altLang="en-US" sz="1100" b="1" dirty="0">
                  <a:solidFill>
                    <a:prstClr val="white"/>
                  </a:solidFill>
                  <a:effectLst>
                    <a:reflection blurRad="6350" stA="50000" endA="300" endPos="50000" dist="29997" dir="5400000" sy="-100000" algn="bl" rotWithShape="0"/>
                  </a:effectLst>
                  <a:latin typeface="微软雅黑" pitchFamily="34" charset="-122"/>
                  <a:ea typeface="微软雅黑" pitchFamily="34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8276032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4"/>
          </p:nvPr>
        </p:nvSpPr>
        <p:spPr>
          <a:xfrm>
            <a:off x="323528" y="91671"/>
            <a:ext cx="8645212" cy="42769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“云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网”解决方案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全“网”一体化，网络快速部署上线</a:t>
            </a:r>
          </a:p>
        </p:txBody>
      </p:sp>
      <p:sp>
        <p:nvSpPr>
          <p:cNvPr id="89" name="Rectangle 2">
            <a:extLst>
              <a:ext uri="{FF2B5EF4-FFF2-40B4-BE49-F238E27FC236}">
                <a16:creationId xmlns:a16="http://schemas.microsoft.com/office/drawing/2014/main" id="{047DA164-B283-4A82-B503-7663C9E08F8A}"/>
              </a:ext>
            </a:extLst>
          </p:cNvPr>
          <p:cNvSpPr txBox="1">
            <a:spLocks noChangeArrowheads="1"/>
          </p:cNvSpPr>
          <p:nvPr/>
        </p:nvSpPr>
        <p:spPr>
          <a:xfrm>
            <a:off x="395288" y="627063"/>
            <a:ext cx="8263510" cy="413080"/>
          </a:xfrm>
          <a:prstGeom prst="rect">
            <a:avLst/>
          </a:prstGeom>
          <a:ln/>
        </p:spPr>
        <p:txBody>
          <a:bodyPr/>
          <a:lstStyle>
            <a:lvl1pPr marL="414338" indent="-4143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8525" indent="-3460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84300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833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9078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186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38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3890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7742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864017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快速业务部署：借助便捷运维工具，快速进行业务监控部署，节约运维人力</a:t>
            </a:r>
            <a:endParaRPr lang="en-US" altLang="zh-CN" sz="1400" b="1" dirty="0">
              <a:solidFill>
                <a:srgbClr val="7030A0"/>
              </a:solidFill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FF9B5873-F170-4BFA-A50F-69AFEAB706B9}"/>
              </a:ext>
            </a:extLst>
          </p:cNvPr>
          <p:cNvGrpSpPr/>
          <p:nvPr/>
        </p:nvGrpSpPr>
        <p:grpSpPr>
          <a:xfrm>
            <a:off x="3699602" y="1217291"/>
            <a:ext cx="5330985" cy="3297107"/>
            <a:chOff x="3699602" y="1217291"/>
            <a:chExt cx="5330985" cy="3297107"/>
          </a:xfrm>
        </p:grpSpPr>
        <p:pic>
          <p:nvPicPr>
            <p:cNvPr id="87" name="图片 86">
              <a:extLst>
                <a:ext uri="{FF2B5EF4-FFF2-40B4-BE49-F238E27FC236}">
                  <a16:creationId xmlns:a16="http://schemas.microsoft.com/office/drawing/2014/main" id="{5729DF1D-B629-478D-A6F6-9212690AF5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9415"/>
            <a:stretch/>
          </p:blipFill>
          <p:spPr>
            <a:xfrm>
              <a:off x="4613935" y="3093618"/>
              <a:ext cx="618544" cy="823093"/>
            </a:xfrm>
            <a:prstGeom prst="rect">
              <a:avLst/>
            </a:prstGeom>
          </p:spPr>
        </p:pic>
        <p:sp>
          <p:nvSpPr>
            <p:cNvPr id="92" name="圆角矩形 6">
              <a:extLst>
                <a:ext uri="{FF2B5EF4-FFF2-40B4-BE49-F238E27FC236}">
                  <a16:creationId xmlns:a16="http://schemas.microsoft.com/office/drawing/2014/main" id="{67398031-6DCB-4CC1-9FEA-5AEA1AE68013}"/>
                </a:ext>
              </a:extLst>
            </p:cNvPr>
            <p:cNvSpPr/>
            <p:nvPr/>
          </p:nvSpPr>
          <p:spPr>
            <a:xfrm>
              <a:off x="6833103" y="2410834"/>
              <a:ext cx="1582164" cy="303633"/>
            </a:xfrm>
            <a:prstGeom prst="roundRect">
              <a:avLst/>
            </a:prstGeom>
            <a:noFill/>
            <a:ln w="6350">
              <a:solidFill>
                <a:srgbClr val="00B0F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4017"/>
              <a:r>
                <a:rPr lang="zh-CN" altLang="en-US" sz="11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快速网络发现</a:t>
              </a:r>
              <a:r>
                <a:rPr lang="en-US" altLang="zh-CN" sz="11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5</a:t>
              </a:r>
              <a:r>
                <a:rPr lang="zh-CN" altLang="en-US" sz="11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分钟</a:t>
              </a:r>
              <a:endParaRPr lang="en-US" altLang="zh-CN" sz="11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3" name="圆角矩形 7">
              <a:extLst>
                <a:ext uri="{FF2B5EF4-FFF2-40B4-BE49-F238E27FC236}">
                  <a16:creationId xmlns:a16="http://schemas.microsoft.com/office/drawing/2014/main" id="{3C40EFDA-32F7-4D41-BEB0-97D9874F5064}"/>
                </a:ext>
              </a:extLst>
            </p:cNvPr>
            <p:cNvSpPr/>
            <p:nvPr/>
          </p:nvSpPr>
          <p:spPr>
            <a:xfrm>
              <a:off x="4242387" y="4210765"/>
              <a:ext cx="1474648" cy="303633"/>
            </a:xfrm>
            <a:prstGeom prst="roundRect">
              <a:avLst/>
            </a:prstGeom>
            <a:noFill/>
            <a:ln w="6350">
              <a:solidFill>
                <a:srgbClr val="00B0F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4017"/>
              <a:r>
                <a:rPr lang="zh-CN" altLang="en-US" sz="11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设备动态分组</a:t>
              </a:r>
              <a:endParaRPr lang="en-US" altLang="zh-CN" sz="11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94" name="圆角矩形 8">
              <a:extLst>
                <a:ext uri="{FF2B5EF4-FFF2-40B4-BE49-F238E27FC236}">
                  <a16:creationId xmlns:a16="http://schemas.microsoft.com/office/drawing/2014/main" id="{A54FCF77-EBFF-42DC-9393-CB0EFD478011}"/>
                </a:ext>
              </a:extLst>
            </p:cNvPr>
            <p:cNvSpPr/>
            <p:nvPr/>
          </p:nvSpPr>
          <p:spPr>
            <a:xfrm>
              <a:off x="6893956" y="4203035"/>
              <a:ext cx="1460459" cy="303633"/>
            </a:xfrm>
            <a:prstGeom prst="roundRect">
              <a:avLst/>
            </a:prstGeom>
            <a:noFill/>
            <a:ln w="6350">
              <a:solidFill>
                <a:srgbClr val="00B0F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4017"/>
              <a:r>
                <a:rPr lang="zh-CN" altLang="en-US" sz="11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</a:rPr>
                <a:t>条件动态拓扑</a:t>
              </a:r>
              <a:endParaRPr lang="en-US" altLang="zh-CN" sz="11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grpSp>
          <p:nvGrpSpPr>
            <p:cNvPr id="95" name="组合 94">
              <a:extLst>
                <a:ext uri="{FF2B5EF4-FFF2-40B4-BE49-F238E27FC236}">
                  <a16:creationId xmlns:a16="http://schemas.microsoft.com/office/drawing/2014/main" id="{46D88E4C-D312-4BAB-A972-ED3D52F434B0}"/>
                </a:ext>
              </a:extLst>
            </p:cNvPr>
            <p:cNvGrpSpPr/>
            <p:nvPr/>
          </p:nvGrpSpPr>
          <p:grpSpPr>
            <a:xfrm>
              <a:off x="4179476" y="1235236"/>
              <a:ext cx="1455040" cy="1178172"/>
              <a:chOff x="5104747" y="1751223"/>
              <a:chExt cx="1721780" cy="1529962"/>
            </a:xfrm>
          </p:grpSpPr>
          <p:pic>
            <p:nvPicPr>
              <p:cNvPr id="96" name="图片 95">
                <a:extLst>
                  <a:ext uri="{FF2B5EF4-FFF2-40B4-BE49-F238E27FC236}">
                    <a16:creationId xmlns:a16="http://schemas.microsoft.com/office/drawing/2014/main" id="{3F56C5AD-54FF-43E4-911B-746F909BA5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04747" y="1751223"/>
                <a:ext cx="1285421" cy="1247095"/>
              </a:xfrm>
              <a:prstGeom prst="rect">
                <a:avLst/>
              </a:prstGeom>
            </p:spPr>
          </p:pic>
          <p:pic>
            <p:nvPicPr>
              <p:cNvPr id="97" name="图片 96">
                <a:extLst>
                  <a:ext uri="{FF2B5EF4-FFF2-40B4-BE49-F238E27FC236}">
                    <a16:creationId xmlns:a16="http://schemas.microsoft.com/office/drawing/2014/main" id="{E6ECE751-AB37-4CC6-9BA5-0C9CEA2A90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r="4143"/>
              <a:stretch/>
            </p:blipFill>
            <p:spPr>
              <a:xfrm rot="15602407">
                <a:off x="5889239" y="2343897"/>
                <a:ext cx="957913" cy="916663"/>
              </a:xfrm>
              <a:prstGeom prst="rect">
                <a:avLst/>
              </a:prstGeom>
            </p:spPr>
          </p:pic>
        </p:grpSp>
        <p:sp>
          <p:nvSpPr>
            <p:cNvPr id="98" name="圆角矩形 12">
              <a:extLst>
                <a:ext uri="{FF2B5EF4-FFF2-40B4-BE49-F238E27FC236}">
                  <a16:creationId xmlns:a16="http://schemas.microsoft.com/office/drawing/2014/main" id="{7D246D2D-9285-4A33-8AF3-FFF0B26C157C}"/>
                </a:ext>
              </a:extLst>
            </p:cNvPr>
            <p:cNvSpPr/>
            <p:nvPr/>
          </p:nvSpPr>
          <p:spPr>
            <a:xfrm>
              <a:off x="4125570" y="2413827"/>
              <a:ext cx="1607627" cy="303633"/>
            </a:xfrm>
            <a:prstGeom prst="roundRect">
              <a:avLst/>
            </a:prstGeom>
            <a:noFill/>
            <a:ln w="6350">
              <a:solidFill>
                <a:srgbClr val="00B0F0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4017"/>
              <a:r>
                <a:rPr lang="en-US" altLang="zh-CN" sz="11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Arial Unicode MS" pitchFamily="34" charset="-122"/>
                </a:rPr>
                <a:t>0</a:t>
              </a:r>
              <a:r>
                <a:rPr lang="zh-CN" altLang="en-US" sz="11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Arial Unicode MS" pitchFamily="34" charset="-122"/>
                </a:rPr>
                <a:t>配置快速上线</a:t>
              </a:r>
              <a:r>
                <a:rPr lang="en-US" altLang="zh-CN" sz="11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Arial Unicode MS" pitchFamily="34" charset="-122"/>
                </a:rPr>
                <a:t>5</a:t>
              </a:r>
              <a:r>
                <a:rPr lang="zh-CN" altLang="en-US" sz="1100" dirty="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cs typeface="Arial Unicode MS" pitchFamily="34" charset="-122"/>
                </a:rPr>
                <a:t>分钟</a:t>
              </a:r>
              <a:endParaRPr lang="en-US" altLang="zh-CN" sz="11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endParaRPr>
            </a:p>
          </p:txBody>
        </p:sp>
        <p:grpSp>
          <p:nvGrpSpPr>
            <p:cNvPr id="99" name="组合 98">
              <a:extLst>
                <a:ext uri="{FF2B5EF4-FFF2-40B4-BE49-F238E27FC236}">
                  <a16:creationId xmlns:a16="http://schemas.microsoft.com/office/drawing/2014/main" id="{57241285-5564-482F-8DEA-85760E5F3205}"/>
                </a:ext>
              </a:extLst>
            </p:cNvPr>
            <p:cNvGrpSpPr/>
            <p:nvPr/>
          </p:nvGrpSpPr>
          <p:grpSpPr>
            <a:xfrm>
              <a:off x="6680709" y="1217291"/>
              <a:ext cx="1795410" cy="1016395"/>
              <a:chOff x="8245002" y="1727919"/>
              <a:chExt cx="2124547" cy="1319879"/>
            </a:xfrm>
          </p:grpSpPr>
          <p:pic>
            <p:nvPicPr>
              <p:cNvPr id="100" name="图片 1">
                <a:extLst>
                  <a:ext uri="{FF2B5EF4-FFF2-40B4-BE49-F238E27FC236}">
                    <a16:creationId xmlns:a16="http://schemas.microsoft.com/office/drawing/2014/main" id="{91D2BDC7-2373-469B-BA73-8440F6EA2B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45002" y="1727919"/>
                <a:ext cx="2124547" cy="13198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1" name="图片 100">
                <a:extLst>
                  <a:ext uri="{FF2B5EF4-FFF2-40B4-BE49-F238E27FC236}">
                    <a16:creationId xmlns:a16="http://schemas.microsoft.com/office/drawing/2014/main" id="{E1479EB1-6332-441A-BC6D-3B9DB82BAB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98335" y="2195427"/>
                <a:ext cx="658322" cy="668148"/>
              </a:xfrm>
              <a:prstGeom prst="rect">
                <a:avLst/>
              </a:prstGeom>
            </p:spPr>
          </p:pic>
        </p:grpSp>
        <p:grpSp>
          <p:nvGrpSpPr>
            <p:cNvPr id="102" name="组合 101">
              <a:extLst>
                <a:ext uri="{FF2B5EF4-FFF2-40B4-BE49-F238E27FC236}">
                  <a16:creationId xmlns:a16="http://schemas.microsoft.com/office/drawing/2014/main" id="{97EA8F50-1B5F-4458-ABCD-8473D7226FA8}"/>
                </a:ext>
              </a:extLst>
            </p:cNvPr>
            <p:cNvGrpSpPr/>
            <p:nvPr/>
          </p:nvGrpSpPr>
          <p:grpSpPr>
            <a:xfrm>
              <a:off x="3699602" y="2876414"/>
              <a:ext cx="2456574" cy="1275372"/>
              <a:chOff x="4830716" y="3744143"/>
              <a:chExt cx="2906916" cy="1656184"/>
            </a:xfrm>
          </p:grpSpPr>
          <p:pic>
            <p:nvPicPr>
              <p:cNvPr id="103" name="图片 102">
                <a:extLst>
                  <a:ext uri="{FF2B5EF4-FFF2-40B4-BE49-F238E27FC236}">
                    <a16:creationId xmlns:a16="http://schemas.microsoft.com/office/drawing/2014/main" id="{37008F64-3713-42BC-9C1E-94B9EE0540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0716" y="4718453"/>
                <a:ext cx="538993" cy="616920"/>
              </a:xfrm>
              <a:prstGeom prst="rect">
                <a:avLst/>
              </a:prstGeom>
            </p:spPr>
          </p:pic>
          <p:pic>
            <p:nvPicPr>
              <p:cNvPr id="104" name="图片 103">
                <a:extLst>
                  <a:ext uri="{FF2B5EF4-FFF2-40B4-BE49-F238E27FC236}">
                    <a16:creationId xmlns:a16="http://schemas.microsoft.com/office/drawing/2014/main" id="{C8CFA14A-4630-4D33-BA1E-5D81A901EA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63688" y="4901669"/>
                <a:ext cx="673944" cy="498658"/>
              </a:xfrm>
              <a:prstGeom prst="rect">
                <a:avLst/>
              </a:prstGeom>
            </p:spPr>
          </p:pic>
          <p:sp>
            <p:nvSpPr>
              <p:cNvPr id="105" name="下箭头 19">
                <a:extLst>
                  <a:ext uri="{FF2B5EF4-FFF2-40B4-BE49-F238E27FC236}">
                    <a16:creationId xmlns:a16="http://schemas.microsoft.com/office/drawing/2014/main" id="{B6D477E2-4A34-434B-BEC3-B9565FE6698A}"/>
                  </a:ext>
                </a:extLst>
              </p:cNvPr>
              <p:cNvSpPr/>
              <p:nvPr/>
            </p:nvSpPr>
            <p:spPr>
              <a:xfrm rot="4593798">
                <a:off x="6548297" y="3918389"/>
                <a:ext cx="484632" cy="668696"/>
              </a:xfrm>
              <a:prstGeom prst="downArrow">
                <a:avLst/>
              </a:prstGeom>
              <a:noFill/>
              <a:ln w="9525">
                <a:solidFill>
                  <a:schemeClr val="accent1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106" name="Rectangle 2">
                <a:extLst>
                  <a:ext uri="{FF2B5EF4-FFF2-40B4-BE49-F238E27FC236}">
                    <a16:creationId xmlns:a16="http://schemas.microsoft.com/office/drawing/2014/main" id="{E01A29B0-8A95-41AF-AC12-073567C4C575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 rot="20793798">
                <a:off x="6518805" y="4068977"/>
                <a:ext cx="741366" cy="458843"/>
              </a:xfrm>
              <a:prstGeom prst="rect">
                <a:avLst/>
              </a:prstGeom>
              <a:ln/>
            </p:spPr>
            <p:txBody>
              <a:bodyPr/>
              <a:lstStyle>
                <a:lvl1pPr marL="414338" indent="-41433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98525" indent="-34607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3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84300" indent="-27622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938338" indent="-27622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90788" indent="-27622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6186" indent="-276926" algn="l" defTabSz="1107704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00038" indent="-276926" algn="l" defTabSz="1107704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153890" indent="-276926" algn="l" defTabSz="1107704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707742" indent="-276926" algn="l" defTabSz="1107704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864017" eaLnBrk="1" hangingPunct="1">
                  <a:lnSpc>
                    <a:spcPct val="150000"/>
                  </a:lnSpc>
                  <a:spcBef>
                    <a:spcPct val="0"/>
                  </a:spcBef>
                  <a:buNone/>
                </a:pPr>
                <a:r>
                  <a:rPr lang="en-US" altLang="zh-CN" sz="800" dirty="0">
                    <a:solidFill>
                      <a:schemeClr val="bg1">
                        <a:lumMod val="6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IP</a:t>
                </a:r>
                <a:r>
                  <a:rPr lang="zh-CN" altLang="en-US" sz="800" dirty="0">
                    <a:solidFill>
                      <a:schemeClr val="bg1">
                        <a:lumMod val="6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范围</a:t>
                </a:r>
                <a:endParaRPr lang="en-US" altLang="zh-CN" sz="800" b="1" dirty="0">
                  <a:solidFill>
                    <a:schemeClr val="bg1">
                      <a:lumMod val="65000"/>
                    </a:schemeClr>
                  </a:solidFill>
                  <a:latin typeface="微软雅黑" pitchFamily="34" charset="-122"/>
                  <a:ea typeface="微软雅黑" pitchFamily="34" charset="-122"/>
                  <a:cs typeface="Arial Unicode MS" pitchFamily="34" charset="-122"/>
                </a:endParaRPr>
              </a:p>
            </p:txBody>
          </p:sp>
          <p:sp>
            <p:nvSpPr>
              <p:cNvPr id="107" name="下箭头 21">
                <a:extLst>
                  <a:ext uri="{FF2B5EF4-FFF2-40B4-BE49-F238E27FC236}">
                    <a16:creationId xmlns:a16="http://schemas.microsoft.com/office/drawing/2014/main" id="{BFA687FD-D6CE-40B4-B49B-29A4983570BE}"/>
                  </a:ext>
                </a:extLst>
              </p:cNvPr>
              <p:cNvSpPr/>
              <p:nvPr/>
            </p:nvSpPr>
            <p:spPr>
              <a:xfrm rot="5840131">
                <a:off x="6613120" y="4578435"/>
                <a:ext cx="484632" cy="668696"/>
              </a:xfrm>
              <a:prstGeom prst="downArrow">
                <a:avLst/>
              </a:prstGeom>
              <a:noFill/>
              <a:ln w="9525">
                <a:solidFill>
                  <a:schemeClr val="accent1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108" name="Rectangle 2">
                <a:extLst>
                  <a:ext uri="{FF2B5EF4-FFF2-40B4-BE49-F238E27FC236}">
                    <a16:creationId xmlns:a16="http://schemas.microsoft.com/office/drawing/2014/main" id="{F5DA7A04-B4D8-47BB-AA4C-30558E7646D6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 rot="440131">
                <a:off x="6506906" y="4736353"/>
                <a:ext cx="856197" cy="458843"/>
              </a:xfrm>
              <a:prstGeom prst="rect">
                <a:avLst/>
              </a:prstGeom>
              <a:ln w="9525">
                <a:noFill/>
              </a:ln>
            </p:spPr>
            <p:txBody>
              <a:bodyPr/>
              <a:lstStyle>
                <a:lvl1pPr marL="414338" indent="-41433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98525" indent="-34607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3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84300" indent="-27622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938338" indent="-27622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90788" indent="-27622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6186" indent="-276926" algn="l" defTabSz="1107704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00038" indent="-276926" algn="l" defTabSz="1107704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153890" indent="-276926" algn="l" defTabSz="1107704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707742" indent="-276926" algn="l" defTabSz="1107704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864017" eaLnBrk="1" hangingPunct="1">
                  <a:lnSpc>
                    <a:spcPct val="150000"/>
                  </a:lnSpc>
                  <a:spcBef>
                    <a:spcPct val="0"/>
                  </a:spcBef>
                  <a:buNone/>
                </a:pPr>
                <a:r>
                  <a:rPr lang="zh-CN" altLang="en-US" sz="800" dirty="0">
                    <a:solidFill>
                      <a:schemeClr val="bg1">
                        <a:lumMod val="65000"/>
                      </a:schemeClr>
                    </a:solidFill>
                    <a:latin typeface="微软雅黑" pitchFamily="34" charset="-122"/>
                    <a:ea typeface="微软雅黑" pitchFamily="34" charset="-122"/>
                    <a:cs typeface="Arial Unicode MS" pitchFamily="34" charset="-122"/>
                  </a:rPr>
                  <a:t>设备类型</a:t>
                </a:r>
                <a:endParaRPr lang="en-US" altLang="zh-CN" sz="800" dirty="0">
                  <a:solidFill>
                    <a:schemeClr val="bg1">
                      <a:lumMod val="65000"/>
                    </a:schemeClr>
                  </a:solidFill>
                  <a:latin typeface="微软雅黑" pitchFamily="34" charset="-122"/>
                  <a:ea typeface="微软雅黑" pitchFamily="34" charset="-122"/>
                  <a:cs typeface="Arial Unicode MS" pitchFamily="34" charset="-122"/>
                </a:endParaRPr>
              </a:p>
            </p:txBody>
          </p:sp>
          <p:sp>
            <p:nvSpPr>
              <p:cNvPr id="109" name="下箭头 23">
                <a:extLst>
                  <a:ext uri="{FF2B5EF4-FFF2-40B4-BE49-F238E27FC236}">
                    <a16:creationId xmlns:a16="http://schemas.microsoft.com/office/drawing/2014/main" id="{B2B56067-DC72-4FFE-964D-CD0B27C0E35A}"/>
                  </a:ext>
                </a:extLst>
              </p:cNvPr>
              <p:cNvSpPr/>
              <p:nvPr/>
            </p:nvSpPr>
            <p:spPr>
              <a:xfrm rot="16967310">
                <a:off x="5500320" y="3834151"/>
                <a:ext cx="484632" cy="668696"/>
              </a:xfrm>
              <a:prstGeom prst="downArrow">
                <a:avLst/>
              </a:prstGeom>
              <a:noFill/>
              <a:ln w="9525">
                <a:solidFill>
                  <a:schemeClr val="accent1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110" name="Rectangle 2">
                <a:extLst>
                  <a:ext uri="{FF2B5EF4-FFF2-40B4-BE49-F238E27FC236}">
                    <a16:creationId xmlns:a16="http://schemas.microsoft.com/office/drawing/2014/main" id="{A71DD127-7D90-4A3F-9960-F0132AADEEFB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 rot="691473">
                <a:off x="5359435" y="3981801"/>
                <a:ext cx="795836" cy="458843"/>
              </a:xfrm>
              <a:prstGeom prst="rect">
                <a:avLst/>
              </a:prstGeom>
              <a:ln/>
            </p:spPr>
            <p:txBody>
              <a:bodyPr/>
              <a:lstStyle>
                <a:lvl1pPr marL="414338" indent="-41433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98525" indent="-34607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3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84300" indent="-27622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938338" indent="-27622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90788" indent="-27622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6186" indent="-276926" algn="l" defTabSz="1107704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00038" indent="-276926" algn="l" defTabSz="1107704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153890" indent="-276926" algn="l" defTabSz="1107704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707742" indent="-276926" algn="l" defTabSz="1107704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864017" eaLnBrk="1" hangingPunct="1">
                  <a:lnSpc>
                    <a:spcPct val="150000"/>
                  </a:lnSpc>
                  <a:spcBef>
                    <a:spcPct val="0"/>
                  </a:spcBef>
                  <a:buNone/>
                </a:pPr>
                <a:r>
                  <a:rPr lang="zh-CN" altLang="en-US" sz="800" dirty="0">
                    <a:solidFill>
                      <a:schemeClr val="bg1">
                        <a:lumMod val="65000"/>
                      </a:schemeClr>
                    </a:solidFill>
                    <a:latin typeface="微软雅黑" pitchFamily="34" charset="-122"/>
                    <a:ea typeface="微软雅黑" pitchFamily="34" charset="-122"/>
                    <a:cs typeface="Arial Unicode MS" pitchFamily="34" charset="-122"/>
                  </a:rPr>
                  <a:t>设备名称</a:t>
                </a:r>
                <a:endParaRPr lang="en-US" altLang="zh-CN" sz="800" dirty="0">
                  <a:solidFill>
                    <a:schemeClr val="bg1">
                      <a:lumMod val="65000"/>
                    </a:schemeClr>
                  </a:solidFill>
                  <a:latin typeface="微软雅黑" pitchFamily="34" charset="-122"/>
                  <a:ea typeface="微软雅黑" pitchFamily="34" charset="-122"/>
                  <a:cs typeface="Arial Unicode MS" pitchFamily="34" charset="-122"/>
                </a:endParaRPr>
              </a:p>
            </p:txBody>
          </p:sp>
          <p:sp>
            <p:nvSpPr>
              <p:cNvPr id="111" name="下箭头 25">
                <a:extLst>
                  <a:ext uri="{FF2B5EF4-FFF2-40B4-BE49-F238E27FC236}">
                    <a16:creationId xmlns:a16="http://schemas.microsoft.com/office/drawing/2014/main" id="{7E9F7EFE-D68C-4AEE-A1E0-1693A38BCC46}"/>
                  </a:ext>
                </a:extLst>
              </p:cNvPr>
              <p:cNvSpPr/>
              <p:nvPr/>
            </p:nvSpPr>
            <p:spPr>
              <a:xfrm rot="15441549">
                <a:off x="5506197" y="4587937"/>
                <a:ext cx="484632" cy="668696"/>
              </a:xfrm>
              <a:prstGeom prst="downArrow">
                <a:avLst/>
              </a:prstGeom>
              <a:noFill/>
              <a:ln w="9525">
                <a:solidFill>
                  <a:schemeClr val="accent1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112" name="Rectangle 2">
                <a:extLst>
                  <a:ext uri="{FF2B5EF4-FFF2-40B4-BE49-F238E27FC236}">
                    <a16:creationId xmlns:a16="http://schemas.microsoft.com/office/drawing/2014/main" id="{CD12E1C0-6533-415B-A676-7091BABD8E65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 rot="20765712">
                <a:off x="5365312" y="4735587"/>
                <a:ext cx="795836" cy="458843"/>
              </a:xfrm>
              <a:prstGeom prst="rect">
                <a:avLst/>
              </a:prstGeom>
              <a:ln/>
            </p:spPr>
            <p:txBody>
              <a:bodyPr/>
              <a:lstStyle>
                <a:lvl1pPr marL="414338" indent="-41433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98525" indent="-34607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3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84300" indent="-27622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938338" indent="-27622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90788" indent="-27622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6186" indent="-276926" algn="l" defTabSz="1107704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00038" indent="-276926" algn="l" defTabSz="1107704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153890" indent="-276926" algn="l" defTabSz="1107704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707742" indent="-276926" algn="l" defTabSz="1107704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864017" eaLnBrk="1" hangingPunct="1">
                  <a:lnSpc>
                    <a:spcPct val="150000"/>
                  </a:lnSpc>
                  <a:spcBef>
                    <a:spcPct val="0"/>
                  </a:spcBef>
                  <a:buNone/>
                </a:pPr>
                <a:r>
                  <a:rPr lang="zh-CN" altLang="en-US" sz="800" dirty="0">
                    <a:solidFill>
                      <a:schemeClr val="bg1">
                        <a:lumMod val="65000"/>
                      </a:schemeClr>
                    </a:solidFill>
                    <a:latin typeface="微软雅黑" pitchFamily="34" charset="-122"/>
                    <a:ea typeface="微软雅黑" pitchFamily="34" charset="-122"/>
                    <a:cs typeface="Arial Unicode MS" pitchFamily="34" charset="-122"/>
                  </a:rPr>
                  <a:t>设备厂商</a:t>
                </a:r>
                <a:endParaRPr lang="en-US" altLang="zh-CN" sz="800" dirty="0">
                  <a:solidFill>
                    <a:schemeClr val="bg1">
                      <a:lumMod val="65000"/>
                    </a:schemeClr>
                  </a:solidFill>
                  <a:latin typeface="微软雅黑" pitchFamily="34" charset="-122"/>
                  <a:ea typeface="微软雅黑" pitchFamily="34" charset="-122"/>
                  <a:cs typeface="Arial Unicode MS" pitchFamily="34" charset="-122"/>
                </a:endParaRPr>
              </a:p>
            </p:txBody>
          </p:sp>
          <p:pic>
            <p:nvPicPr>
              <p:cNvPr id="113" name="图片 112">
                <a:extLst>
                  <a:ext uri="{FF2B5EF4-FFF2-40B4-BE49-F238E27FC236}">
                    <a16:creationId xmlns:a16="http://schemas.microsoft.com/office/drawing/2014/main" id="{366F5DD9-2D2C-4D98-8ADC-893EFAE027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78903" y="3744143"/>
                <a:ext cx="668327" cy="495484"/>
              </a:xfrm>
              <a:prstGeom prst="rect">
                <a:avLst/>
              </a:prstGeom>
            </p:spPr>
          </p:pic>
          <p:pic>
            <p:nvPicPr>
              <p:cNvPr id="114" name="图片 113">
                <a:extLst>
                  <a:ext uri="{FF2B5EF4-FFF2-40B4-BE49-F238E27FC236}">
                    <a16:creationId xmlns:a16="http://schemas.microsoft.com/office/drawing/2014/main" id="{3171BEC2-8D3E-4A81-A6B2-C5377B951D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47254" y="3970075"/>
                <a:ext cx="571797" cy="540953"/>
              </a:xfrm>
              <a:prstGeom prst="rect">
                <a:avLst/>
              </a:prstGeom>
            </p:spPr>
          </p:pic>
        </p:grpSp>
        <p:grpSp>
          <p:nvGrpSpPr>
            <p:cNvPr id="115" name="组合 114">
              <a:extLst>
                <a:ext uri="{FF2B5EF4-FFF2-40B4-BE49-F238E27FC236}">
                  <a16:creationId xmlns:a16="http://schemas.microsoft.com/office/drawing/2014/main" id="{E06B6FF3-9841-4F6B-AA9A-CFE5CB57853C}"/>
                </a:ext>
              </a:extLst>
            </p:cNvPr>
            <p:cNvGrpSpPr/>
            <p:nvPr/>
          </p:nvGrpSpPr>
          <p:grpSpPr>
            <a:xfrm>
              <a:off x="6228184" y="2959217"/>
              <a:ext cx="2802403" cy="1192569"/>
              <a:chOff x="7709520" y="3865323"/>
              <a:chExt cx="3316143" cy="1548657"/>
            </a:xfrm>
          </p:grpSpPr>
          <p:pic>
            <p:nvPicPr>
              <p:cNvPr id="116" name="图片 115">
                <a:extLst>
                  <a:ext uri="{FF2B5EF4-FFF2-40B4-BE49-F238E27FC236}">
                    <a16:creationId xmlns:a16="http://schemas.microsoft.com/office/drawing/2014/main" id="{EA3B7938-FE74-459A-AF9B-FCFC963901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15347" y="4205248"/>
                <a:ext cx="1075238" cy="857469"/>
              </a:xfrm>
              <a:prstGeom prst="rect">
                <a:avLst/>
              </a:prstGeom>
            </p:spPr>
          </p:pic>
          <p:pic>
            <p:nvPicPr>
              <p:cNvPr id="117" name="图片 116">
                <a:extLst>
                  <a:ext uri="{FF2B5EF4-FFF2-40B4-BE49-F238E27FC236}">
                    <a16:creationId xmlns:a16="http://schemas.microsoft.com/office/drawing/2014/main" id="{39E14095-836C-4CC5-A579-95AB6DB060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50987" y="4915322"/>
                <a:ext cx="673944" cy="498658"/>
              </a:xfrm>
              <a:prstGeom prst="rect">
                <a:avLst/>
              </a:prstGeom>
            </p:spPr>
          </p:pic>
          <p:sp>
            <p:nvSpPr>
              <p:cNvPr id="118" name="下箭头 32">
                <a:extLst>
                  <a:ext uri="{FF2B5EF4-FFF2-40B4-BE49-F238E27FC236}">
                    <a16:creationId xmlns:a16="http://schemas.microsoft.com/office/drawing/2014/main" id="{F820A7D5-FF18-4C0F-8EF5-B8C0081947AC}"/>
                  </a:ext>
                </a:extLst>
              </p:cNvPr>
              <p:cNvSpPr/>
              <p:nvPr/>
            </p:nvSpPr>
            <p:spPr>
              <a:xfrm rot="4593798">
                <a:off x="10004296" y="4039569"/>
                <a:ext cx="484632" cy="668696"/>
              </a:xfrm>
              <a:prstGeom prst="downArrow">
                <a:avLst/>
              </a:prstGeom>
              <a:noFill/>
              <a:ln w="9525">
                <a:solidFill>
                  <a:schemeClr val="accent1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119" name="Rectangle 2">
                <a:extLst>
                  <a:ext uri="{FF2B5EF4-FFF2-40B4-BE49-F238E27FC236}">
                    <a16:creationId xmlns:a16="http://schemas.microsoft.com/office/drawing/2014/main" id="{111CB046-ACE2-4BA8-B5A3-B65BD5730E70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 rot="20793798">
                <a:off x="9974804" y="4190157"/>
                <a:ext cx="741366" cy="458843"/>
              </a:xfrm>
              <a:prstGeom prst="rect">
                <a:avLst/>
              </a:prstGeom>
              <a:ln/>
            </p:spPr>
            <p:txBody>
              <a:bodyPr/>
              <a:lstStyle>
                <a:lvl1pPr marL="414338" indent="-41433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98525" indent="-34607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3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84300" indent="-27622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938338" indent="-27622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90788" indent="-27622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6186" indent="-276926" algn="l" defTabSz="1107704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00038" indent="-276926" algn="l" defTabSz="1107704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153890" indent="-276926" algn="l" defTabSz="1107704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707742" indent="-276926" algn="l" defTabSz="1107704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864017" eaLnBrk="1" hangingPunct="1">
                  <a:lnSpc>
                    <a:spcPct val="150000"/>
                  </a:lnSpc>
                  <a:spcBef>
                    <a:spcPct val="0"/>
                  </a:spcBef>
                  <a:buNone/>
                </a:pPr>
                <a:r>
                  <a:rPr lang="en-US" altLang="zh-CN" sz="800" dirty="0">
                    <a:solidFill>
                      <a:schemeClr val="bg1">
                        <a:lumMod val="6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IP</a:t>
                </a:r>
                <a:r>
                  <a:rPr lang="zh-CN" altLang="en-US" sz="800" dirty="0">
                    <a:solidFill>
                      <a:schemeClr val="bg1">
                        <a:lumMod val="65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范围</a:t>
                </a:r>
                <a:endParaRPr lang="en-US" altLang="zh-CN" sz="800" b="1" dirty="0">
                  <a:solidFill>
                    <a:schemeClr val="bg1">
                      <a:lumMod val="65000"/>
                    </a:schemeClr>
                  </a:solidFill>
                  <a:latin typeface="微软雅黑" pitchFamily="34" charset="-122"/>
                  <a:ea typeface="微软雅黑" pitchFamily="34" charset="-122"/>
                  <a:cs typeface="Arial Unicode MS" pitchFamily="34" charset="-122"/>
                </a:endParaRPr>
              </a:p>
            </p:txBody>
          </p:sp>
          <p:sp>
            <p:nvSpPr>
              <p:cNvPr id="120" name="下箭头 34">
                <a:extLst>
                  <a:ext uri="{FF2B5EF4-FFF2-40B4-BE49-F238E27FC236}">
                    <a16:creationId xmlns:a16="http://schemas.microsoft.com/office/drawing/2014/main" id="{A70512D3-BE57-4CF6-981B-09EDFB2C924D}"/>
                  </a:ext>
                </a:extLst>
              </p:cNvPr>
              <p:cNvSpPr/>
              <p:nvPr/>
            </p:nvSpPr>
            <p:spPr>
              <a:xfrm rot="5840131">
                <a:off x="10003024" y="4592088"/>
                <a:ext cx="484632" cy="668696"/>
              </a:xfrm>
              <a:prstGeom prst="downArrow">
                <a:avLst/>
              </a:prstGeom>
              <a:noFill/>
              <a:ln w="9525">
                <a:solidFill>
                  <a:schemeClr val="accent1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121" name="Rectangle 2">
                <a:extLst>
                  <a:ext uri="{FF2B5EF4-FFF2-40B4-BE49-F238E27FC236}">
                    <a16:creationId xmlns:a16="http://schemas.microsoft.com/office/drawing/2014/main" id="{36E9FB76-589F-47C1-9D6F-3CD7607937EE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 rot="440131">
                <a:off x="9896810" y="4750006"/>
                <a:ext cx="856197" cy="458843"/>
              </a:xfrm>
              <a:prstGeom prst="rect">
                <a:avLst/>
              </a:prstGeom>
              <a:ln/>
            </p:spPr>
            <p:txBody>
              <a:bodyPr/>
              <a:lstStyle>
                <a:lvl1pPr marL="414338" indent="-41433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98525" indent="-34607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3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84300" indent="-27622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938338" indent="-27622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90788" indent="-27622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6186" indent="-276926" algn="l" defTabSz="1107704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00038" indent="-276926" algn="l" defTabSz="1107704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153890" indent="-276926" algn="l" defTabSz="1107704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707742" indent="-276926" algn="l" defTabSz="1107704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864017" eaLnBrk="1" hangingPunct="1">
                  <a:lnSpc>
                    <a:spcPct val="150000"/>
                  </a:lnSpc>
                  <a:spcBef>
                    <a:spcPct val="0"/>
                  </a:spcBef>
                  <a:buNone/>
                </a:pPr>
                <a:r>
                  <a:rPr lang="zh-CN" altLang="en-US" sz="800" dirty="0">
                    <a:solidFill>
                      <a:schemeClr val="bg1">
                        <a:lumMod val="65000"/>
                      </a:schemeClr>
                    </a:solidFill>
                    <a:latin typeface="微软雅黑" pitchFamily="34" charset="-122"/>
                    <a:ea typeface="微软雅黑" pitchFamily="34" charset="-122"/>
                    <a:cs typeface="Arial Unicode MS" pitchFamily="34" charset="-122"/>
                  </a:rPr>
                  <a:t>所有设备</a:t>
                </a:r>
                <a:endParaRPr lang="en-US" altLang="zh-CN" sz="800" dirty="0">
                  <a:solidFill>
                    <a:schemeClr val="bg1">
                      <a:lumMod val="65000"/>
                    </a:schemeClr>
                  </a:solidFill>
                  <a:latin typeface="微软雅黑" pitchFamily="34" charset="-122"/>
                  <a:ea typeface="微软雅黑" pitchFamily="34" charset="-122"/>
                  <a:cs typeface="Arial Unicode MS" pitchFamily="34" charset="-122"/>
                </a:endParaRPr>
              </a:p>
            </p:txBody>
          </p:sp>
          <p:pic>
            <p:nvPicPr>
              <p:cNvPr id="122" name="图片 121">
                <a:extLst>
                  <a:ext uri="{FF2B5EF4-FFF2-40B4-BE49-F238E27FC236}">
                    <a16:creationId xmlns:a16="http://schemas.microsoft.com/office/drawing/2014/main" id="{0CD7E720-C93B-40A1-8E68-083607ECC5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57336" y="3865323"/>
                <a:ext cx="668327" cy="495484"/>
              </a:xfrm>
              <a:prstGeom prst="rect">
                <a:avLst/>
              </a:prstGeom>
            </p:spPr>
          </p:pic>
          <p:sp>
            <p:nvSpPr>
              <p:cNvPr id="123" name="下箭头 37">
                <a:extLst>
                  <a:ext uri="{FF2B5EF4-FFF2-40B4-BE49-F238E27FC236}">
                    <a16:creationId xmlns:a16="http://schemas.microsoft.com/office/drawing/2014/main" id="{66CF8127-BB3C-4B7F-BAF8-69ED9205D394}"/>
                  </a:ext>
                </a:extLst>
              </p:cNvPr>
              <p:cNvSpPr/>
              <p:nvPr/>
            </p:nvSpPr>
            <p:spPr>
              <a:xfrm rot="16200000">
                <a:off x="8371644" y="4296845"/>
                <a:ext cx="484632" cy="630858"/>
              </a:xfrm>
              <a:prstGeom prst="downArrow">
                <a:avLst/>
              </a:prstGeom>
              <a:noFill/>
              <a:ln w="9525">
                <a:solidFill>
                  <a:schemeClr val="accent1">
                    <a:lumMod val="60000"/>
                    <a:lumOff val="40000"/>
                  </a:schemeClr>
                </a:solidFill>
                <a:prstDash val="sysDash"/>
              </a:ln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bg1">
                      <a:lumMod val="65000"/>
                    </a:schemeClr>
                  </a:solidFill>
                </a:endParaRPr>
              </a:p>
            </p:txBody>
          </p:sp>
          <p:sp>
            <p:nvSpPr>
              <p:cNvPr id="124" name="Rectangle 2">
                <a:extLst>
                  <a:ext uri="{FF2B5EF4-FFF2-40B4-BE49-F238E27FC236}">
                    <a16:creationId xmlns:a16="http://schemas.microsoft.com/office/drawing/2014/main" id="{83F5A44B-102C-4E13-9455-13D41DEBC9DE}"/>
                  </a:ext>
                </a:extLst>
              </p:cNvPr>
              <p:cNvSpPr txBox="1">
                <a:spLocks noChangeArrowheads="1"/>
              </p:cNvSpPr>
              <p:nvPr/>
            </p:nvSpPr>
            <p:spPr>
              <a:xfrm rot="21524163">
                <a:off x="8286294" y="4427571"/>
                <a:ext cx="692912" cy="458843"/>
              </a:xfrm>
              <a:prstGeom prst="rect">
                <a:avLst/>
              </a:prstGeom>
              <a:ln/>
            </p:spPr>
            <p:txBody>
              <a:bodyPr/>
              <a:lstStyle>
                <a:lvl1pPr marL="414338" indent="-414338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898525" indent="-34607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3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384300" indent="-27622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3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938338" indent="-27622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490788" indent="-276225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3046186" indent="-276926" algn="l" defTabSz="1107704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3600038" indent="-276926" algn="l" defTabSz="1107704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4153890" indent="-276926" algn="l" defTabSz="1107704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4707742" indent="-276926" algn="l" defTabSz="1107704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defTabSz="864017" eaLnBrk="1" hangingPunct="1">
                  <a:lnSpc>
                    <a:spcPct val="150000"/>
                  </a:lnSpc>
                  <a:spcBef>
                    <a:spcPct val="0"/>
                  </a:spcBef>
                  <a:buNone/>
                </a:pPr>
                <a:r>
                  <a:rPr lang="zh-CN" altLang="en-US" sz="800" dirty="0">
                    <a:solidFill>
                      <a:schemeClr val="bg1">
                        <a:lumMod val="65000"/>
                      </a:schemeClr>
                    </a:solidFill>
                    <a:latin typeface="微软雅黑" pitchFamily="34" charset="-122"/>
                    <a:ea typeface="微软雅黑" pitchFamily="34" charset="-122"/>
                    <a:cs typeface="Arial Unicode MS" pitchFamily="34" charset="-122"/>
                  </a:rPr>
                  <a:t>设备组</a:t>
                </a:r>
                <a:endParaRPr lang="en-US" altLang="zh-CN" sz="800" dirty="0">
                  <a:solidFill>
                    <a:schemeClr val="bg1">
                      <a:lumMod val="65000"/>
                    </a:schemeClr>
                  </a:solidFill>
                  <a:latin typeface="微软雅黑" pitchFamily="34" charset="-122"/>
                  <a:ea typeface="微软雅黑" pitchFamily="34" charset="-122"/>
                  <a:cs typeface="Arial Unicode MS" pitchFamily="34" charset="-122"/>
                </a:endParaRPr>
              </a:p>
            </p:txBody>
          </p:sp>
          <p:pic>
            <p:nvPicPr>
              <p:cNvPr id="125" name="图片 124">
                <a:extLst>
                  <a:ext uri="{FF2B5EF4-FFF2-40B4-BE49-F238E27FC236}">
                    <a16:creationId xmlns:a16="http://schemas.microsoft.com/office/drawing/2014/main" id="{17E3AC73-5864-4ADE-9ED5-17DAEB74F1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09520" y="4337200"/>
                <a:ext cx="571797" cy="540953"/>
              </a:xfrm>
              <a:prstGeom prst="rect">
                <a:avLst/>
              </a:prstGeom>
            </p:spPr>
          </p:pic>
        </p:grpSp>
      </p:grpSp>
      <p:sp>
        <p:nvSpPr>
          <p:cNvPr id="126" name="矩形 125">
            <a:extLst>
              <a:ext uri="{FF2B5EF4-FFF2-40B4-BE49-F238E27FC236}">
                <a16:creationId xmlns:a16="http://schemas.microsoft.com/office/drawing/2014/main" id="{2BD3A20A-6E8F-4369-87A9-7AB294D5D9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509" y="1603240"/>
            <a:ext cx="3044398" cy="255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6717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1289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5861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0433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快速部署上线：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多种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0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配置上线方式，简化上线难度，快速设备上线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快速网络发现：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多种网络发现方式，快速将设备纳入管理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设备动态分组：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根据设备条件进行自动分组，减少上线维护工作量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条件动态拓扑：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根据设备分组、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IP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范围自动调整拓扑设备，减少后期维护工作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7916647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image0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7" b="15518"/>
          <a:stretch/>
        </p:blipFill>
        <p:spPr bwMode="auto">
          <a:xfrm>
            <a:off x="3667957" y="1684975"/>
            <a:ext cx="4478594" cy="2764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95288" y="641295"/>
            <a:ext cx="7775165" cy="418287"/>
          </a:xfrm>
          <a:prstGeom prst="rect">
            <a:avLst/>
          </a:prstGeom>
          <a:ln/>
        </p:spPr>
        <p:txBody>
          <a:bodyPr/>
          <a:lstStyle>
            <a:lvl1pPr marL="414338" indent="-4143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8525" indent="-3460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84300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833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9078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186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38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3890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7742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84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运行状态一览：利用拓扑的整合屏幕呈现，快速了解网络运行状况，业务运行状态</a:t>
            </a:r>
            <a:endParaRPr lang="en-US" altLang="zh-CN" sz="1270" b="1" dirty="0">
              <a:solidFill>
                <a:srgbClr val="7030A0"/>
              </a:solidFill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3552238" y="1211540"/>
            <a:ext cx="1934099" cy="367463"/>
          </a:xfrm>
          <a:prstGeom prst="rect">
            <a:avLst/>
          </a:prstGeom>
          <a:ln/>
        </p:spPr>
        <p:txBody>
          <a:bodyPr/>
          <a:lstStyle>
            <a:lvl1pPr marL="414338" indent="-4143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8525" indent="-3460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84300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833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9078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186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38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3890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7742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84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网元状态呈现</a:t>
            </a:r>
            <a:endParaRPr lang="en-US" altLang="zh-CN" sz="1100" b="1" dirty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5468953" y="1219842"/>
            <a:ext cx="1201873" cy="364141"/>
          </a:xfrm>
          <a:prstGeom prst="rect">
            <a:avLst/>
          </a:prstGeom>
          <a:ln/>
        </p:spPr>
        <p:txBody>
          <a:bodyPr/>
          <a:lstStyle>
            <a:lvl1pPr marL="414338" indent="-4143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8525" indent="-3460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84300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833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9078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186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38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3890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7742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84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多链路状态呈现</a:t>
            </a:r>
            <a:endParaRPr lang="en-US" altLang="zh-CN" sz="1100" dirty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5150403" y="4550598"/>
            <a:ext cx="1078833" cy="364141"/>
          </a:xfrm>
          <a:prstGeom prst="rect">
            <a:avLst/>
          </a:prstGeom>
          <a:ln/>
        </p:spPr>
        <p:txBody>
          <a:bodyPr/>
          <a:lstStyle>
            <a:lvl1pPr marL="414338" indent="-4143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8525" indent="-3460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84300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833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9078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186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38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3890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7742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84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链路流量呈现</a:t>
            </a:r>
            <a:endParaRPr lang="en-US" altLang="zh-CN" sz="1100" dirty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561414" y="4529659"/>
            <a:ext cx="1088994" cy="363815"/>
          </a:xfrm>
          <a:prstGeom prst="rect">
            <a:avLst/>
          </a:prstGeom>
          <a:ln/>
        </p:spPr>
        <p:txBody>
          <a:bodyPr/>
          <a:lstStyle>
            <a:lvl1pPr marL="414338" indent="-4143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8525" indent="-3460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84300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833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9078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186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38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3890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7742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84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物理链路呈现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5135743" y="4580897"/>
            <a:ext cx="1044207" cy="307808"/>
          </a:xfrm>
          <a:prstGeom prst="roundRect">
            <a:avLst/>
          </a:prstGeom>
          <a:noFill/>
          <a:ln w="6350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017"/>
            <a:endParaRPr lang="zh-CN" altLang="en-US" sz="11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5372045" y="1245634"/>
            <a:ext cx="1201873" cy="307808"/>
          </a:xfrm>
          <a:prstGeom prst="roundRect">
            <a:avLst/>
          </a:prstGeom>
          <a:noFill/>
          <a:ln w="6350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017"/>
            <a:endParaRPr lang="zh-CN" altLang="en-US" sz="110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3552239" y="1236126"/>
            <a:ext cx="1035339" cy="307808"/>
          </a:xfrm>
          <a:prstGeom prst="roundRect">
            <a:avLst/>
          </a:prstGeom>
          <a:noFill/>
          <a:ln w="6350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017"/>
            <a:endParaRPr lang="zh-CN" altLang="en-US" sz="110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3543371" y="4557662"/>
            <a:ext cx="1044207" cy="307808"/>
          </a:xfrm>
          <a:prstGeom prst="roundRect">
            <a:avLst/>
          </a:prstGeom>
          <a:noFill/>
          <a:ln w="6350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017"/>
            <a:endParaRPr lang="zh-CN" altLang="en-US" sz="110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下箭头 14"/>
          <p:cNvSpPr/>
          <p:nvPr/>
        </p:nvSpPr>
        <p:spPr>
          <a:xfrm rot="20029104">
            <a:off x="3969465" y="1530108"/>
            <a:ext cx="384607" cy="725689"/>
          </a:xfrm>
          <a:prstGeom prst="downArrow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428"/>
          </a:p>
        </p:txBody>
      </p:sp>
      <p:sp>
        <p:nvSpPr>
          <p:cNvPr id="16" name="下箭头 15"/>
          <p:cNvSpPr/>
          <p:nvPr/>
        </p:nvSpPr>
        <p:spPr>
          <a:xfrm rot="2291285">
            <a:off x="5980551" y="1604701"/>
            <a:ext cx="384607" cy="437842"/>
          </a:xfrm>
          <a:prstGeom prst="downArrow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428"/>
          </a:p>
        </p:txBody>
      </p:sp>
      <p:sp>
        <p:nvSpPr>
          <p:cNvPr id="17" name="下箭头 16"/>
          <p:cNvSpPr/>
          <p:nvPr/>
        </p:nvSpPr>
        <p:spPr>
          <a:xfrm rot="12880088">
            <a:off x="3904723" y="3756301"/>
            <a:ext cx="384607" cy="774968"/>
          </a:xfrm>
          <a:prstGeom prst="downArrow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428"/>
          </a:p>
        </p:txBody>
      </p:sp>
      <p:sp>
        <p:nvSpPr>
          <p:cNvPr id="18" name="下箭头 17"/>
          <p:cNvSpPr/>
          <p:nvPr/>
        </p:nvSpPr>
        <p:spPr>
          <a:xfrm rot="10369000">
            <a:off x="5321850" y="3506076"/>
            <a:ext cx="384607" cy="1033857"/>
          </a:xfrm>
          <a:prstGeom prst="downArrow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428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6921931" y="4550598"/>
            <a:ext cx="1307415" cy="364141"/>
          </a:xfrm>
          <a:prstGeom prst="rect">
            <a:avLst/>
          </a:prstGeom>
          <a:ln/>
        </p:spPr>
        <p:txBody>
          <a:bodyPr/>
          <a:lstStyle>
            <a:lvl1pPr marL="414338" indent="-4143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8525" indent="-3460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84300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833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9078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186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38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3890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7742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84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告警情况呈现</a:t>
            </a:r>
            <a:endParaRPr lang="en-US" altLang="zh-CN" sz="1100" dirty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6914989" y="4576677"/>
            <a:ext cx="1078833" cy="307808"/>
          </a:xfrm>
          <a:prstGeom prst="roundRect">
            <a:avLst/>
          </a:prstGeom>
          <a:noFill/>
          <a:ln w="6350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017"/>
            <a:endParaRPr lang="zh-CN" altLang="en-US" sz="110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下箭头 21"/>
          <p:cNvSpPr/>
          <p:nvPr/>
        </p:nvSpPr>
        <p:spPr>
          <a:xfrm rot="13590689">
            <a:off x="6962231" y="4135860"/>
            <a:ext cx="384607" cy="392612"/>
          </a:xfrm>
          <a:prstGeom prst="downArrow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428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2676" y="1710995"/>
            <a:ext cx="1167587" cy="624524"/>
          </a:xfrm>
          <a:prstGeom prst="rect">
            <a:avLst/>
          </a:prstGeom>
        </p:spPr>
      </p:pic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7327594" y="1240436"/>
            <a:ext cx="1044206" cy="364141"/>
          </a:xfrm>
          <a:prstGeom prst="rect">
            <a:avLst/>
          </a:prstGeom>
          <a:ln/>
        </p:spPr>
        <p:txBody>
          <a:bodyPr/>
          <a:lstStyle>
            <a:lvl1pPr marL="414338" indent="-4143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8525" indent="-3460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84300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833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9078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186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38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3890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7742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84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逻辑子网呈现</a:t>
            </a:r>
            <a:endParaRPr lang="en-US" altLang="zh-CN" sz="1100" dirty="0"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7286025" y="1266229"/>
            <a:ext cx="1044207" cy="307808"/>
          </a:xfrm>
          <a:prstGeom prst="roundRect">
            <a:avLst/>
          </a:prstGeom>
          <a:noFill/>
          <a:ln w="6350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017"/>
            <a:endParaRPr lang="zh-CN" altLang="en-US" sz="110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下箭头 25"/>
          <p:cNvSpPr/>
          <p:nvPr/>
        </p:nvSpPr>
        <p:spPr>
          <a:xfrm rot="1200336">
            <a:off x="7766986" y="1593228"/>
            <a:ext cx="384607" cy="522380"/>
          </a:xfrm>
          <a:prstGeom prst="downArrow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428"/>
          </a:p>
        </p:txBody>
      </p:sp>
      <p:sp>
        <p:nvSpPr>
          <p:cNvPr id="28" name="矩形 27"/>
          <p:cNvSpPr>
            <a:spLocks noChangeArrowheads="1"/>
          </p:cNvSpPr>
          <p:nvPr/>
        </p:nvSpPr>
        <p:spPr bwMode="auto">
          <a:xfrm>
            <a:off x="323529" y="1779662"/>
            <a:ext cx="2901600" cy="227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6717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1289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5861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0433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设备、链路状态一览：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整合呈现设备连接情况，设备、链路状态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逻辑子网呈现：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逻辑拓扑呈现网络逻辑子网规划情况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多链路组合呈现：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展示链路汇聚情况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流量、故障告警：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流量超过带宽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2/3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进行线路状态变化</a:t>
            </a: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214" y="2265827"/>
            <a:ext cx="81206" cy="77339"/>
          </a:xfrm>
          <a:prstGeom prst="rect">
            <a:avLst/>
          </a:prstGeom>
        </p:spPr>
      </p:pic>
      <p:sp>
        <p:nvSpPr>
          <p:cNvPr id="29" name="文本占位符 28">
            <a:extLst>
              <a:ext uri="{FF2B5EF4-FFF2-40B4-BE49-F238E27FC236}">
                <a16:creationId xmlns:a16="http://schemas.microsoft.com/office/drawing/2014/main" id="{9D6F1DDF-95C5-475D-847B-4400929FCC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3527" y="141944"/>
            <a:ext cx="8820473" cy="34157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zh-CN" altLang="en-US" b="1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“云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网”</a:t>
            </a:r>
            <a:r>
              <a:rPr lang="zh-CN" altLang="en-US" b="1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解决方案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全“网”一体化，网络拓扑呈现业务状态</a:t>
            </a:r>
          </a:p>
        </p:txBody>
      </p:sp>
    </p:spTree>
    <p:extLst>
      <p:ext uri="{BB962C8B-B14F-4D97-AF65-F5344CB8AC3E}">
        <p14:creationId xmlns:p14="http://schemas.microsoft.com/office/powerpoint/2010/main" val="266170837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00338" y="627535"/>
            <a:ext cx="7770115" cy="417816"/>
          </a:xfrm>
          <a:prstGeom prst="rect">
            <a:avLst/>
          </a:prstGeom>
          <a:ln/>
        </p:spPr>
        <p:txBody>
          <a:bodyPr/>
          <a:lstStyle>
            <a:lvl1pPr marL="414338" indent="-4143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8525" indent="-3460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84300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833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9078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186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38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3890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7742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84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设备详情一览：设备状态、告警、配置快速查阅，深入了解设备健康状态</a:t>
            </a:r>
            <a:endParaRPr lang="en-US" altLang="zh-CN" sz="1400" b="1" dirty="0">
              <a:solidFill>
                <a:srgbClr val="7030A0"/>
              </a:solidFill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323528" y="1747256"/>
            <a:ext cx="2305506" cy="255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6717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1289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5861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0433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设备状态信息：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设备详情一览，状态快速了解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设备告警信息：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快速了解设备告警信息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设备性能信息：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快速了解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CPU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、内存、温度等关键指标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设备配置信息：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方便查看设备配置情况，历史配置情况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888" y="1314537"/>
            <a:ext cx="6572113" cy="3563953"/>
          </a:xfrm>
          <a:prstGeom prst="rect">
            <a:avLst/>
          </a:prstGeom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EFAA358-E605-4EAF-BF9A-B3C944F1D4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524" y="123478"/>
            <a:ext cx="8528816" cy="50405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“云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网”解决方案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全“网”一体化，设备详情可视化</a:t>
            </a:r>
          </a:p>
        </p:txBody>
      </p:sp>
    </p:spTree>
    <p:extLst>
      <p:ext uri="{BB962C8B-B14F-4D97-AF65-F5344CB8AC3E}">
        <p14:creationId xmlns:p14="http://schemas.microsoft.com/office/powerpoint/2010/main" val="40074676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395288" y="627063"/>
            <a:ext cx="7842371" cy="359419"/>
          </a:xfrm>
          <a:prstGeom prst="rect">
            <a:avLst/>
          </a:prstGeom>
          <a:ln/>
        </p:spPr>
        <p:txBody>
          <a:bodyPr/>
          <a:lstStyle>
            <a:lvl1pPr marL="414338" indent="-4143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8525" indent="-3460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84300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833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9078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186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38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3890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7742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84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设备详情一览：端口布局可视化，快速进行设备运行状态检查</a:t>
            </a:r>
            <a:endParaRPr lang="en-US" altLang="zh-CN" sz="1400" b="1" dirty="0">
              <a:solidFill>
                <a:srgbClr val="7030A0"/>
              </a:solidFill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  <p:sp>
        <p:nvSpPr>
          <p:cNvPr id="12" name="矩形 11"/>
          <p:cNvSpPr>
            <a:spLocks noChangeArrowheads="1"/>
          </p:cNvSpPr>
          <p:nvPr/>
        </p:nvSpPr>
        <p:spPr bwMode="auto">
          <a:xfrm>
            <a:off x="351201" y="1995686"/>
            <a:ext cx="2492607" cy="172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6717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1289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5861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0433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快速了解板卡情况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：根据板卡情况，进行端口分类显示</a:t>
            </a:r>
            <a:endParaRPr lang="en-US" altLang="zh-CN" sz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快速了解端口状态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：状态分为正常、断开、禁用</a:t>
            </a:r>
            <a:endParaRPr lang="en-US" altLang="zh-CN" sz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快速端口状态修改：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启用、禁用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910" y="1428829"/>
            <a:ext cx="6058212" cy="3178810"/>
          </a:xfrm>
          <a:prstGeom prst="rect">
            <a:avLst/>
          </a:prstGeom>
        </p:spPr>
      </p:pic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5B234B-7EA8-4F31-BDAA-FA3327EB26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524" y="123478"/>
            <a:ext cx="8102096" cy="50405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“云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网”解决方案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全“网”一体化，设备面板可视化</a:t>
            </a:r>
          </a:p>
        </p:txBody>
      </p:sp>
    </p:spTree>
    <p:extLst>
      <p:ext uri="{BB962C8B-B14F-4D97-AF65-F5344CB8AC3E}">
        <p14:creationId xmlns:p14="http://schemas.microsoft.com/office/powerpoint/2010/main" val="387607023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2"/>
          <a:srcRect r="38009" b="24584"/>
          <a:stretch/>
        </p:blipFill>
        <p:spPr>
          <a:xfrm>
            <a:off x="3143348" y="3422188"/>
            <a:ext cx="4685977" cy="1687422"/>
          </a:xfrm>
          <a:prstGeom prst="rect">
            <a:avLst/>
          </a:prstGeom>
        </p:spPr>
      </p:pic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395288" y="627063"/>
            <a:ext cx="5947073" cy="359419"/>
          </a:xfrm>
          <a:prstGeom prst="rect">
            <a:avLst/>
          </a:prstGeom>
          <a:ln/>
        </p:spPr>
        <p:txBody>
          <a:bodyPr/>
          <a:lstStyle>
            <a:lvl1pPr marL="414338" indent="-4143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8525" indent="-3460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84300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833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9078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186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38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3890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7742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84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快速问题处理：故障第一时间告警，根源快速定位，协助快速问题恢复</a:t>
            </a:r>
            <a:endParaRPr lang="en-US" altLang="zh-CN" sz="1400" b="1" dirty="0">
              <a:solidFill>
                <a:srgbClr val="7030A0"/>
              </a:solidFill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  <p:pic>
        <p:nvPicPr>
          <p:cNvPr id="20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287" y="1153360"/>
            <a:ext cx="2086715" cy="1875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9" t="47906" r="27907" b="-1"/>
          <a:stretch/>
        </p:blipFill>
        <p:spPr bwMode="auto">
          <a:xfrm>
            <a:off x="5759244" y="1153359"/>
            <a:ext cx="2870126" cy="1875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圆角矩形 21"/>
          <p:cNvSpPr/>
          <p:nvPr/>
        </p:nvSpPr>
        <p:spPr>
          <a:xfrm>
            <a:off x="3257641" y="1633383"/>
            <a:ext cx="1872047" cy="1281244"/>
          </a:xfrm>
          <a:prstGeom prst="roundRect">
            <a:avLst/>
          </a:prstGeom>
          <a:noFill/>
          <a:ln w="6350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84"/>
            <a:endParaRPr lang="zh-CN" altLang="en-US" sz="1350">
              <a:ln w="6350">
                <a:solidFill>
                  <a:schemeClr val="tx1"/>
                </a:solidFill>
              </a:ln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6000652" y="2468992"/>
            <a:ext cx="1428651" cy="544634"/>
          </a:xfrm>
          <a:prstGeom prst="roundRect">
            <a:avLst/>
          </a:prstGeom>
          <a:noFill/>
          <a:ln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84"/>
            <a:endParaRPr lang="zh-CN" altLang="en-US" sz="135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5389332" y="3672218"/>
            <a:ext cx="1785830" cy="1259699"/>
          </a:xfrm>
          <a:prstGeom prst="roundRect">
            <a:avLst/>
          </a:prstGeom>
          <a:noFill/>
          <a:ln w="6350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84"/>
            <a:endParaRPr lang="zh-CN" altLang="en-US" sz="135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4186122" y="2116752"/>
            <a:ext cx="1069919" cy="364141"/>
          </a:xfrm>
          <a:prstGeom prst="rect">
            <a:avLst/>
          </a:prstGeom>
          <a:ln/>
        </p:spPr>
        <p:txBody>
          <a:bodyPr/>
          <a:lstStyle>
            <a:lvl1pPr marL="414338" indent="-4143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8525" indent="-3460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84300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833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9078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186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38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3890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7742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84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0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网络故障总览</a:t>
            </a:r>
            <a:endParaRPr lang="en-US" altLang="zh-CN" sz="1000" b="1" dirty="0">
              <a:solidFill>
                <a:srgbClr val="7030A0"/>
              </a:solidFill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5395094" y="3846021"/>
            <a:ext cx="947267" cy="315252"/>
          </a:xfrm>
          <a:prstGeom prst="rect">
            <a:avLst/>
          </a:prstGeom>
          <a:ln/>
        </p:spPr>
        <p:txBody>
          <a:bodyPr/>
          <a:lstStyle>
            <a:lvl1pPr marL="414338" indent="-4143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8525" indent="-3460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84300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833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9078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186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38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3890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7742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84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0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故障原因分析</a:t>
            </a:r>
            <a:endParaRPr lang="en-US" altLang="zh-CN" sz="1000" b="1" dirty="0">
              <a:solidFill>
                <a:srgbClr val="7030A0"/>
              </a:solidFill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  <p:sp>
        <p:nvSpPr>
          <p:cNvPr id="27" name="Rectangle 2"/>
          <p:cNvSpPr txBox="1">
            <a:spLocks noChangeArrowheads="1"/>
          </p:cNvSpPr>
          <p:nvPr/>
        </p:nvSpPr>
        <p:spPr>
          <a:xfrm>
            <a:off x="6108139" y="2985794"/>
            <a:ext cx="984141" cy="305153"/>
          </a:xfrm>
          <a:prstGeom prst="rect">
            <a:avLst/>
          </a:prstGeom>
          <a:ln/>
        </p:spPr>
        <p:txBody>
          <a:bodyPr/>
          <a:lstStyle>
            <a:lvl1pPr marL="414338" indent="-4143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8525" indent="-3460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84300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833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9078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186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38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3890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7742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84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0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故障拓扑定位</a:t>
            </a:r>
            <a:endParaRPr lang="en-US" altLang="zh-CN" sz="1000" b="1" dirty="0">
              <a:solidFill>
                <a:srgbClr val="7030A0"/>
              </a:solidFill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  <p:sp>
        <p:nvSpPr>
          <p:cNvPr id="28" name="下箭头 27"/>
          <p:cNvSpPr/>
          <p:nvPr/>
        </p:nvSpPr>
        <p:spPr>
          <a:xfrm rot="17688346">
            <a:off x="5277068" y="2178811"/>
            <a:ext cx="384607" cy="632484"/>
          </a:xfrm>
          <a:prstGeom prst="downArrow">
            <a:avLst/>
          </a:prstGeom>
          <a:noFill/>
          <a:ln w="6350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428"/>
          </a:p>
        </p:txBody>
      </p:sp>
      <p:sp>
        <p:nvSpPr>
          <p:cNvPr id="29" name="下箭头 28"/>
          <p:cNvSpPr/>
          <p:nvPr/>
        </p:nvSpPr>
        <p:spPr>
          <a:xfrm rot="2166753">
            <a:off x="5959126" y="3231602"/>
            <a:ext cx="384607" cy="594985"/>
          </a:xfrm>
          <a:prstGeom prst="downArrow">
            <a:avLst/>
          </a:prstGeom>
          <a:noFill/>
          <a:ln w="6350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428"/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2"/>
          <a:srcRect l="84675" b="24387"/>
          <a:stretch/>
        </p:blipFill>
        <p:spPr>
          <a:xfrm>
            <a:off x="7470937" y="3428941"/>
            <a:ext cx="1158434" cy="1691835"/>
          </a:xfrm>
          <a:prstGeom prst="rect">
            <a:avLst/>
          </a:prstGeom>
        </p:spPr>
      </p:pic>
      <p:sp>
        <p:nvSpPr>
          <p:cNvPr id="31" name="矩形 30"/>
          <p:cNvSpPr>
            <a:spLocks noChangeArrowheads="1"/>
          </p:cNvSpPr>
          <p:nvPr/>
        </p:nvSpPr>
        <p:spPr bwMode="auto">
          <a:xfrm>
            <a:off x="304461" y="1633383"/>
            <a:ext cx="2543112" cy="2829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6717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1289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5861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0433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第一时间告警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：结合网管主动轮询、设备被动上报机制，第一时间发现网络故障、即时告警</a:t>
            </a:r>
            <a:endParaRPr lang="en-US" altLang="zh-CN" sz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告警提示面板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：告警情况汇总，告警分类显示，第一时间了解重要网络故障</a:t>
            </a:r>
            <a:endParaRPr lang="en-US" altLang="zh-CN" sz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快速问题定位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：结合系统问题处理特征库，快速对问题根因进行分析定位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034" y="800223"/>
            <a:ext cx="1897336" cy="309923"/>
          </a:xfrm>
          <a:prstGeom prst="rect">
            <a:avLst/>
          </a:prstGeom>
        </p:spPr>
      </p:pic>
      <p:sp>
        <p:nvSpPr>
          <p:cNvPr id="2" name="文本占位符 1">
            <a:extLst>
              <a:ext uri="{FF2B5EF4-FFF2-40B4-BE49-F238E27FC236}">
                <a16:creationId xmlns:a16="http://schemas.microsoft.com/office/drawing/2014/main" id="{AAB20347-581D-47DA-814C-1254A4F1C7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523" y="123478"/>
            <a:ext cx="7541801" cy="50405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“云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网”解决方案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全“网”一体化，故障快速告警定位</a:t>
            </a:r>
          </a:p>
        </p:txBody>
      </p:sp>
    </p:spTree>
    <p:extLst>
      <p:ext uri="{BB962C8B-B14F-4D97-AF65-F5344CB8AC3E}">
        <p14:creationId xmlns:p14="http://schemas.microsoft.com/office/powerpoint/2010/main" val="316348155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79</a:t>
            </a:fld>
            <a:endParaRPr lang="zh-CN" altLang="en-US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323603B9-4371-473B-AD89-5D0F7D548B4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524" y="123478"/>
            <a:ext cx="7583936" cy="50405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“云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网”解决方案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全“网”一体化，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故障智能化处理</a:t>
            </a: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287524" y="1851670"/>
            <a:ext cx="2366208" cy="255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6717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1289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5861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0433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告警通知配置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：第一时间了解关注的告警</a:t>
            </a:r>
            <a:endParaRPr lang="en-US" altLang="zh-CN" sz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告警声音配置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：告警发生时，可声音告警，也可配置短信、邮件告警</a:t>
            </a:r>
            <a:endParaRPr lang="en-US" altLang="zh-CN" sz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告警级别配置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：低级别告警，可根据用户要求调整级别</a:t>
            </a:r>
            <a:endParaRPr lang="en-US" altLang="zh-CN" sz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告警屏蔽、处理配置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：不关注告警，可自动屏蔽和处理</a:t>
            </a:r>
            <a:endParaRPr lang="en-US" altLang="zh-CN" sz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r="7336"/>
          <a:stretch/>
        </p:blipFill>
        <p:spPr>
          <a:xfrm>
            <a:off x="2590801" y="987709"/>
            <a:ext cx="6500221" cy="3779554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00338" y="627534"/>
            <a:ext cx="5884295" cy="359419"/>
          </a:xfrm>
          <a:prstGeom prst="rect">
            <a:avLst/>
          </a:prstGeom>
          <a:ln/>
        </p:spPr>
        <p:txBody>
          <a:bodyPr/>
          <a:lstStyle>
            <a:lvl1pPr marL="414338" indent="-4143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8525" indent="-3460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84300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833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9078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186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38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3890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7742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84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灵活告警配置：多种告警配置策略，确保第一时间接收重要告警</a:t>
            </a:r>
            <a:endParaRPr lang="en-US" altLang="zh-CN" sz="1400" b="1" dirty="0">
              <a:solidFill>
                <a:srgbClr val="7030A0"/>
              </a:solidFill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4058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EA952AE0-AECC-1695-8082-1C2369053C2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524" y="82534"/>
            <a:ext cx="5472014" cy="50405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光大银行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—5G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VPDN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移动通信专网案例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9B31E48-9793-2360-6521-483BAAAFCE7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220" y="911967"/>
            <a:ext cx="3189702" cy="3319565"/>
          </a:xfrm>
          <a:prstGeom prst="rect">
            <a:avLst/>
          </a:prstGeom>
          <a:noFill/>
          <a:ln>
            <a:noFill/>
          </a:ln>
          <a:effectLst>
            <a:softEdge rad="0"/>
          </a:effec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5BCF9519-2A90-51F3-B727-15B00C1D7F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3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000"/>
                    </a14:imgEffect>
                    <a14:imgEffect>
                      <a14:colorTemperature colorTemp="6135"/>
                    </a14:imgEffect>
                    <a14:imgEffect>
                      <a14:saturation sat="123000"/>
                    </a14:imgEffect>
                    <a14:imgEffect>
                      <a14:brightnessContrast brigh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49" t="-1" r="20692" b="-1"/>
          <a:stretch/>
        </p:blipFill>
        <p:spPr bwMode="auto">
          <a:xfrm>
            <a:off x="76405" y="911967"/>
            <a:ext cx="5279244" cy="350122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10861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ED6E8132-8EDB-C492-0CCD-6FE3BCC6A2CB}"/>
              </a:ext>
            </a:extLst>
          </p:cNvPr>
          <p:cNvSpPr txBox="1"/>
          <p:nvPr/>
        </p:nvSpPr>
        <p:spPr>
          <a:xfrm>
            <a:off x="551078" y="989462"/>
            <a:ext cx="4101183" cy="3109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just" defTabSz="9144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1100" b="1" kern="100" cap="none" spc="0" normalizeH="0" baseline="0" noProof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一、</a:t>
            </a:r>
            <a:r>
              <a:rPr kumimoji="0" lang="zh-CN" altLang="en-US" sz="1100" b="1" kern="100" cap="none" spc="0" normalizeH="0" baseline="0" noProof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项目背景</a:t>
            </a:r>
            <a:endParaRPr kumimoji="0" lang="zh-CN" altLang="zh-CN" sz="1100" kern="100" cap="none" spc="0" normalizeH="0" baseline="0" noProof="0" dirty="0">
              <a:solidFill>
                <a:srgbClr val="002060"/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marR="0" indent="266700" defTabSz="9144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kern="0" cap="none" spc="0" normalizeH="0" baseline="0" noProof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ahoma" panose="020B0604030504040204" pitchFamily="34" charset="0"/>
              </a:rPr>
              <a:t>光大银行总行率先将</a:t>
            </a:r>
            <a:r>
              <a:rPr kumimoji="0" lang="en-US" altLang="zh-CN" sz="1100" kern="0" cap="none" spc="0" normalizeH="0" baseline="0" noProof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ahoma" panose="020B0604030504040204" pitchFamily="34" charset="0"/>
              </a:rPr>
              <a:t>5G</a:t>
            </a:r>
            <a:r>
              <a:rPr kumimoji="0" lang="zh-CN" altLang="en-US" sz="1100" kern="0" cap="none" spc="0" normalizeH="0" baseline="0" noProof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ahoma" panose="020B0604030504040204" pitchFamily="34" charset="0"/>
              </a:rPr>
              <a:t>新技术应用到全国省分行、支行、网点中</a:t>
            </a:r>
            <a:r>
              <a:rPr kumimoji="0" lang="zh-CN" altLang="zh-CN" sz="1100" kern="0" cap="none" spc="0" normalizeH="0" baseline="0" noProof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ahoma" panose="020B0604030504040204" pitchFamily="34" charset="0"/>
              </a:rPr>
              <a:t>。</a:t>
            </a:r>
            <a:r>
              <a:rPr kumimoji="0" lang="zh-CN" altLang="en-US" sz="1100" kern="0" cap="none" spc="0" normalizeH="0" baseline="0" noProof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ahoma" panose="020B0604030504040204" pitchFamily="34" charset="0"/>
              </a:rPr>
              <a:t>将</a:t>
            </a:r>
            <a:r>
              <a:rPr kumimoji="0" lang="en-US" altLang="zh-CN" sz="1100" kern="0" cap="none" spc="0" normalizeH="0" baseline="0" noProof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ahoma" panose="020B0604030504040204" pitchFamily="34" charset="0"/>
              </a:rPr>
              <a:t>3</a:t>
            </a:r>
            <a:r>
              <a:rPr kumimoji="0" lang="zh-CN" altLang="en-US" sz="1100" kern="0" cap="none" spc="0" normalizeH="0" baseline="0" noProof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ahoma" panose="020B0604030504040204" pitchFamily="34" charset="0"/>
              </a:rPr>
              <a:t>、</a:t>
            </a:r>
            <a:r>
              <a:rPr kumimoji="0" lang="en-US" altLang="zh-CN" sz="1100" kern="0" cap="none" spc="0" normalizeH="0" baseline="0" noProof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ahoma" panose="020B0604030504040204" pitchFamily="34" charset="0"/>
              </a:rPr>
              <a:t>4G</a:t>
            </a:r>
            <a:r>
              <a:rPr kumimoji="0" lang="zh-CN" altLang="en-US" sz="1100" kern="0" cap="none" spc="0" normalizeH="0" baseline="0" noProof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ahoma" panose="020B0604030504040204" pitchFamily="34" charset="0"/>
              </a:rPr>
              <a:t>链路替换为</a:t>
            </a:r>
            <a:r>
              <a:rPr kumimoji="0" lang="en-US" altLang="zh-CN" sz="1100" kern="0" cap="none" spc="0" normalizeH="0" baseline="0" noProof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ahoma" panose="020B0604030504040204" pitchFamily="34" charset="0"/>
              </a:rPr>
              <a:t>5G</a:t>
            </a:r>
            <a:r>
              <a:rPr lang="zh-CN" altLang="en-US" sz="1100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ahoma" panose="020B0604030504040204" pitchFamily="34" charset="0"/>
              </a:rPr>
              <a:t>链路，通过运营商和分行</a:t>
            </a:r>
            <a:r>
              <a:rPr lang="en-US" altLang="zh-CN" sz="1100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ahoma" panose="020B0604030504040204" pitchFamily="34" charset="0"/>
              </a:rPr>
              <a:t>LNS</a:t>
            </a:r>
            <a:r>
              <a:rPr lang="zh-CN" altLang="en-US" sz="1100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ahoma" panose="020B0604030504040204" pitchFamily="34" charset="0"/>
              </a:rPr>
              <a:t>汇聚设备建立</a:t>
            </a:r>
            <a:r>
              <a:rPr lang="en-US" altLang="zh-CN" sz="1100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ahoma" panose="020B0604030504040204" pitchFamily="34" charset="0"/>
              </a:rPr>
              <a:t>VPDN</a:t>
            </a:r>
            <a:r>
              <a:rPr lang="zh-CN" altLang="en-US" sz="1100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ahoma" panose="020B0604030504040204" pitchFamily="34" charset="0"/>
              </a:rPr>
              <a:t>链路，作为承载视频监控、办公网、生产网等重要业务灾备链路。</a:t>
            </a:r>
            <a:endParaRPr kumimoji="0" lang="en-US" altLang="zh-CN" sz="1100" kern="0" cap="none" spc="0" normalizeH="0" baseline="0" noProof="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ahoma" panose="020B0604030504040204" pitchFamily="34" charset="0"/>
            </a:endParaRPr>
          </a:p>
          <a:p>
            <a:pPr marR="0" indent="266700" defTabSz="9144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zh-CN" sz="1100" kern="100" cap="none" spc="0" normalizeH="0" baseline="0" noProof="0" dirty="0">
              <a:solidFill>
                <a:srgbClr val="002060"/>
              </a:solidFill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  <a:p>
            <a:pPr algn="just">
              <a:lnSpc>
                <a:spcPct val="150000"/>
              </a:lnSpc>
              <a:defRPr/>
            </a:pPr>
            <a:r>
              <a:rPr lang="zh-CN" altLang="en-US" sz="1100" b="1" kern="10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</a:rPr>
              <a:t>二、分支行网络架构说明</a:t>
            </a:r>
            <a:endParaRPr lang="en-US" altLang="zh-CN" sz="1100" b="1" kern="10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</a:endParaRPr>
          </a:p>
          <a:p>
            <a:pPr indent="266700">
              <a:lnSpc>
                <a:spcPct val="150000"/>
              </a:lnSpc>
              <a:defRPr/>
            </a:pPr>
            <a:r>
              <a:rPr lang="zh-CN" altLang="en-US" sz="1100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ahoma" panose="020B0604030504040204" pitchFamily="34" charset="0"/>
              </a:rPr>
              <a:t>分支行</a:t>
            </a:r>
            <a:r>
              <a:rPr lang="zh-CN" altLang="zh-CN" sz="1100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ahoma" panose="020B0604030504040204" pitchFamily="34" charset="0"/>
              </a:rPr>
              <a:t>共有两条专线分别上联到分</a:t>
            </a:r>
            <a:r>
              <a:rPr lang="en-US" altLang="zh-CN" sz="1100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ahoma" panose="020B0604030504040204" pitchFamily="34" charset="0"/>
              </a:rPr>
              <a:t>/</a:t>
            </a:r>
            <a:r>
              <a:rPr lang="zh-CN" altLang="zh-CN" sz="1100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ahoma" panose="020B0604030504040204" pitchFamily="34" charset="0"/>
              </a:rPr>
              <a:t>支行，当专线中断后，由</a:t>
            </a:r>
            <a:r>
              <a:rPr lang="en-US" altLang="zh-CN" sz="1100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ahoma" panose="020B0604030504040204" pitchFamily="34" charset="0"/>
              </a:rPr>
              <a:t>5G</a:t>
            </a:r>
            <a:r>
              <a:rPr lang="zh-CN" altLang="zh-CN" sz="1100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ahoma" panose="020B0604030504040204" pitchFamily="34" charset="0"/>
              </a:rPr>
              <a:t>线路承载业务。</a:t>
            </a:r>
            <a:r>
              <a:rPr lang="en-US" altLang="zh-CN" sz="1100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ahoma" panose="020B0604030504040204" pitchFamily="34" charset="0"/>
              </a:rPr>
              <a:t>5G</a:t>
            </a:r>
            <a:r>
              <a:rPr lang="zh-CN" altLang="zh-CN" sz="1100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ahoma" panose="020B0604030504040204" pitchFamily="34" charset="0"/>
              </a:rPr>
              <a:t>线路作为</a:t>
            </a:r>
            <a:r>
              <a:rPr lang="zh-CN" altLang="en-US" sz="1100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ahoma" panose="020B0604030504040204" pitchFamily="34" charset="0"/>
              </a:rPr>
              <a:t>灾备</a:t>
            </a:r>
            <a:r>
              <a:rPr lang="zh-CN" altLang="zh-CN" sz="1100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ahoma" panose="020B0604030504040204" pitchFamily="34" charset="0"/>
              </a:rPr>
              <a:t>通过</a:t>
            </a:r>
            <a:r>
              <a:rPr lang="en-US" altLang="zh-CN" sz="1100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ahoma" panose="020B0604030504040204" pitchFamily="34" charset="0"/>
              </a:rPr>
              <a:t>5G</a:t>
            </a:r>
            <a:r>
              <a:rPr lang="zh-CN" altLang="zh-CN" sz="1100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ahoma" panose="020B0604030504040204" pitchFamily="34" charset="0"/>
              </a:rPr>
              <a:t>拨号</a:t>
            </a:r>
            <a:r>
              <a:rPr lang="en-US" altLang="zh-CN" sz="1100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ahoma" panose="020B0604030504040204" pitchFamily="34" charset="0"/>
              </a:rPr>
              <a:t>+L2TP VPN+IPSEC VPN</a:t>
            </a:r>
            <a:r>
              <a:rPr lang="zh-CN" altLang="zh-CN" sz="1100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ahoma" panose="020B0604030504040204" pitchFamily="34" charset="0"/>
              </a:rPr>
              <a:t>方式连接到分</a:t>
            </a:r>
            <a:r>
              <a:rPr lang="en-US" altLang="zh-CN" sz="1100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ahoma" panose="020B0604030504040204" pitchFamily="34" charset="0"/>
              </a:rPr>
              <a:t>/</a:t>
            </a:r>
            <a:r>
              <a:rPr lang="zh-CN" altLang="zh-CN" sz="1100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ahoma" panose="020B0604030504040204" pitchFamily="34" charset="0"/>
              </a:rPr>
              <a:t>支行。</a:t>
            </a:r>
          </a:p>
          <a:p>
            <a:pPr indent="266700">
              <a:lnSpc>
                <a:spcPct val="150000"/>
              </a:lnSpc>
              <a:defRPr/>
            </a:pPr>
            <a:r>
              <a:rPr lang="zh-CN" altLang="zh-CN" sz="1100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ahoma" panose="020B0604030504040204" pitchFamily="34" charset="0"/>
              </a:rPr>
              <a:t>分</a:t>
            </a:r>
            <a:r>
              <a:rPr lang="en-US" altLang="zh-CN" sz="1100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ahoma" panose="020B0604030504040204" pitchFamily="34" charset="0"/>
              </a:rPr>
              <a:t>/</a:t>
            </a:r>
            <a:r>
              <a:rPr lang="zh-CN" altLang="zh-CN" sz="1100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ahoma" panose="020B0604030504040204" pitchFamily="34" charset="0"/>
              </a:rPr>
              <a:t>支行部署两台</a:t>
            </a:r>
            <a:r>
              <a:rPr lang="en-US" altLang="zh-CN" sz="1100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ahoma" panose="020B0604030504040204" pitchFamily="34" charset="0"/>
              </a:rPr>
              <a:t>LNS</a:t>
            </a:r>
            <a:r>
              <a:rPr lang="zh-CN" altLang="zh-CN" sz="1100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ahoma" panose="020B0604030504040204" pitchFamily="34" charset="0"/>
              </a:rPr>
              <a:t>路由器、四台接入交换机、主备</a:t>
            </a:r>
            <a:r>
              <a:rPr lang="en-US" altLang="zh-CN" sz="1100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ahoma" panose="020B0604030504040204" pitchFamily="34" charset="0"/>
              </a:rPr>
              <a:t>AAA</a:t>
            </a:r>
            <a:r>
              <a:rPr lang="zh-CN" altLang="zh-CN" sz="1100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ahoma" panose="020B0604030504040204" pitchFamily="34" charset="0"/>
              </a:rPr>
              <a:t>认证服务器、</a:t>
            </a:r>
            <a:r>
              <a:rPr lang="en-US" altLang="zh-CN" sz="1100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ahoma" panose="020B0604030504040204" pitchFamily="34" charset="0"/>
              </a:rPr>
              <a:t>5G</a:t>
            </a:r>
            <a:r>
              <a:rPr lang="zh-CN" altLang="zh-CN" sz="1100" kern="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ahoma" panose="020B0604030504040204" pitchFamily="34" charset="0"/>
              </a:rPr>
              <a:t>接入路由器网管服务器、证书服务器等设备。</a:t>
            </a:r>
          </a:p>
        </p:txBody>
      </p:sp>
    </p:spTree>
    <p:extLst>
      <p:ext uri="{BB962C8B-B14F-4D97-AF65-F5344CB8AC3E}">
        <p14:creationId xmlns:p14="http://schemas.microsoft.com/office/powerpoint/2010/main" val="369141534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0" t="5161" r="47237" b="8181"/>
          <a:stretch/>
        </p:blipFill>
        <p:spPr>
          <a:xfrm>
            <a:off x="619503" y="3749502"/>
            <a:ext cx="1531376" cy="1050944"/>
          </a:xfrm>
          <a:prstGeom prst="rect">
            <a:avLst/>
          </a:prstGeom>
        </p:spPr>
      </p:pic>
      <p:pic>
        <p:nvPicPr>
          <p:cNvPr id="4" name="图片 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6" t="10316" r="2205" b="47245"/>
          <a:stretch/>
        </p:blipFill>
        <p:spPr bwMode="auto">
          <a:xfrm>
            <a:off x="2854065" y="3761500"/>
            <a:ext cx="5318137" cy="127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4" t="6476" r="2545" b="3139"/>
          <a:stretch/>
        </p:blipFill>
        <p:spPr bwMode="auto">
          <a:xfrm>
            <a:off x="2865359" y="1021139"/>
            <a:ext cx="5306843" cy="2722817"/>
          </a:xfrm>
          <a:prstGeom prst="rect">
            <a:avLst/>
          </a:prstGeom>
          <a:noFill/>
          <a:ln w="6350">
            <a:solidFill>
              <a:srgbClr val="00B0F0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00338" y="627534"/>
            <a:ext cx="7770115" cy="359419"/>
          </a:xfrm>
          <a:prstGeom prst="rect">
            <a:avLst/>
          </a:prstGeom>
          <a:ln/>
        </p:spPr>
        <p:txBody>
          <a:bodyPr/>
          <a:lstStyle>
            <a:lvl1pPr marL="414338" indent="-4143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8525" indent="-3460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84300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833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9078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186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38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3890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7742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84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网络能力预警：感知网络能力薄弱环节，提前进行网络改造优化，消除潜在故障风险</a:t>
            </a:r>
            <a:endParaRPr lang="en-US" altLang="zh-CN" sz="1400" b="1" dirty="0">
              <a:solidFill>
                <a:srgbClr val="7030A0"/>
              </a:solidFill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3829101" y="1540354"/>
            <a:ext cx="1307833" cy="312914"/>
          </a:xfrm>
          <a:prstGeom prst="roundRect">
            <a:avLst/>
          </a:prstGeom>
          <a:noFill/>
          <a:ln w="6350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84"/>
            <a:r>
              <a:rPr lang="zh-CN" altLang="en-US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处理能力监控告警</a:t>
            </a:r>
            <a:endParaRPr lang="en-US" altLang="zh-CN" sz="1050" b="1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6457820" y="1543121"/>
            <a:ext cx="1314359" cy="312914"/>
          </a:xfrm>
          <a:prstGeom prst="roundRect">
            <a:avLst/>
          </a:prstGeom>
          <a:noFill/>
          <a:ln w="6350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84"/>
            <a:r>
              <a:rPr lang="zh-CN" altLang="en-US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资源能力监控告警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3829382" y="3973217"/>
            <a:ext cx="1307552" cy="312914"/>
          </a:xfrm>
          <a:prstGeom prst="roundRect">
            <a:avLst/>
          </a:prstGeom>
          <a:noFill/>
          <a:ln w="6350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84"/>
            <a:r>
              <a:rPr lang="zh-CN" altLang="en-US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接口能力监控告警</a:t>
            </a:r>
            <a:endParaRPr lang="en-US" altLang="zh-CN" sz="105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6457820" y="3973217"/>
            <a:ext cx="1310507" cy="312914"/>
          </a:xfrm>
          <a:prstGeom prst="roundRect">
            <a:avLst/>
          </a:prstGeom>
          <a:noFill/>
          <a:ln w="6350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84"/>
            <a:r>
              <a:rPr lang="zh-CN" altLang="en-US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链路能力监控告警</a:t>
            </a:r>
            <a:endParaRPr lang="en-US" altLang="zh-CN" sz="105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5029169" y="2773150"/>
            <a:ext cx="1314359" cy="312914"/>
          </a:xfrm>
          <a:prstGeom prst="roundRect">
            <a:avLst/>
          </a:prstGeom>
          <a:noFill/>
          <a:ln w="6350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84"/>
            <a:r>
              <a:rPr lang="zh-CN" altLang="en-US" sz="105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转发能力监控告警</a:t>
            </a:r>
            <a:endParaRPr lang="en-US" altLang="zh-CN" sz="105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>
            <a:spLocks noChangeArrowheads="1"/>
          </p:cNvSpPr>
          <p:nvPr/>
        </p:nvSpPr>
        <p:spPr bwMode="auto">
          <a:xfrm>
            <a:off x="272917" y="1854847"/>
            <a:ext cx="2543112" cy="1721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6717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1289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5861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0433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关键指标监控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：针对网络能力关键指标进行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24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小时监控，掌握网络能力动态变化</a:t>
            </a:r>
            <a:endParaRPr lang="en-US" altLang="zh-CN" sz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性能实时告警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：对网络资源己达到上限、或者即将达到上限的薄弱环境，提前进行告警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AEF2749A-24D7-4599-8303-479C87EC97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524" y="123478"/>
            <a:ext cx="8338316" cy="50405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“云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网”解决方案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全“网”一体化，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实时资源性能监控预警</a:t>
            </a:r>
          </a:p>
        </p:txBody>
      </p:sp>
    </p:spTree>
    <p:extLst>
      <p:ext uri="{BB962C8B-B14F-4D97-AF65-F5344CB8AC3E}">
        <p14:creationId xmlns:p14="http://schemas.microsoft.com/office/powerpoint/2010/main" val="238807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81</a:t>
            </a:fld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9C262D5-F741-4604-9DC1-02E2F711964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524" y="123478"/>
            <a:ext cx="8582156" cy="50405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“云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网”解决方案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全“网”一体化，实时资源性能监控预警</a:t>
            </a:r>
          </a:p>
        </p:txBody>
      </p:sp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287524" y="1923678"/>
            <a:ext cx="2137623" cy="144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6717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1289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5861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0433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监控指标一览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：监控指标快速浏览，性能实时监控</a:t>
            </a:r>
            <a:endParaRPr lang="en-US" altLang="zh-CN" sz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监控数据报表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：灵活，自定义监控报表输出</a:t>
            </a:r>
            <a:endParaRPr lang="en-US" altLang="zh-CN" sz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l="20174" r="1896"/>
          <a:stretch/>
        </p:blipFill>
        <p:spPr>
          <a:xfrm>
            <a:off x="2457596" y="2114581"/>
            <a:ext cx="6686089" cy="287246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6003" y="1143099"/>
            <a:ext cx="6417682" cy="3333566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00338" y="628785"/>
            <a:ext cx="7770115" cy="359419"/>
          </a:xfrm>
          <a:prstGeom prst="rect">
            <a:avLst/>
          </a:prstGeom>
          <a:ln/>
        </p:spPr>
        <p:txBody>
          <a:bodyPr/>
          <a:lstStyle>
            <a:lvl1pPr marL="414338" indent="-4143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8525" indent="-3460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84300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833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9078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186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38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3890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7742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84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监控数据一览：快速了解资源实时性能，分析历史运行情况，提前网络优化</a:t>
            </a:r>
            <a:endParaRPr lang="en-US" altLang="zh-CN" sz="1400" b="1" dirty="0">
              <a:solidFill>
                <a:srgbClr val="7030A0"/>
              </a:solidFill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2845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-1250" r="32524"/>
          <a:stretch/>
        </p:blipFill>
        <p:spPr>
          <a:xfrm>
            <a:off x="5804435" y="3428941"/>
            <a:ext cx="2939227" cy="155516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/>
          <a:srcRect r="10523"/>
          <a:stretch/>
        </p:blipFill>
        <p:spPr>
          <a:xfrm>
            <a:off x="1771843" y="3428941"/>
            <a:ext cx="2800157" cy="171591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/>
          <a:srcRect r="10322"/>
          <a:stretch/>
        </p:blipFill>
        <p:spPr>
          <a:xfrm>
            <a:off x="1600406" y="1371683"/>
            <a:ext cx="2840336" cy="164788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6"/>
          <a:srcRect r="16416" b="28506"/>
          <a:stretch/>
        </p:blipFill>
        <p:spPr>
          <a:xfrm>
            <a:off x="5829059" y="1416454"/>
            <a:ext cx="3060181" cy="1526896"/>
          </a:xfrm>
          <a:prstGeom prst="rect">
            <a:avLst/>
          </a:prstGeom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00338" y="628155"/>
            <a:ext cx="7770115" cy="359419"/>
          </a:xfrm>
          <a:prstGeom prst="rect">
            <a:avLst/>
          </a:prstGeom>
          <a:ln/>
        </p:spPr>
        <p:txBody>
          <a:bodyPr/>
          <a:lstStyle>
            <a:lvl1pPr marL="414338" indent="-4143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8525" indent="-3460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84300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833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9078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186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38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3890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7742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84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批量快捷运维：利用批量运维工具，快速响应业务变更，提高运维效率</a:t>
            </a:r>
            <a:endParaRPr lang="en-US" altLang="zh-CN" sz="1400" b="1" dirty="0">
              <a:solidFill>
                <a:srgbClr val="7030A0"/>
              </a:solidFill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  <p:sp>
        <p:nvSpPr>
          <p:cNvPr id="18" name="圆角矩形 17"/>
          <p:cNvSpPr/>
          <p:nvPr/>
        </p:nvSpPr>
        <p:spPr>
          <a:xfrm>
            <a:off x="514630" y="1542965"/>
            <a:ext cx="1026880" cy="1371662"/>
          </a:xfrm>
          <a:prstGeom prst="roundRect">
            <a:avLst/>
          </a:prstGeom>
          <a:noFill/>
          <a:ln w="6350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84"/>
            <a:endParaRPr lang="zh-CN" altLang="en-US" sz="105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Rectangle 2"/>
          <p:cNvSpPr txBox="1">
            <a:spLocks noChangeArrowheads="1"/>
          </p:cNvSpPr>
          <p:nvPr/>
        </p:nvSpPr>
        <p:spPr>
          <a:xfrm>
            <a:off x="514629" y="1485820"/>
            <a:ext cx="1062255" cy="1191983"/>
          </a:xfrm>
          <a:prstGeom prst="rect">
            <a:avLst/>
          </a:prstGeom>
          <a:ln/>
        </p:spPr>
        <p:txBody>
          <a:bodyPr/>
          <a:lstStyle>
            <a:lvl1pPr marL="414338" indent="-4143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8525" indent="-3460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84300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833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9078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186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38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3890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7742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84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952" dirty="0">
                <a:solidFill>
                  <a:srgbClr val="1E46A9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批量自动、定时进行文件备份，保证全网设备配置安全，发生设备配置异常时，可即时远程恢复</a:t>
            </a:r>
            <a:endParaRPr lang="en-US" altLang="zh-CN" sz="952" b="1" dirty="0">
              <a:solidFill>
                <a:schemeClr val="accent1">
                  <a:lumMod val="75000"/>
                </a:schemeClr>
              </a:solidFill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  <p:sp>
        <p:nvSpPr>
          <p:cNvPr id="20" name="圆角矩形 19"/>
          <p:cNvSpPr/>
          <p:nvPr/>
        </p:nvSpPr>
        <p:spPr>
          <a:xfrm>
            <a:off x="514629" y="3573117"/>
            <a:ext cx="1026881" cy="1455913"/>
          </a:xfrm>
          <a:prstGeom prst="roundRect">
            <a:avLst/>
          </a:prstGeom>
          <a:noFill/>
          <a:ln w="6350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84"/>
            <a:endParaRPr lang="zh-CN" altLang="en-US" sz="105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514630" y="3587122"/>
            <a:ext cx="1091975" cy="1388201"/>
          </a:xfrm>
          <a:prstGeom prst="rect">
            <a:avLst/>
          </a:prstGeom>
          <a:ln/>
        </p:spPr>
        <p:txBody>
          <a:bodyPr/>
          <a:lstStyle>
            <a:lvl1pPr marL="414338" indent="-4143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8525" indent="-3460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84300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833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9078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186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38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3890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7742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84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952" dirty="0">
                <a:solidFill>
                  <a:srgbClr val="1E46A9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批量软件版本更新，只需在平台远程配置，一键点击，即可完成上千台设备的远程升级</a:t>
            </a:r>
            <a:endParaRPr lang="en-US" altLang="zh-CN" sz="1111" b="1" dirty="0">
              <a:solidFill>
                <a:schemeClr val="accent1">
                  <a:lumMod val="75000"/>
                </a:schemeClr>
              </a:solidFill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4783553" y="1542965"/>
            <a:ext cx="836901" cy="1371662"/>
          </a:xfrm>
          <a:prstGeom prst="roundRect">
            <a:avLst/>
          </a:prstGeom>
          <a:noFill/>
          <a:ln w="6350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84"/>
            <a:endParaRPr lang="zh-CN" altLang="en-US" sz="105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4810158" y="1548928"/>
            <a:ext cx="836901" cy="1256328"/>
          </a:xfrm>
          <a:prstGeom prst="rect">
            <a:avLst/>
          </a:prstGeom>
          <a:ln/>
        </p:spPr>
        <p:txBody>
          <a:bodyPr/>
          <a:lstStyle>
            <a:lvl1pPr marL="414338" indent="-4143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8525" indent="-3460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84300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833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9078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186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38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3890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7742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84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952" dirty="0">
                <a:solidFill>
                  <a:srgbClr val="1E46A9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配置文件多版本比较工具，方便比较各版本差异，协助异常问题处理</a:t>
            </a:r>
            <a:endParaRPr lang="en-US" altLang="zh-CN" sz="952" b="1" dirty="0">
              <a:solidFill>
                <a:schemeClr val="accent1">
                  <a:lumMod val="75000"/>
                </a:schemeClr>
              </a:solidFill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4786980" y="3573117"/>
            <a:ext cx="836901" cy="1402205"/>
          </a:xfrm>
          <a:prstGeom prst="roundRect">
            <a:avLst/>
          </a:prstGeom>
          <a:noFill/>
          <a:ln w="6350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84"/>
            <a:endParaRPr lang="zh-CN" altLang="en-US" sz="105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4802334" y="3587122"/>
            <a:ext cx="844726" cy="1388200"/>
          </a:xfrm>
          <a:prstGeom prst="rect">
            <a:avLst/>
          </a:prstGeom>
          <a:ln/>
        </p:spPr>
        <p:txBody>
          <a:bodyPr/>
          <a:lstStyle>
            <a:lvl1pPr marL="414338" indent="-4143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8525" indent="-3460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84300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833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9078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186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38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3890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7742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84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952" dirty="0">
                <a:solidFill>
                  <a:srgbClr val="1E46A9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批量配置命令下发，一键实现上千台配置下发，快速响应业务需求</a:t>
            </a:r>
            <a:endParaRPr lang="en-US" altLang="zh-CN" sz="952" b="1" dirty="0">
              <a:solidFill>
                <a:schemeClr val="accent1">
                  <a:lumMod val="75000"/>
                </a:schemeClr>
              </a:solidFill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1368338" y="1003453"/>
            <a:ext cx="655950" cy="655950"/>
            <a:chOff x="8051785" y="947066"/>
            <a:chExt cx="826543" cy="826543"/>
          </a:xfrm>
        </p:grpSpPr>
        <p:sp>
          <p:nvSpPr>
            <p:cNvPr id="28" name="椭圆 27"/>
            <p:cNvSpPr/>
            <p:nvPr/>
          </p:nvSpPr>
          <p:spPr>
            <a:xfrm>
              <a:off x="8051785" y="947066"/>
              <a:ext cx="826543" cy="826543"/>
            </a:xfrm>
            <a:prstGeom prst="ellipse">
              <a:avLst/>
            </a:prstGeom>
            <a:noFill/>
            <a:ln w="12700" cmpd="sng">
              <a:solidFill>
                <a:srgbClr val="00AFD2"/>
              </a:solidFill>
              <a:round/>
              <a:headEnd/>
              <a:tailEnd/>
            </a:ln>
            <a:effectLst>
              <a:glow rad="88900">
                <a:srgbClr val="007DA4">
                  <a:alpha val="30000"/>
                </a:srgbClr>
              </a:glow>
            </a:effectLst>
          </p:spPr>
          <p:txBody>
            <a:bodyPr rtlCol="0" anchor="ctr"/>
            <a:lstStyle/>
            <a:p>
              <a:pPr algn="ctr" defTabSz="725668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28" kern="0">
                <a:solidFill>
                  <a:srgbClr val="C89800"/>
                </a:solidFill>
                <a:latin typeface="Arial" charset="0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8139438" y="1034719"/>
              <a:ext cx="651236" cy="651236"/>
            </a:xfrm>
            <a:prstGeom prst="ellipse">
              <a:avLst/>
            </a:prstGeom>
            <a:noFill/>
            <a:ln w="28575" cmpd="sng">
              <a:solidFill>
                <a:srgbClr val="00AFD2"/>
              </a:solidFill>
              <a:round/>
              <a:headEnd/>
              <a:tailEnd/>
            </a:ln>
            <a:effectLst>
              <a:glow rad="88900">
                <a:srgbClr val="007DA4">
                  <a:alpha val="30000"/>
                </a:srgbClr>
              </a:glow>
            </a:effectLst>
          </p:spPr>
          <p:txBody>
            <a:bodyPr rtlCol="0" anchor="ctr"/>
            <a:lstStyle/>
            <a:p>
              <a:pPr algn="ctr" defTabSz="725668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28" kern="0">
                <a:solidFill>
                  <a:srgbClr val="C89800"/>
                </a:solidFill>
                <a:latin typeface="Arial" charset="0"/>
              </a:endParaRPr>
            </a:p>
          </p:txBody>
        </p:sp>
        <p:sp>
          <p:nvSpPr>
            <p:cNvPr id="30" name="TextBox 11"/>
            <p:cNvSpPr txBox="1"/>
            <p:nvPr/>
          </p:nvSpPr>
          <p:spPr>
            <a:xfrm>
              <a:off x="8215259" y="976670"/>
              <a:ext cx="545777" cy="793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25668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492" b="1" kern="0" dirty="0">
                  <a:solidFill>
                    <a:srgbClr val="BCE8F2"/>
                  </a:solidFill>
                  <a:latin typeface="Arial" charset="0"/>
                </a:rPr>
                <a:t>1</a:t>
              </a:r>
              <a:endParaRPr lang="zh-CN" altLang="en-US" sz="3492" b="1" kern="0" dirty="0">
                <a:solidFill>
                  <a:srgbClr val="BCE8F2"/>
                </a:solidFill>
                <a:latin typeface="Arial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5329909" y="1003453"/>
            <a:ext cx="655950" cy="655950"/>
            <a:chOff x="8051785" y="947066"/>
            <a:chExt cx="826543" cy="826543"/>
          </a:xfrm>
        </p:grpSpPr>
        <p:sp>
          <p:nvSpPr>
            <p:cNvPr id="32" name="椭圆 31"/>
            <p:cNvSpPr/>
            <p:nvPr/>
          </p:nvSpPr>
          <p:spPr>
            <a:xfrm>
              <a:off x="8051785" y="947066"/>
              <a:ext cx="826543" cy="826543"/>
            </a:xfrm>
            <a:prstGeom prst="ellipse">
              <a:avLst/>
            </a:prstGeom>
            <a:noFill/>
            <a:ln w="12700" cmpd="sng">
              <a:solidFill>
                <a:srgbClr val="00AFD2"/>
              </a:solidFill>
              <a:round/>
              <a:headEnd/>
              <a:tailEnd/>
            </a:ln>
            <a:effectLst>
              <a:glow rad="88900">
                <a:srgbClr val="007DA4">
                  <a:alpha val="30000"/>
                </a:srgbClr>
              </a:glow>
            </a:effectLst>
          </p:spPr>
          <p:txBody>
            <a:bodyPr rtlCol="0" anchor="ctr"/>
            <a:lstStyle/>
            <a:p>
              <a:pPr algn="ctr" defTabSz="725668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28" kern="0">
                <a:solidFill>
                  <a:srgbClr val="C89800"/>
                </a:solidFill>
                <a:latin typeface="Arial" charset="0"/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8139438" y="1034719"/>
              <a:ext cx="651236" cy="651236"/>
            </a:xfrm>
            <a:prstGeom prst="ellipse">
              <a:avLst/>
            </a:prstGeom>
            <a:noFill/>
            <a:ln w="28575" cmpd="sng">
              <a:solidFill>
                <a:srgbClr val="00AFD2"/>
              </a:solidFill>
              <a:round/>
              <a:headEnd/>
              <a:tailEnd/>
            </a:ln>
            <a:effectLst>
              <a:glow rad="88900">
                <a:srgbClr val="007DA4">
                  <a:alpha val="30000"/>
                </a:srgbClr>
              </a:glow>
            </a:effectLst>
          </p:spPr>
          <p:txBody>
            <a:bodyPr rtlCol="0" anchor="ctr"/>
            <a:lstStyle/>
            <a:p>
              <a:pPr algn="ctr" defTabSz="725668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28" kern="0">
                <a:solidFill>
                  <a:srgbClr val="C89800"/>
                </a:solidFill>
                <a:latin typeface="Arial" charset="0"/>
              </a:endParaRPr>
            </a:p>
          </p:txBody>
        </p:sp>
        <p:sp>
          <p:nvSpPr>
            <p:cNvPr id="34" name="TextBox 11"/>
            <p:cNvSpPr txBox="1"/>
            <p:nvPr/>
          </p:nvSpPr>
          <p:spPr>
            <a:xfrm>
              <a:off x="8215259" y="976670"/>
              <a:ext cx="545777" cy="793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25668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492" b="1" kern="0" dirty="0">
                  <a:solidFill>
                    <a:srgbClr val="BCE8F2"/>
                  </a:solidFill>
                  <a:latin typeface="Arial" charset="0"/>
                </a:rPr>
                <a:t>2</a:t>
              </a:r>
              <a:endParaRPr lang="zh-CN" altLang="en-US" sz="3492" b="1" kern="0" dirty="0">
                <a:solidFill>
                  <a:srgbClr val="BCE8F2"/>
                </a:solidFill>
                <a:latin typeface="Arial" charset="0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1351480" y="3173013"/>
            <a:ext cx="655950" cy="655950"/>
            <a:chOff x="8051785" y="947066"/>
            <a:chExt cx="826543" cy="826543"/>
          </a:xfrm>
        </p:grpSpPr>
        <p:sp>
          <p:nvSpPr>
            <p:cNvPr id="36" name="椭圆 35"/>
            <p:cNvSpPr/>
            <p:nvPr/>
          </p:nvSpPr>
          <p:spPr>
            <a:xfrm>
              <a:off x="8051785" y="947066"/>
              <a:ext cx="826543" cy="826543"/>
            </a:xfrm>
            <a:prstGeom prst="ellipse">
              <a:avLst/>
            </a:prstGeom>
            <a:noFill/>
            <a:ln w="12700" cmpd="sng">
              <a:solidFill>
                <a:srgbClr val="00AFD2"/>
              </a:solidFill>
              <a:round/>
              <a:headEnd/>
              <a:tailEnd/>
            </a:ln>
            <a:effectLst>
              <a:glow rad="88900">
                <a:srgbClr val="007DA4">
                  <a:alpha val="30000"/>
                </a:srgbClr>
              </a:glow>
            </a:effectLst>
          </p:spPr>
          <p:txBody>
            <a:bodyPr rtlCol="0" anchor="ctr"/>
            <a:lstStyle/>
            <a:p>
              <a:pPr algn="ctr" defTabSz="725668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28" kern="0">
                <a:solidFill>
                  <a:srgbClr val="C89800"/>
                </a:solidFill>
                <a:latin typeface="Arial" charset="0"/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8139438" y="1034719"/>
              <a:ext cx="651236" cy="651236"/>
            </a:xfrm>
            <a:prstGeom prst="ellipse">
              <a:avLst/>
            </a:prstGeom>
            <a:noFill/>
            <a:ln w="28575" cmpd="sng">
              <a:solidFill>
                <a:srgbClr val="00AFD2"/>
              </a:solidFill>
              <a:round/>
              <a:headEnd/>
              <a:tailEnd/>
            </a:ln>
            <a:effectLst>
              <a:glow rad="88900">
                <a:srgbClr val="007DA4">
                  <a:alpha val="30000"/>
                </a:srgbClr>
              </a:glow>
            </a:effectLst>
          </p:spPr>
          <p:txBody>
            <a:bodyPr rtlCol="0" anchor="ctr"/>
            <a:lstStyle/>
            <a:p>
              <a:pPr algn="ctr" defTabSz="725668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28" kern="0">
                <a:solidFill>
                  <a:srgbClr val="C89800"/>
                </a:solidFill>
                <a:latin typeface="Arial" charset="0"/>
              </a:endParaRPr>
            </a:p>
          </p:txBody>
        </p:sp>
        <p:sp>
          <p:nvSpPr>
            <p:cNvPr id="38" name="TextBox 11"/>
            <p:cNvSpPr txBox="1"/>
            <p:nvPr/>
          </p:nvSpPr>
          <p:spPr>
            <a:xfrm>
              <a:off x="8215259" y="976670"/>
              <a:ext cx="545777" cy="7934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725668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492" b="1" kern="0" dirty="0">
                  <a:solidFill>
                    <a:srgbClr val="BCE8F2"/>
                  </a:solidFill>
                  <a:latin typeface="Arial" charset="0"/>
                </a:rPr>
                <a:t>3</a:t>
              </a:r>
              <a:endParaRPr lang="zh-CN" altLang="en-US" sz="3492" b="1" kern="0" dirty="0">
                <a:solidFill>
                  <a:srgbClr val="BCE8F2"/>
                </a:solidFill>
                <a:latin typeface="Arial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5329614" y="3154887"/>
            <a:ext cx="655950" cy="655950"/>
            <a:chOff x="8051785" y="947066"/>
            <a:chExt cx="826543" cy="826543"/>
          </a:xfrm>
        </p:grpSpPr>
        <p:sp>
          <p:nvSpPr>
            <p:cNvPr id="40" name="椭圆 39"/>
            <p:cNvSpPr/>
            <p:nvPr/>
          </p:nvSpPr>
          <p:spPr>
            <a:xfrm>
              <a:off x="8051785" y="947066"/>
              <a:ext cx="826543" cy="826543"/>
            </a:xfrm>
            <a:prstGeom prst="ellipse">
              <a:avLst/>
            </a:prstGeom>
            <a:noFill/>
            <a:ln w="12700" cmpd="sng">
              <a:solidFill>
                <a:srgbClr val="00AFD2"/>
              </a:solidFill>
              <a:round/>
              <a:headEnd/>
              <a:tailEnd/>
            </a:ln>
            <a:effectLst>
              <a:glow rad="88900">
                <a:srgbClr val="007DA4">
                  <a:alpha val="30000"/>
                </a:srgbClr>
              </a:glow>
            </a:effectLst>
          </p:spPr>
          <p:txBody>
            <a:bodyPr rtlCol="0" anchor="ctr"/>
            <a:lstStyle/>
            <a:p>
              <a:pPr algn="ctr" defTabSz="725668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28" kern="0">
                <a:solidFill>
                  <a:srgbClr val="C89800"/>
                </a:solidFill>
                <a:latin typeface="Arial" charset="0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8139438" y="1034719"/>
              <a:ext cx="651236" cy="651236"/>
            </a:xfrm>
            <a:prstGeom prst="ellipse">
              <a:avLst/>
            </a:prstGeom>
            <a:noFill/>
            <a:ln w="28575" cmpd="sng">
              <a:solidFill>
                <a:srgbClr val="00AFD2"/>
              </a:solidFill>
              <a:round/>
              <a:headEnd/>
              <a:tailEnd/>
            </a:ln>
            <a:effectLst>
              <a:glow rad="88900">
                <a:srgbClr val="007DA4">
                  <a:alpha val="30000"/>
                </a:srgbClr>
              </a:glow>
            </a:effectLst>
          </p:spPr>
          <p:txBody>
            <a:bodyPr rtlCol="0" anchor="ctr"/>
            <a:lstStyle/>
            <a:p>
              <a:pPr algn="ctr" defTabSz="725668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428" kern="0">
                <a:solidFill>
                  <a:srgbClr val="C89800"/>
                </a:solidFill>
                <a:latin typeface="Arial" charset="0"/>
              </a:endParaRPr>
            </a:p>
          </p:txBody>
        </p:sp>
        <p:sp>
          <p:nvSpPr>
            <p:cNvPr id="42" name="TextBox 11"/>
            <p:cNvSpPr txBox="1"/>
            <p:nvPr/>
          </p:nvSpPr>
          <p:spPr>
            <a:xfrm>
              <a:off x="8215259" y="976670"/>
              <a:ext cx="498855" cy="793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25668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492" b="1" kern="0" dirty="0">
                  <a:solidFill>
                    <a:srgbClr val="BCE8F2"/>
                  </a:solidFill>
                  <a:latin typeface="Arial" charset="0"/>
                </a:rPr>
                <a:t>4</a:t>
              </a:r>
              <a:endParaRPr lang="zh-CN" altLang="en-US" sz="3492" b="1" kern="0" dirty="0">
                <a:solidFill>
                  <a:srgbClr val="BCE8F2"/>
                </a:solidFill>
                <a:latin typeface="Arial" charset="0"/>
              </a:endParaRPr>
            </a:p>
          </p:txBody>
        </p:sp>
      </p:grp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550376D-968F-434A-9BCD-6A8640576F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523" y="123478"/>
            <a:ext cx="7882929" cy="50405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“云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网”解决方案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全“网”一体化，批量化运维操作支持</a:t>
            </a:r>
          </a:p>
        </p:txBody>
      </p:sp>
    </p:spTree>
    <p:extLst>
      <p:ext uri="{BB962C8B-B14F-4D97-AF65-F5344CB8AC3E}">
        <p14:creationId xmlns:p14="http://schemas.microsoft.com/office/powerpoint/2010/main" val="1694140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400338" y="628155"/>
            <a:ext cx="7770115" cy="359419"/>
          </a:xfrm>
          <a:prstGeom prst="rect">
            <a:avLst/>
          </a:prstGeom>
          <a:ln/>
        </p:spPr>
        <p:txBody>
          <a:bodyPr/>
          <a:lstStyle>
            <a:lvl1pPr marL="414338" indent="-4143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8525" indent="-3460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84300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833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9078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186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38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3890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7742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84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全网设备巡检：设备精细化诊断，消除潜在运行风险，保障业务正常运行</a:t>
            </a:r>
            <a:endParaRPr lang="en-US" altLang="zh-CN" sz="1400" b="1" dirty="0">
              <a:solidFill>
                <a:srgbClr val="7030A0"/>
              </a:solidFill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550376D-968F-434A-9BCD-6A8640576FF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524" y="123478"/>
            <a:ext cx="8316726" cy="50405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“云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网”解决方案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全“网”一体化，全网设备精细化巡检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0CB99C1-281A-B3A6-DFB5-3166E97AE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524" y="1665840"/>
            <a:ext cx="2700300" cy="227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6717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1289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5861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0433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精细化巡检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：内置超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100+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巡检指标，可对设备硬件状态、软件状态、运行状态进行全方位检测，掌控全网设备运行状态，提前发现潜在风险</a:t>
            </a:r>
            <a:endParaRPr lang="en-US" altLang="zh-CN" sz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完整巡检报告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：针对各巡检指标情况，形成巡检结论，输出完整巡检报告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6C1D3A25-AACB-DA97-E30A-62BBB90CFE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63" t="9194" b="42508"/>
          <a:stretch/>
        </p:blipFill>
        <p:spPr>
          <a:xfrm>
            <a:off x="3161070" y="2908409"/>
            <a:ext cx="5443180" cy="1679565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FD8B0062-36FB-CFE3-FF7F-174EE5922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1275606"/>
            <a:ext cx="5486400" cy="1235075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1C85529E-AF4B-8AF5-33E7-639A06ED4E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706" y="4227934"/>
            <a:ext cx="944126" cy="937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1029738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78" y="979244"/>
            <a:ext cx="7371868" cy="4146675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02285" y="483518"/>
            <a:ext cx="7770115" cy="359419"/>
          </a:xfrm>
          <a:prstGeom prst="rect">
            <a:avLst/>
          </a:prstGeom>
          <a:ln/>
        </p:spPr>
        <p:txBody>
          <a:bodyPr/>
          <a:lstStyle>
            <a:lvl1pPr marL="414338" indent="-4143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8525" indent="-3460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84300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833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9078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186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38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3890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7742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84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业务大屏呈现：呈现</a:t>
            </a:r>
            <a:r>
              <a:rPr lang="en-US" altLang="zh-CN" sz="14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IT</a:t>
            </a:r>
            <a:r>
              <a:rPr lang="zh-CN" altLang="en-US" sz="14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基础设施运行状态，体现</a:t>
            </a:r>
            <a:r>
              <a:rPr lang="en-US" altLang="zh-CN" sz="14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IT</a:t>
            </a:r>
            <a:r>
              <a:rPr lang="zh-CN" altLang="en-US" sz="14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业务运行价值</a:t>
            </a:r>
            <a:endParaRPr lang="en-US" altLang="zh-CN" sz="1400" b="1" dirty="0">
              <a:solidFill>
                <a:srgbClr val="7030A0"/>
              </a:solidFill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CD10B6-8CDD-4379-867D-EDCAD21CDA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524" y="123478"/>
            <a:ext cx="7884876" cy="50405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“云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网”解决方案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全“网”一体化，业务大屏呈现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401CC8D-A11C-052D-AA16-140ED820CF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92" t="12074" r="8327" b="6316"/>
          <a:stretch/>
        </p:blipFill>
        <p:spPr bwMode="auto">
          <a:xfrm>
            <a:off x="1475656" y="885475"/>
            <a:ext cx="7418354" cy="40941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4447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979848" y="1657413"/>
            <a:ext cx="1992175" cy="1402016"/>
            <a:chOff x="3394774" y="2159967"/>
            <a:chExt cx="2510279" cy="1766637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 rotWithShape="1">
            <a:blip r:embed="rId2"/>
            <a:srcRect r="59471"/>
            <a:stretch/>
          </p:blipFill>
          <p:spPr>
            <a:xfrm>
              <a:off x="3394774" y="2161654"/>
              <a:ext cx="1502167" cy="1764950"/>
            </a:xfrm>
            <a:prstGeom prst="rect">
              <a:avLst/>
            </a:prstGeom>
          </p:spPr>
        </p:pic>
        <p:pic>
          <p:nvPicPr>
            <p:cNvPr id="48" name="图片 47"/>
            <p:cNvPicPr>
              <a:picLocks noChangeAspect="1"/>
            </p:cNvPicPr>
            <p:nvPr/>
          </p:nvPicPr>
          <p:blipFill rotWithShape="1">
            <a:blip r:embed="rId2"/>
            <a:srcRect l="70858"/>
            <a:stretch/>
          </p:blipFill>
          <p:spPr>
            <a:xfrm>
              <a:off x="4824933" y="2159967"/>
              <a:ext cx="1080120" cy="1764950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2343304" y="3411993"/>
            <a:ext cx="3714494" cy="1704492"/>
            <a:chOff x="2952725" y="4298852"/>
            <a:chExt cx="4680520" cy="2147778"/>
          </a:xfrm>
        </p:grpSpPr>
        <p:grpSp>
          <p:nvGrpSpPr>
            <p:cNvPr id="21" name="组合 20"/>
            <p:cNvGrpSpPr/>
            <p:nvPr/>
          </p:nvGrpSpPr>
          <p:grpSpPr>
            <a:xfrm>
              <a:off x="2952725" y="4298852"/>
              <a:ext cx="4680520" cy="2147778"/>
              <a:chOff x="3411621" y="4017561"/>
              <a:chExt cx="4680520" cy="2147778"/>
            </a:xfrm>
          </p:grpSpPr>
          <p:pic>
            <p:nvPicPr>
              <p:cNvPr id="25" name="图片 24"/>
              <p:cNvPicPr>
                <a:picLocks noChangeAspect="1"/>
              </p:cNvPicPr>
              <p:nvPr/>
            </p:nvPicPr>
            <p:blipFill rotWithShape="1">
              <a:blip r:embed="rId3"/>
              <a:srcRect l="1430" r="5647"/>
              <a:stretch/>
            </p:blipFill>
            <p:spPr>
              <a:xfrm>
                <a:off x="3411621" y="4017561"/>
                <a:ext cx="4680520" cy="2147778"/>
              </a:xfrm>
              <a:prstGeom prst="rect">
                <a:avLst/>
              </a:prstGeom>
            </p:spPr>
          </p:pic>
          <p:sp>
            <p:nvSpPr>
              <p:cNvPr id="26" name="矩形 25"/>
              <p:cNvSpPr/>
              <p:nvPr/>
            </p:nvSpPr>
            <p:spPr>
              <a:xfrm>
                <a:off x="4464893" y="4536231"/>
                <a:ext cx="288032" cy="1296144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28"/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5866020" y="4896271"/>
                <a:ext cx="288032" cy="936104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28"/>
              </a:p>
            </p:txBody>
          </p:sp>
          <p:sp>
            <p:nvSpPr>
              <p:cNvPr id="28" name="矩形 27"/>
              <p:cNvSpPr/>
              <p:nvPr/>
            </p:nvSpPr>
            <p:spPr>
              <a:xfrm>
                <a:off x="7273205" y="5256311"/>
                <a:ext cx="288032" cy="576064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28"/>
              </a:p>
            </p:txBody>
          </p:sp>
        </p:grpSp>
        <p:sp>
          <p:nvSpPr>
            <p:cNvPr id="22" name="矩形 21"/>
            <p:cNvSpPr/>
            <p:nvPr/>
          </p:nvSpPr>
          <p:spPr>
            <a:xfrm>
              <a:off x="3816821" y="6141762"/>
              <a:ext cx="648072" cy="194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714" dirty="0">
                  <a:solidFill>
                    <a:schemeClr val="tx1"/>
                  </a:solidFill>
                  <a:latin typeface="新宋体" panose="02010609030101010101" pitchFamily="49" charset="-122"/>
                  <a:ea typeface="新宋体" panose="02010609030101010101" pitchFamily="49" charset="-122"/>
                </a:rPr>
                <a:t>1</a:t>
              </a:r>
              <a:r>
                <a:rPr lang="zh-CN" altLang="en-US" sz="714" dirty="0">
                  <a:solidFill>
                    <a:schemeClr val="tx1"/>
                  </a:solidFill>
                  <a:latin typeface="新宋体" panose="02010609030101010101" pitchFamily="49" charset="-122"/>
                  <a:ea typeface="新宋体" panose="02010609030101010101" pitchFamily="49" charset="-122"/>
                </a:rPr>
                <a:t>楼大厅</a:t>
              </a:r>
            </a:p>
          </p:txBody>
        </p:sp>
        <p:sp>
          <p:nvSpPr>
            <p:cNvPr id="23" name="矩形 22"/>
            <p:cNvSpPr/>
            <p:nvPr/>
          </p:nvSpPr>
          <p:spPr>
            <a:xfrm>
              <a:off x="5256981" y="6141762"/>
              <a:ext cx="648072" cy="194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714" dirty="0">
                  <a:solidFill>
                    <a:schemeClr val="tx1"/>
                  </a:solidFill>
                  <a:latin typeface="新宋体" panose="02010609030101010101" pitchFamily="49" charset="-122"/>
                  <a:ea typeface="新宋体" panose="02010609030101010101" pitchFamily="49" charset="-122"/>
                </a:rPr>
                <a:t>2</a:t>
              </a:r>
              <a:r>
                <a:rPr lang="zh-CN" altLang="en-US" sz="714" dirty="0">
                  <a:solidFill>
                    <a:schemeClr val="tx1"/>
                  </a:solidFill>
                  <a:latin typeface="新宋体" panose="02010609030101010101" pitchFamily="49" charset="-122"/>
                  <a:ea typeface="新宋体" panose="02010609030101010101" pitchFamily="49" charset="-122"/>
                </a:rPr>
                <a:t>楼办公</a:t>
              </a:r>
            </a:p>
          </p:txBody>
        </p:sp>
        <p:sp>
          <p:nvSpPr>
            <p:cNvPr id="24" name="矩形 23"/>
            <p:cNvSpPr/>
            <p:nvPr/>
          </p:nvSpPr>
          <p:spPr>
            <a:xfrm>
              <a:off x="6625133" y="6141762"/>
              <a:ext cx="648072" cy="1946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714" dirty="0">
                  <a:solidFill>
                    <a:schemeClr val="tx1"/>
                  </a:solidFill>
                  <a:latin typeface="新宋体" panose="02010609030101010101" pitchFamily="49" charset="-122"/>
                  <a:ea typeface="新宋体" panose="02010609030101010101" pitchFamily="49" charset="-122"/>
                </a:rPr>
                <a:t>5</a:t>
              </a:r>
              <a:r>
                <a:rPr lang="zh-CN" altLang="en-US" sz="714" dirty="0">
                  <a:solidFill>
                    <a:schemeClr val="tx1"/>
                  </a:solidFill>
                  <a:latin typeface="新宋体" panose="02010609030101010101" pitchFamily="49" charset="-122"/>
                  <a:ea typeface="新宋体" panose="02010609030101010101" pitchFamily="49" charset="-122"/>
                </a:rPr>
                <a:t>楼办公</a:t>
              </a:r>
            </a:p>
          </p:txBody>
        </p:sp>
      </p:grp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9" t="12575" r="34958" b="15273"/>
          <a:stretch/>
        </p:blipFill>
        <p:spPr bwMode="auto">
          <a:xfrm>
            <a:off x="5963638" y="3257502"/>
            <a:ext cx="3170879" cy="1835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2"/>
          <p:cNvSpPr txBox="1">
            <a:spLocks noChangeArrowheads="1"/>
          </p:cNvSpPr>
          <p:nvPr/>
        </p:nvSpPr>
        <p:spPr>
          <a:xfrm>
            <a:off x="402285" y="627534"/>
            <a:ext cx="7770115" cy="359419"/>
          </a:xfrm>
          <a:prstGeom prst="rect">
            <a:avLst/>
          </a:prstGeom>
          <a:ln/>
        </p:spPr>
        <p:txBody>
          <a:bodyPr/>
          <a:lstStyle>
            <a:lvl1pPr marL="414338" indent="-4143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8525" indent="-3460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84300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833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9078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186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38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3890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7742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84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无线运营监控：关注重点区域设备状态，接入密度，确保用户接入体验</a:t>
            </a:r>
            <a:endParaRPr lang="en-US" altLang="zh-CN" sz="1400" b="1" dirty="0">
              <a:solidFill>
                <a:srgbClr val="7030A0"/>
              </a:solidFill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  <p:sp>
        <p:nvSpPr>
          <p:cNvPr id="34" name="Rectangle 2"/>
          <p:cNvSpPr txBox="1">
            <a:spLocks noChangeArrowheads="1"/>
          </p:cNvSpPr>
          <p:nvPr/>
        </p:nvSpPr>
        <p:spPr>
          <a:xfrm>
            <a:off x="429546" y="1364239"/>
            <a:ext cx="2151700" cy="2367327"/>
          </a:xfrm>
          <a:prstGeom prst="rect">
            <a:avLst/>
          </a:prstGeom>
          <a:ln/>
        </p:spPr>
        <p:txBody>
          <a:bodyPr/>
          <a:lstStyle>
            <a:lvl1pPr marL="414338" indent="-4143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8525" indent="-3460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84300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833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9078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186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38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3890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7742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84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200" dirty="0">
                <a:solidFill>
                  <a:srgbClr val="1E46A9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借助可视化工具，对无线信号进行监控，即时发现设备异常，无线信号异常，用户接入异常，在最终用户感知前，快速恢复无线接入质量，</a:t>
            </a:r>
            <a:r>
              <a:rPr lang="zh-CN" altLang="en-US" sz="12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确保重点区域、重点客户接入用户体验</a:t>
            </a:r>
            <a:r>
              <a:rPr lang="zh-CN" altLang="en-US" sz="1200" dirty="0">
                <a:solidFill>
                  <a:srgbClr val="1E46A9">
                    <a:lumMod val="7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，保障业务正常运行</a:t>
            </a:r>
            <a:endParaRPr lang="en-US" altLang="zh-CN" sz="1200" dirty="0">
              <a:solidFill>
                <a:srgbClr val="1E46A9">
                  <a:lumMod val="75000"/>
                </a:srgb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3885114" y="1460321"/>
            <a:ext cx="1240610" cy="312914"/>
          </a:xfrm>
          <a:prstGeom prst="roundRect">
            <a:avLst/>
          </a:prstGeom>
          <a:noFill/>
          <a:ln w="6350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84"/>
            <a:endParaRPr lang="zh-CN" altLang="en-US" sz="1050">
              <a:solidFill>
                <a:schemeClr val="tx1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6" name="Rectangle 2"/>
          <p:cNvSpPr txBox="1">
            <a:spLocks noChangeArrowheads="1"/>
          </p:cNvSpPr>
          <p:nvPr/>
        </p:nvSpPr>
        <p:spPr>
          <a:xfrm>
            <a:off x="3868510" y="1426531"/>
            <a:ext cx="1332097" cy="329810"/>
          </a:xfrm>
          <a:prstGeom prst="rect">
            <a:avLst/>
          </a:prstGeom>
          <a:ln/>
        </p:spPr>
        <p:txBody>
          <a:bodyPr/>
          <a:lstStyle>
            <a:lvl1pPr marL="414338" indent="-4143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8525" indent="-3460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84300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833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9078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186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38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3890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7742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84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05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重点设备离线监控</a:t>
            </a:r>
            <a:endParaRPr lang="en-US" altLang="zh-CN" sz="1050" b="1" dirty="0">
              <a:solidFill>
                <a:srgbClr val="7030A0"/>
              </a:solidFill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  <p:sp>
        <p:nvSpPr>
          <p:cNvPr id="37" name="圆角矩形 36"/>
          <p:cNvSpPr/>
          <p:nvPr/>
        </p:nvSpPr>
        <p:spPr>
          <a:xfrm>
            <a:off x="3771955" y="3731566"/>
            <a:ext cx="1259288" cy="312914"/>
          </a:xfrm>
          <a:prstGeom prst="roundRect">
            <a:avLst/>
          </a:prstGeom>
          <a:noFill/>
          <a:ln w="6350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84"/>
            <a:endParaRPr lang="zh-CN" altLang="en-US" sz="800">
              <a:solidFill>
                <a:schemeClr val="tx1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38" name="Rectangle 2"/>
          <p:cNvSpPr txBox="1">
            <a:spLocks noChangeArrowheads="1"/>
          </p:cNvSpPr>
          <p:nvPr/>
        </p:nvSpPr>
        <p:spPr>
          <a:xfrm>
            <a:off x="3785194" y="3714671"/>
            <a:ext cx="1303195" cy="329810"/>
          </a:xfrm>
          <a:prstGeom prst="rect">
            <a:avLst/>
          </a:prstGeom>
          <a:ln/>
        </p:spPr>
        <p:txBody>
          <a:bodyPr/>
          <a:lstStyle>
            <a:lvl1pPr marL="414338" indent="-4143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8525" indent="-3460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84300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833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9078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186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38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3890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7742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84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05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重点区域人数监控</a:t>
            </a:r>
            <a:endParaRPr lang="en-US" altLang="zh-CN" sz="1050" b="1" dirty="0">
              <a:solidFill>
                <a:srgbClr val="7030A0"/>
              </a:solidFill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  <p:sp>
        <p:nvSpPr>
          <p:cNvPr id="39" name="圆角矩形 38"/>
          <p:cNvSpPr/>
          <p:nvPr/>
        </p:nvSpPr>
        <p:spPr>
          <a:xfrm>
            <a:off x="6907434" y="3334651"/>
            <a:ext cx="1547262" cy="295727"/>
          </a:xfrm>
          <a:prstGeom prst="roundRect">
            <a:avLst/>
          </a:prstGeom>
          <a:noFill/>
          <a:ln w="6350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84"/>
            <a:endParaRPr lang="zh-CN" altLang="en-US" sz="900">
              <a:solidFill>
                <a:schemeClr val="tx1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40" name="Rectangle 2"/>
          <p:cNvSpPr txBox="1">
            <a:spLocks noChangeArrowheads="1"/>
          </p:cNvSpPr>
          <p:nvPr/>
        </p:nvSpPr>
        <p:spPr>
          <a:xfrm>
            <a:off x="6907434" y="3314828"/>
            <a:ext cx="1361323" cy="289503"/>
          </a:xfrm>
          <a:prstGeom prst="rect">
            <a:avLst/>
          </a:prstGeom>
          <a:ln/>
        </p:spPr>
        <p:txBody>
          <a:bodyPr/>
          <a:lstStyle>
            <a:lvl1pPr marL="414338" indent="-4143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8525" indent="-3460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84300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833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9078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186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38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3890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7742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684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9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重点场所无线信号监控</a:t>
            </a:r>
            <a:endParaRPr lang="en-US" altLang="zh-CN" sz="900" b="1" dirty="0">
              <a:solidFill>
                <a:srgbClr val="7030A0"/>
              </a:solidFill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  <p:grpSp>
        <p:nvGrpSpPr>
          <p:cNvPr id="41" name="组合 40"/>
          <p:cNvGrpSpPr/>
          <p:nvPr/>
        </p:nvGrpSpPr>
        <p:grpSpPr>
          <a:xfrm>
            <a:off x="5787534" y="1402661"/>
            <a:ext cx="3306259" cy="1828697"/>
            <a:chOff x="6805381" y="1439048"/>
            <a:chExt cx="4516929" cy="2515812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 rotWithShape="1">
            <a:blip r:embed="rId5"/>
            <a:srcRect l="87781"/>
            <a:stretch/>
          </p:blipFill>
          <p:spPr>
            <a:xfrm>
              <a:off x="10585573" y="1439048"/>
              <a:ext cx="736737" cy="2514600"/>
            </a:xfrm>
            <a:prstGeom prst="rect">
              <a:avLst/>
            </a:prstGeom>
          </p:spPr>
        </p:pic>
        <p:pic>
          <p:nvPicPr>
            <p:cNvPr id="43" name="图片 42"/>
            <p:cNvPicPr>
              <a:picLocks noChangeAspect="1"/>
            </p:cNvPicPr>
            <p:nvPr/>
          </p:nvPicPr>
          <p:blipFill rotWithShape="1">
            <a:blip r:embed="rId5"/>
            <a:srcRect l="60160" r="21925"/>
            <a:stretch/>
          </p:blipFill>
          <p:spPr>
            <a:xfrm>
              <a:off x="9505453" y="1440260"/>
              <a:ext cx="1080120" cy="2514600"/>
            </a:xfrm>
            <a:prstGeom prst="rect">
              <a:avLst/>
            </a:prstGeom>
          </p:spPr>
        </p:pic>
        <p:pic>
          <p:nvPicPr>
            <p:cNvPr id="44" name="图片 43"/>
            <p:cNvPicPr>
              <a:picLocks noChangeAspect="1"/>
            </p:cNvPicPr>
            <p:nvPr/>
          </p:nvPicPr>
          <p:blipFill rotWithShape="1">
            <a:blip r:embed="rId5"/>
            <a:srcRect l="2784" r="52433"/>
            <a:stretch/>
          </p:blipFill>
          <p:spPr>
            <a:xfrm>
              <a:off x="6805381" y="1439048"/>
              <a:ext cx="2700072" cy="2514600"/>
            </a:xfrm>
            <a:prstGeom prst="rect">
              <a:avLst/>
            </a:prstGeom>
          </p:spPr>
        </p:pic>
      </p:grpSp>
      <p:sp>
        <p:nvSpPr>
          <p:cNvPr id="45" name="圆角矩形 44"/>
          <p:cNvSpPr/>
          <p:nvPr/>
        </p:nvSpPr>
        <p:spPr>
          <a:xfrm>
            <a:off x="7028147" y="1419219"/>
            <a:ext cx="1240610" cy="312914"/>
          </a:xfrm>
          <a:prstGeom prst="roundRect">
            <a:avLst/>
          </a:prstGeom>
          <a:noFill/>
          <a:ln w="6350"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684"/>
            <a:endParaRPr lang="zh-CN" altLang="en-US" sz="900">
              <a:solidFill>
                <a:schemeClr val="tx1"/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46" name="Rectangle 2"/>
          <p:cNvSpPr txBox="1">
            <a:spLocks noChangeArrowheads="1"/>
          </p:cNvSpPr>
          <p:nvPr/>
        </p:nvSpPr>
        <p:spPr>
          <a:xfrm>
            <a:off x="7011543" y="1385428"/>
            <a:ext cx="1332097" cy="329810"/>
          </a:xfrm>
          <a:prstGeom prst="rect">
            <a:avLst/>
          </a:prstGeom>
          <a:ln/>
        </p:spPr>
        <p:txBody>
          <a:bodyPr/>
          <a:lstStyle>
            <a:lvl1pPr marL="414338" indent="-4143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8525" indent="-3460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84300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833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9078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186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38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3890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7742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84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11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重点设备告警监控</a:t>
            </a:r>
            <a:endParaRPr lang="en-US" altLang="zh-CN" sz="1111" b="1" dirty="0">
              <a:solidFill>
                <a:srgbClr val="7030A0"/>
              </a:solidFill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  <p:pic>
        <p:nvPicPr>
          <p:cNvPr id="47" name="Picture 2" descr="http://pic1.16pic.com/00/02/21/16pic_221688_b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" t="10224" r="5766" b="16525"/>
          <a:stretch/>
        </p:blipFill>
        <p:spPr bwMode="auto">
          <a:xfrm>
            <a:off x="514630" y="3837475"/>
            <a:ext cx="1285371" cy="1014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DB1D9C9-A26A-4740-94A8-27E26D80A33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523" y="123478"/>
            <a:ext cx="7981233" cy="50405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“云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网”解决方案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全“网”一体化，无线可视化监控</a:t>
            </a:r>
          </a:p>
        </p:txBody>
      </p:sp>
    </p:spTree>
    <p:extLst>
      <p:ext uri="{BB962C8B-B14F-4D97-AF65-F5344CB8AC3E}">
        <p14:creationId xmlns:p14="http://schemas.microsoft.com/office/powerpoint/2010/main" val="56708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5" grpId="0" animBg="1"/>
      <p:bldP spid="46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395288" y="4299942"/>
            <a:ext cx="7697909" cy="359419"/>
          </a:xfrm>
          <a:prstGeom prst="rect">
            <a:avLst/>
          </a:prstGeom>
          <a:ln/>
        </p:spPr>
        <p:txBody>
          <a:bodyPr/>
          <a:lstStyle>
            <a:lvl1pPr marL="414338" indent="-4143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8525" indent="-3460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84300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833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9078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186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38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3890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7742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84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服务器状态监控，全网络</a:t>
            </a:r>
            <a:r>
              <a:rPr lang="en-US" altLang="zh-CN" sz="14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IT</a:t>
            </a:r>
            <a:r>
              <a:rPr lang="zh-CN" altLang="en-US" sz="14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资源管理，保障</a:t>
            </a:r>
            <a:r>
              <a:rPr lang="en-US" altLang="zh-CN" sz="14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IT</a:t>
            </a:r>
            <a:r>
              <a:rPr lang="zh-CN" altLang="en-US" sz="14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业务正常运行</a:t>
            </a:r>
            <a:endParaRPr lang="en-US" altLang="zh-CN" sz="1400" b="1" dirty="0">
              <a:solidFill>
                <a:srgbClr val="7030A0"/>
              </a:solidFill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70AD314-4068-4D35-AFBD-2B2DDB68CF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524" y="123478"/>
            <a:ext cx="7576316" cy="50405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“云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网”解决方案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全“网”一体化，服务器资源可视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CAB1BC3-3BBD-492C-A9AB-AA217DAFA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295407"/>
            <a:ext cx="2596882" cy="2552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6717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1289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5861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0433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服务器信息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：名称、操作系统、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IP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MAC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等</a:t>
            </a:r>
            <a:endParaRPr lang="en-US" altLang="zh-CN" sz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性能监控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CPU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利用率、趋势监控，内存使用率、内存趋势，磁盘使用情况、网卡使用情况，响应时间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进程监控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：可监控服务器进程信息，进程</a:t>
            </a:r>
            <a:r>
              <a:rPr lang="en-US" altLang="zh-CN" sz="1200" dirty="0" err="1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cpu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、内存、磁盘读定速率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B75CF63-6D79-465E-E3F9-8D84ECEF8994}"/>
              </a:ext>
            </a:extLst>
          </p:cNvPr>
          <p:cNvGrpSpPr/>
          <p:nvPr/>
        </p:nvGrpSpPr>
        <p:grpSpPr>
          <a:xfrm>
            <a:off x="3135580" y="1063029"/>
            <a:ext cx="6008420" cy="3017442"/>
            <a:chOff x="3135580" y="970956"/>
            <a:chExt cx="6008420" cy="3017442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9AC7158-9103-1311-9151-157C489331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2296"/>
            <a:stretch/>
          </p:blipFill>
          <p:spPr>
            <a:xfrm>
              <a:off x="3135580" y="970956"/>
              <a:ext cx="5998227" cy="1139204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6CB5C2B2-16BF-7755-156B-B4463274D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35580" y="2110160"/>
              <a:ext cx="6008420" cy="18782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528756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395536" y="4299942"/>
            <a:ext cx="7697909" cy="359419"/>
          </a:xfrm>
          <a:prstGeom prst="rect">
            <a:avLst/>
          </a:prstGeom>
          <a:ln/>
        </p:spPr>
        <p:txBody>
          <a:bodyPr/>
          <a:lstStyle>
            <a:lvl1pPr marL="414338" indent="-4143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8525" indent="-3460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84300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833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9078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186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38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3890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7742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84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实时监测全网终端资源，辅助进行资产盘点，减少人工管理工作量；快速发现非法接入终端资源</a:t>
            </a:r>
            <a:endParaRPr lang="en-US" altLang="zh-CN" sz="1400" b="1" dirty="0">
              <a:solidFill>
                <a:srgbClr val="7030A0"/>
              </a:solidFill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70AD314-4068-4D35-AFBD-2B2DDB68CF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524" y="123478"/>
            <a:ext cx="8102096" cy="50405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zh-CN" altLang="en-US" b="1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“云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网”</a:t>
            </a:r>
            <a:r>
              <a:rPr lang="zh-CN" altLang="en-US" b="1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解决方案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全“网”一体化，终端资源、资产可视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393AA47-2562-487E-872A-9E7B96A1B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1840" y="1085326"/>
            <a:ext cx="5904656" cy="2972848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9CAB1BC3-3BBD-492C-A9AB-AA217DAFA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1433906"/>
            <a:ext cx="2596634" cy="227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6717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1289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5861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0433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全网终端监控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：自动发现全网终端，可识别终端厂商、类型、操作系统</a:t>
            </a:r>
            <a:endParaRPr lang="en-US" altLang="zh-CN" sz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终端位置监控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：智能确定终端接入位置，终端位置变化告警</a:t>
            </a:r>
            <a:endParaRPr lang="en-US" altLang="zh-CN" sz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接入基线告警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：基于历史终端基线，快速发现网络新入网终端并告警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0187072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395536" y="4299942"/>
            <a:ext cx="7697909" cy="359419"/>
          </a:xfrm>
          <a:prstGeom prst="rect">
            <a:avLst/>
          </a:prstGeom>
          <a:ln/>
        </p:spPr>
        <p:txBody>
          <a:bodyPr/>
          <a:lstStyle>
            <a:lvl1pPr marL="414338" indent="-4143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8525" indent="-3460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84300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833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9078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186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38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3890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7742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84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扫描全网在线</a:t>
            </a:r>
            <a:r>
              <a:rPr lang="en-US" altLang="zh-CN" sz="14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IP</a:t>
            </a:r>
            <a:r>
              <a:rPr lang="zh-CN" altLang="en-US" sz="14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资源，对</a:t>
            </a:r>
            <a:r>
              <a:rPr lang="en-US" altLang="zh-CN" sz="14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IP</a:t>
            </a:r>
            <a:r>
              <a:rPr lang="zh-CN" altLang="en-US" sz="14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资源进行管理、可视化管理，减少手工</a:t>
            </a:r>
            <a:r>
              <a:rPr lang="en-US" altLang="zh-CN" sz="14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Excel</a:t>
            </a:r>
            <a:r>
              <a:rPr lang="zh-CN" altLang="en-US" sz="14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管理工作量</a:t>
            </a:r>
            <a:endParaRPr lang="en-US" altLang="zh-CN" sz="1400" b="1" dirty="0">
              <a:solidFill>
                <a:srgbClr val="7030A0"/>
              </a:solidFill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70AD314-4068-4D35-AFBD-2B2DDB68CF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523" y="123478"/>
            <a:ext cx="7805921" cy="50405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“云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网”解决方案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全“网”一体化，资源可视化管理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CAB1BC3-3BBD-492C-A9AB-AA217DAFA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817274"/>
            <a:ext cx="2720687" cy="1444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6717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1289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5861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0433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IP</a:t>
            </a: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资源可视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：扫描全网在用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IP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资源，统计各网段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IP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总数、己用</a:t>
            </a:r>
            <a:r>
              <a:rPr lang="en-US" altLang="zh-CN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IP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、使用率</a:t>
            </a:r>
            <a:endParaRPr lang="en-US" altLang="zh-CN" sz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IP</a:t>
            </a: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资源管理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：按网段对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IP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资源管理，分对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IP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进行分配、回收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5D3329B-005E-425D-BBD5-2F30648DC1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6" t="8053"/>
          <a:stretch/>
        </p:blipFill>
        <p:spPr bwMode="auto">
          <a:xfrm>
            <a:off x="3020424" y="1059582"/>
            <a:ext cx="6015205" cy="296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655B8A7-6417-46C8-B429-BDEDA07B1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2643758"/>
            <a:ext cx="4041254" cy="127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69574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395536" y="4299942"/>
            <a:ext cx="7697909" cy="359419"/>
          </a:xfrm>
          <a:prstGeom prst="rect">
            <a:avLst/>
          </a:prstGeom>
          <a:ln/>
        </p:spPr>
        <p:txBody>
          <a:bodyPr/>
          <a:lstStyle>
            <a:lvl1pPr marL="414338" indent="-4143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8525" indent="-3460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84300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833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9078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186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38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3890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7742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84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基本</a:t>
            </a:r>
            <a:r>
              <a:rPr lang="en-US" altLang="zh-CN" sz="14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SDN</a:t>
            </a:r>
            <a:r>
              <a:rPr lang="zh-CN" altLang="en-US" sz="14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的业务流编排，减少</a:t>
            </a:r>
            <a:r>
              <a:rPr lang="en-US" altLang="zh-CN" sz="14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90%</a:t>
            </a:r>
            <a:r>
              <a:rPr lang="zh-CN" altLang="en-US" sz="14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的命令行运维成本，业务流可视化便于后续维护修改</a:t>
            </a:r>
            <a:endParaRPr lang="en-US" altLang="zh-CN" sz="1400" b="1" dirty="0">
              <a:solidFill>
                <a:srgbClr val="7030A0"/>
              </a:solidFill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70AD314-4068-4D35-AFBD-2B2DDB68CF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524" y="123478"/>
            <a:ext cx="8368796" cy="50405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“云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网”解决方案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全“网”一体化，基于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SDN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的分流网络编排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CAB1BC3-3BBD-492C-A9AB-AA217DAFA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1433906"/>
            <a:ext cx="2808312" cy="227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6717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1289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5861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0433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业务流可视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：基于拓扑展示全局业务流调度情况、统计信息</a:t>
            </a:r>
            <a:endParaRPr lang="en-US" altLang="zh-CN" sz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SDN</a:t>
            </a: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流量编排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：图形化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SDN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流量编排，可跨设备选择源端口、目的端口，自动导流路径下发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链路故障切换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：实时感知链路状况，单点设备链路故障时，自动进行流量路径切换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3C664AC-10BC-4A61-9E99-858DC78B8C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227381"/>
            <a:ext cx="4922353" cy="2472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922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3">
            <a:extLst>
              <a:ext uri="{FF2B5EF4-FFF2-40B4-BE49-F238E27FC236}">
                <a16:creationId xmlns:a16="http://schemas.microsoft.com/office/drawing/2014/main" id="{99E287B4-8677-8C0B-2473-CCAFBCEAC1EE}"/>
              </a:ext>
            </a:extLst>
          </p:cNvPr>
          <p:cNvSpPr/>
          <p:nvPr/>
        </p:nvSpPr>
        <p:spPr bwMode="auto">
          <a:xfrm>
            <a:off x="2260219" y="2108671"/>
            <a:ext cx="769420" cy="769421"/>
          </a:xfrm>
          <a:prstGeom prst="ellipse">
            <a:avLst/>
          </a:prstGeom>
          <a:solidFill>
            <a:schemeClr val="bg1">
              <a:lumMod val="65000"/>
              <a:alpha val="70000"/>
            </a:schemeClr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4" name="Oval 2">
            <a:extLst>
              <a:ext uri="{FF2B5EF4-FFF2-40B4-BE49-F238E27FC236}">
                <a16:creationId xmlns:a16="http://schemas.microsoft.com/office/drawing/2014/main" id="{5C1BB73B-3B15-DD8E-9B93-202AACE2985F}"/>
              </a:ext>
            </a:extLst>
          </p:cNvPr>
          <p:cNvSpPr/>
          <p:nvPr/>
        </p:nvSpPr>
        <p:spPr bwMode="auto">
          <a:xfrm>
            <a:off x="2352720" y="1356696"/>
            <a:ext cx="932952" cy="932953"/>
          </a:xfrm>
          <a:prstGeom prst="ellipse">
            <a:avLst/>
          </a:prstGeom>
          <a:solidFill>
            <a:schemeClr val="bg1">
              <a:lumMod val="50000"/>
              <a:alpha val="70000"/>
            </a:schemeClr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5" name="Oval 1">
            <a:extLst>
              <a:ext uri="{FF2B5EF4-FFF2-40B4-BE49-F238E27FC236}">
                <a16:creationId xmlns:a16="http://schemas.microsoft.com/office/drawing/2014/main" id="{D7034976-407E-E6F3-1376-38888B7F66BE}"/>
              </a:ext>
            </a:extLst>
          </p:cNvPr>
          <p:cNvSpPr/>
          <p:nvPr/>
        </p:nvSpPr>
        <p:spPr bwMode="auto">
          <a:xfrm>
            <a:off x="2712113" y="1633863"/>
            <a:ext cx="1147117" cy="1147117"/>
          </a:xfrm>
          <a:prstGeom prst="ellipse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0000">
                <a:schemeClr val="bg1">
                  <a:lumMod val="9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8100000" scaled="1"/>
            <a:tileRect/>
          </a:gradFill>
          <a:ln>
            <a:solidFill>
              <a:schemeClr val="bg1"/>
            </a:solidFill>
          </a:ln>
          <a:effectLst>
            <a:outerShdw blurRad="215900" dist="177800" dir="7200000" sx="102000" sy="102000" algn="tl" rotWithShape="0">
              <a:schemeClr val="tx1">
                <a:lumMod val="95000"/>
                <a:lumOff val="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gency FB" panose="020B0503020202020204" pitchFamily="34" charset="0"/>
                <a:cs typeface="+mn-ea"/>
                <a:sym typeface="+mn-lt"/>
              </a:rPr>
              <a:t>02</a:t>
            </a:r>
          </a:p>
        </p:txBody>
      </p:sp>
      <p:sp>
        <p:nvSpPr>
          <p:cNvPr id="6" name="Oval 4">
            <a:extLst>
              <a:ext uri="{FF2B5EF4-FFF2-40B4-BE49-F238E27FC236}">
                <a16:creationId xmlns:a16="http://schemas.microsoft.com/office/drawing/2014/main" id="{98D5F7CD-EF5F-5B3E-E45A-999F49A3301D}"/>
              </a:ext>
            </a:extLst>
          </p:cNvPr>
          <p:cNvSpPr/>
          <p:nvPr/>
        </p:nvSpPr>
        <p:spPr bwMode="auto">
          <a:xfrm>
            <a:off x="3164008" y="2878091"/>
            <a:ext cx="384711" cy="384711"/>
          </a:xfrm>
          <a:prstGeom prst="ellipse">
            <a:avLst/>
          </a:prstGeom>
          <a:solidFill>
            <a:schemeClr val="accent4">
              <a:lumMod val="50000"/>
              <a:alpha val="70000"/>
            </a:schemeClr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7" name="Oval 5">
            <a:extLst>
              <a:ext uri="{FF2B5EF4-FFF2-40B4-BE49-F238E27FC236}">
                <a16:creationId xmlns:a16="http://schemas.microsoft.com/office/drawing/2014/main" id="{864A833C-CE40-D280-BE2F-719198E90589}"/>
              </a:ext>
            </a:extLst>
          </p:cNvPr>
          <p:cNvSpPr/>
          <p:nvPr/>
        </p:nvSpPr>
        <p:spPr bwMode="auto">
          <a:xfrm>
            <a:off x="1986806" y="1971964"/>
            <a:ext cx="273413" cy="273413"/>
          </a:xfrm>
          <a:prstGeom prst="ellipse">
            <a:avLst/>
          </a:prstGeom>
          <a:solidFill>
            <a:schemeClr val="bg1">
              <a:lumMod val="75000"/>
              <a:alpha val="70000"/>
            </a:schemeClr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FE3DA861-EDE4-5D84-FF3E-121D83A453B0}"/>
              </a:ext>
            </a:extLst>
          </p:cNvPr>
          <p:cNvSpPr/>
          <p:nvPr/>
        </p:nvSpPr>
        <p:spPr bwMode="auto">
          <a:xfrm>
            <a:off x="3722523" y="1347614"/>
            <a:ext cx="273413" cy="273413"/>
          </a:xfrm>
          <a:prstGeom prst="ellipse">
            <a:avLst/>
          </a:prstGeom>
          <a:solidFill>
            <a:srgbClr val="002060">
              <a:alpha val="70000"/>
            </a:srgbClr>
          </a:solidFill>
          <a:ln w="19050">
            <a:noFill/>
            <a:round/>
            <a:headEnd/>
            <a:tailEnd/>
          </a:ln>
        </p:spPr>
        <p:txBody>
          <a:bodyPr anchor="ctr"/>
          <a:lstStyle/>
          <a:p>
            <a:pPr algn="ctr"/>
            <a:endParaRPr dirty="0">
              <a:cs typeface="+mn-ea"/>
              <a:sym typeface="+mn-lt"/>
            </a:endParaRP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C3A6CF83-4CCC-41EC-7E53-4176E86ED5A2}"/>
              </a:ext>
            </a:extLst>
          </p:cNvPr>
          <p:cNvSpPr txBox="1"/>
          <p:nvPr/>
        </p:nvSpPr>
        <p:spPr>
          <a:xfrm>
            <a:off x="3728774" y="1881106"/>
            <a:ext cx="4011578" cy="831614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rmAutofit lnSpcReduction="10000"/>
          </a:bodyPr>
          <a:lstStyle/>
          <a:p>
            <a:r>
              <a:rPr lang="zh-CN" altLang="en-US" sz="2800" dirty="0">
                <a:cs typeface="+mn-ea"/>
                <a:sym typeface="+mn-lt"/>
              </a:rPr>
              <a:t>网络数字化</a:t>
            </a:r>
            <a:endParaRPr lang="en-US" altLang="zh-CN" sz="2800" dirty="0">
              <a:cs typeface="+mn-ea"/>
              <a:sym typeface="+mn-lt"/>
            </a:endParaRPr>
          </a:p>
          <a:p>
            <a:r>
              <a:rPr lang="en-US" altLang="zh-CN" sz="2800" dirty="0">
                <a:cs typeface="+mn-ea"/>
                <a:sym typeface="+mn-lt"/>
              </a:rPr>
              <a:t>—</a:t>
            </a:r>
            <a:r>
              <a:rPr lang="zh-CN" altLang="en-US" sz="2800" dirty="0">
                <a:cs typeface="+mn-ea"/>
                <a:sym typeface="+mn-lt"/>
              </a:rPr>
              <a:t>银行整体网络架构详解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497832B-124E-C43A-79EF-D99950486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" y="109537"/>
            <a:ext cx="609600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463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395536" y="4299942"/>
            <a:ext cx="7697909" cy="359419"/>
          </a:xfrm>
          <a:prstGeom prst="rect">
            <a:avLst/>
          </a:prstGeom>
          <a:ln/>
        </p:spPr>
        <p:txBody>
          <a:bodyPr/>
          <a:lstStyle>
            <a:lvl1pPr marL="414338" indent="-4143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8525" indent="-3460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84300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833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9078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186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38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3890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7742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84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监控</a:t>
            </a:r>
            <a:r>
              <a:rPr lang="en-US" altLang="zh-CN" sz="14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SIP</a:t>
            </a:r>
            <a:r>
              <a:rPr lang="zh-CN" altLang="en-US" sz="14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服务器、语音网关、终端话机状态，保障语音网络不漏接一个电话</a:t>
            </a:r>
            <a:endParaRPr lang="en-US" altLang="zh-CN" sz="1400" b="1" dirty="0">
              <a:solidFill>
                <a:srgbClr val="7030A0"/>
              </a:solidFill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70AD314-4068-4D35-AFBD-2B2DDB68CF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524" y="123478"/>
            <a:ext cx="8368796" cy="50405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“云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网”解决方案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全“网”一体化，语音网络全链路监控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CAB1BC3-3BBD-492C-A9AB-AA217DAFA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1486745"/>
            <a:ext cx="2736602" cy="227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6717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1289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5861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0433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IP</a:t>
            </a: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话机状态可视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：对全网话机进行发现、对型号、状态、位置进行监控</a:t>
            </a:r>
            <a:endParaRPr lang="en-US" altLang="zh-CN" sz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SIP</a:t>
            </a: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服务器监控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：可服务器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CPU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、内存、进程基本状态，可监控服务器主、备状态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语音网关监控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：可监控网关基本状态，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FXO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、</a:t>
            </a:r>
            <a:r>
              <a:rPr lang="en-US" altLang="zh-CN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FXS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内容查看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B7367B7-683F-94DA-A3B9-F82C0388C016}"/>
              </a:ext>
            </a:extLst>
          </p:cNvPr>
          <p:cNvGrpSpPr/>
          <p:nvPr/>
        </p:nvGrpSpPr>
        <p:grpSpPr>
          <a:xfrm>
            <a:off x="3302149" y="699542"/>
            <a:ext cx="5013599" cy="3600400"/>
            <a:chOff x="3267571" y="483518"/>
            <a:chExt cx="5453932" cy="3888432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A136EF63-60E1-38B1-E8A8-BC0147F865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4312" t="22718" r="10550"/>
            <a:stretch/>
          </p:blipFill>
          <p:spPr bwMode="auto">
            <a:xfrm>
              <a:off x="3267571" y="483518"/>
              <a:ext cx="2797653" cy="18002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0D5DCD7C-C163-50A8-5657-32EDDBC91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67571" y="2403371"/>
              <a:ext cx="5453932" cy="1968579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DF22023-A10D-9D17-907D-A64411E8F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53596" y="496367"/>
              <a:ext cx="2567907" cy="171534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3824863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C37A649D-B766-F7DA-50EF-6C10FDDFEB9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1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5000"/>
                    </a14:imgEffect>
                    <a14:imgEffect>
                      <a14:saturation sat="1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881" y="1055079"/>
            <a:ext cx="4555277" cy="3033341"/>
          </a:xfrm>
          <a:prstGeom prst="rect">
            <a:avLst/>
          </a:prstGeom>
        </p:spPr>
      </p:pic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395536" y="4299942"/>
            <a:ext cx="7697909" cy="359419"/>
          </a:xfrm>
          <a:prstGeom prst="rect">
            <a:avLst/>
          </a:prstGeom>
          <a:ln/>
        </p:spPr>
        <p:txBody>
          <a:bodyPr/>
          <a:lstStyle>
            <a:lvl1pPr marL="414338" indent="-4143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8525" indent="-3460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84300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833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9078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186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38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3890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7742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84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分域可视化运维，让安全隧道、策略可视，减少安全网络运维漏洞</a:t>
            </a:r>
            <a:endParaRPr lang="en-US" altLang="zh-CN" sz="1400" b="1" dirty="0">
              <a:solidFill>
                <a:srgbClr val="7030A0"/>
              </a:solidFill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970AD314-4068-4D35-AFBD-2B2DDB68CFB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524" y="123478"/>
            <a:ext cx="8429756" cy="50405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“云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网”解决方案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全“网”一体化，安全业务分域可视化运维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CAB1BC3-3BBD-492C-A9AB-AA217DAFA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1433906"/>
            <a:ext cx="2736602" cy="227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6717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31289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5861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4043363" indent="-385763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200" b="1" dirty="0" err="1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IPSec</a:t>
            </a: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隧道分域管理</a:t>
            </a:r>
            <a:r>
              <a:rPr lang="zh-CN" altLang="en-US" sz="1200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：基于接入域的批量快速配置，满足不同区域的安全部署要求</a:t>
            </a:r>
            <a:endParaRPr lang="en-US" altLang="zh-CN" sz="120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安全策略分域配置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：安全策略分域批量、图形化配置，特征库升级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sz="120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安全防御分域配置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：安全防御批量、图形化配置</a:t>
            </a:r>
            <a:endParaRPr lang="en-US" altLang="zh-CN" sz="12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D9576800-C98B-1DE8-4CF4-53CB570D38DA}"/>
              </a:ext>
            </a:extLst>
          </p:cNvPr>
          <p:cNvCxnSpPr>
            <a:cxnSpLocks/>
          </p:cNvCxnSpPr>
          <p:nvPr/>
        </p:nvCxnSpPr>
        <p:spPr>
          <a:xfrm flipH="1">
            <a:off x="4626955" y="1662770"/>
            <a:ext cx="1556272" cy="10118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E0D8D852-229C-5D4E-1EFC-54CF62F1F585}"/>
              </a:ext>
            </a:extLst>
          </p:cNvPr>
          <p:cNvSpPr txBox="1"/>
          <p:nvPr/>
        </p:nvSpPr>
        <p:spPr>
          <a:xfrm>
            <a:off x="5331538" y="699371"/>
            <a:ext cx="14157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分域安全业务配置</a:t>
            </a:r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56681BAB-22E3-3501-15F6-B867AC874AB5}"/>
              </a:ext>
            </a:extLst>
          </p:cNvPr>
          <p:cNvCxnSpPr>
            <a:cxnSpLocks/>
          </p:cNvCxnSpPr>
          <p:nvPr/>
        </p:nvCxnSpPr>
        <p:spPr>
          <a:xfrm flipH="1">
            <a:off x="5414629" y="1739461"/>
            <a:ext cx="774809" cy="14079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B43DD737-3129-CC8A-5467-39D4B4179F78}"/>
              </a:ext>
            </a:extLst>
          </p:cNvPr>
          <p:cNvCxnSpPr>
            <a:cxnSpLocks/>
          </p:cNvCxnSpPr>
          <p:nvPr/>
        </p:nvCxnSpPr>
        <p:spPr>
          <a:xfrm>
            <a:off x="6421582" y="1862241"/>
            <a:ext cx="363413" cy="12689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A33CF98B-2BE4-73D9-568D-AC8A12EE1877}"/>
              </a:ext>
            </a:extLst>
          </p:cNvPr>
          <p:cNvCxnSpPr>
            <a:cxnSpLocks/>
          </p:cNvCxnSpPr>
          <p:nvPr/>
        </p:nvCxnSpPr>
        <p:spPr>
          <a:xfrm>
            <a:off x="6463986" y="1869737"/>
            <a:ext cx="1008172" cy="56436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92F07C45-7082-6385-E68B-3CB97DB8F3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6847" y="2353614"/>
            <a:ext cx="1043086" cy="104308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3570059-21B6-BADF-587B-52E0CDF4A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499" y="2859960"/>
            <a:ext cx="1043086" cy="104308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8EBBED6-09E9-F011-E705-EFA423DFED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4281" y="2799031"/>
            <a:ext cx="1043086" cy="104308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5283B25-9BD0-6EDD-9C86-D7282CCC9F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645" y="2088080"/>
            <a:ext cx="1043086" cy="104308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414C527-6F77-00EF-569B-72F800B0A9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884" y="1141716"/>
            <a:ext cx="1043086" cy="1043086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6C635E40-E5F7-98F3-13CE-50A71A73B288}"/>
              </a:ext>
            </a:extLst>
          </p:cNvPr>
          <p:cNvSpPr txBox="1"/>
          <p:nvPr/>
        </p:nvSpPr>
        <p:spPr>
          <a:xfrm>
            <a:off x="4360077" y="3653242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分域一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FACFB9CC-B964-C0BD-982E-37264941D062}"/>
              </a:ext>
            </a:extLst>
          </p:cNvPr>
          <p:cNvSpPr txBox="1"/>
          <p:nvPr/>
        </p:nvSpPr>
        <p:spPr>
          <a:xfrm>
            <a:off x="6915879" y="3653242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分域二</a:t>
            </a:r>
          </a:p>
        </p:txBody>
      </p:sp>
    </p:spTree>
    <p:extLst>
      <p:ext uri="{BB962C8B-B14F-4D97-AF65-F5344CB8AC3E}">
        <p14:creationId xmlns:p14="http://schemas.microsoft.com/office/powerpoint/2010/main" val="72573349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95288" y="4288513"/>
            <a:ext cx="7770115" cy="359419"/>
          </a:xfrm>
          <a:prstGeom prst="rect">
            <a:avLst/>
          </a:prstGeom>
          <a:ln/>
        </p:spPr>
        <p:txBody>
          <a:bodyPr/>
          <a:lstStyle>
            <a:lvl1pPr marL="414338" indent="-4143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8525" indent="-3460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84300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833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9078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186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38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3890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7742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84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14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丰富报表呈现：剖析网络运行状态，体现基础网络</a:t>
            </a:r>
            <a:r>
              <a:rPr lang="en-US" altLang="zh-CN" sz="14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IT</a:t>
            </a:r>
            <a:r>
              <a:rPr lang="zh-CN" altLang="en-US" sz="1400" b="1" dirty="0">
                <a:solidFill>
                  <a:srgbClr val="7030A0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rPr>
              <a:t>价值</a:t>
            </a:r>
            <a:endParaRPr lang="en-US" altLang="zh-CN" sz="1400" b="1" dirty="0">
              <a:solidFill>
                <a:srgbClr val="7030A0"/>
              </a:solidFill>
              <a:latin typeface="微软雅黑" pitchFamily="34" charset="-122"/>
              <a:ea typeface="微软雅黑" pitchFamily="34" charset="-122"/>
              <a:cs typeface="Arial Unicode MS" pitchFamily="34" charset="-122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288" y="1793874"/>
            <a:ext cx="2736849" cy="1543703"/>
          </a:xfrm>
          <a:prstGeom prst="rect">
            <a:avLst/>
          </a:prstGeom>
          <a:ln/>
        </p:spPr>
        <p:txBody>
          <a:bodyPr/>
          <a:lstStyle>
            <a:lvl1pPr marL="414338" indent="-41433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8525" indent="-34607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84300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3833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90788" indent="-276225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186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00038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53890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707742" indent="-276926" algn="l" defTabSz="11077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84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提供丰富多样的统计报表，从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设备可用性、</a:t>
            </a:r>
            <a:r>
              <a:rPr lang="zh-CN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设备资产、</a:t>
            </a: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告警</a:t>
            </a:r>
            <a:r>
              <a:rPr lang="zh-CN" altLang="zh-CN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统计、性能统计、链路统计等多角度分析、呈现网络运行状态，保障业务稳定运行，</a:t>
            </a:r>
            <a:r>
              <a:rPr lang="zh-CN" altLang="zh-CN" sz="12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体现基础网络价值</a:t>
            </a:r>
            <a:endParaRPr lang="en-US" altLang="zh-CN" sz="1200" b="1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5052F99-CB8A-4B0E-A180-5067409E9B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524" y="123478"/>
            <a:ext cx="8010656" cy="50405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“云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网”解决方案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全“网”一体化，丰富报表统计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6CB9C99-E3FF-4F71-9381-4C913D444C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23"/>
          <a:stretch/>
        </p:blipFill>
        <p:spPr>
          <a:xfrm>
            <a:off x="3131840" y="1275606"/>
            <a:ext cx="6012160" cy="258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44324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75052F99-CB8A-4B0E-A180-5067409E9B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524" y="123478"/>
            <a:ext cx="8010656" cy="50405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“云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网”解决方案</a:t>
            </a:r>
            <a:r>
              <a:rPr lang="en-US" altLang="zh-CN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—</a:t>
            </a:r>
            <a:r>
              <a:rPr lang="zh-CN" altLang="en-US" b="1" dirty="0">
                <a:solidFill>
                  <a:srgbClr val="1F3783"/>
                </a:solidFill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全“网”一体化，相关监控技术</a:t>
            </a: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1BDFCB4C-CEE5-4CC7-A05B-91B63691E15E}"/>
              </a:ext>
            </a:extLst>
          </p:cNvPr>
          <p:cNvGrpSpPr/>
          <p:nvPr/>
        </p:nvGrpSpPr>
        <p:grpSpPr>
          <a:xfrm>
            <a:off x="1884810" y="1263239"/>
            <a:ext cx="861296" cy="335037"/>
            <a:chOff x="1464611" y="668711"/>
            <a:chExt cx="861296" cy="335037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38C605EF-3ACA-FE9F-8EEC-C7CF54F3038F}"/>
                </a:ext>
              </a:extLst>
            </p:cNvPr>
            <p:cNvSpPr/>
            <p:nvPr/>
          </p:nvSpPr>
          <p:spPr>
            <a:xfrm>
              <a:off x="1464611" y="668711"/>
              <a:ext cx="861296" cy="33503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6366461"/>
                <a:satOff val="10800"/>
                <a:lumOff val="-392"/>
                <a:alphaOff val="0"/>
              </a:schemeClr>
            </a:fillRef>
            <a:effectRef idx="0">
              <a:schemeClr val="accent2">
                <a:hueOff val="6366461"/>
                <a:satOff val="10800"/>
                <a:lumOff val="-392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8" name="矩形: 圆角 4">
              <a:extLst>
                <a:ext uri="{FF2B5EF4-FFF2-40B4-BE49-F238E27FC236}">
                  <a16:creationId xmlns:a16="http://schemas.microsoft.com/office/drawing/2014/main" id="{4C181659-B11C-728A-E802-D2632F07164E}"/>
                </a:ext>
              </a:extLst>
            </p:cNvPr>
            <p:cNvSpPr txBox="1"/>
            <p:nvPr/>
          </p:nvSpPr>
          <p:spPr>
            <a:xfrm>
              <a:off x="1480966" y="685066"/>
              <a:ext cx="828586" cy="3023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000" kern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Syslog</a:t>
              </a:r>
              <a:endParaRPr lang="zh-CN" altLang="en-US" sz="1000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1CE1E103-5666-0EA9-41D3-9BBBFBA1F548}"/>
              </a:ext>
            </a:extLst>
          </p:cNvPr>
          <p:cNvGrpSpPr/>
          <p:nvPr/>
        </p:nvGrpSpPr>
        <p:grpSpPr>
          <a:xfrm>
            <a:off x="3530930" y="2468900"/>
            <a:ext cx="861296" cy="335037"/>
            <a:chOff x="2713619" y="67221"/>
            <a:chExt cx="861296" cy="335037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id="{9BB95F77-7B30-03D1-B67E-18D80B9B5A72}"/>
                </a:ext>
              </a:extLst>
            </p:cNvPr>
            <p:cNvSpPr/>
            <p:nvPr/>
          </p:nvSpPr>
          <p:spPr>
            <a:xfrm>
              <a:off x="2713619" y="67221"/>
              <a:ext cx="861296" cy="33503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11" name="矩形: 圆角 4">
              <a:extLst>
                <a:ext uri="{FF2B5EF4-FFF2-40B4-BE49-F238E27FC236}">
                  <a16:creationId xmlns:a16="http://schemas.microsoft.com/office/drawing/2014/main" id="{ED4FC4AD-FA4A-C7B0-7FFF-9323DB339AE9}"/>
                </a:ext>
              </a:extLst>
            </p:cNvPr>
            <p:cNvSpPr txBox="1"/>
            <p:nvPr/>
          </p:nvSpPr>
          <p:spPr>
            <a:xfrm>
              <a:off x="2729974" y="83576"/>
              <a:ext cx="828586" cy="3023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000" kern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SNMP</a:t>
              </a:r>
              <a:endParaRPr lang="zh-CN" altLang="en-US" sz="1000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CA6D83AD-91E1-3365-9BA8-188F35178757}"/>
              </a:ext>
            </a:extLst>
          </p:cNvPr>
          <p:cNvGrpSpPr/>
          <p:nvPr/>
        </p:nvGrpSpPr>
        <p:grpSpPr>
          <a:xfrm>
            <a:off x="3530930" y="1263239"/>
            <a:ext cx="861296" cy="335037"/>
            <a:chOff x="2713619" y="67221"/>
            <a:chExt cx="861296" cy="335037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ACD2A426-E3A6-37C0-E431-CB6A95A3982B}"/>
                </a:ext>
              </a:extLst>
            </p:cNvPr>
            <p:cNvSpPr/>
            <p:nvPr/>
          </p:nvSpPr>
          <p:spPr>
            <a:xfrm>
              <a:off x="2713619" y="67221"/>
              <a:ext cx="861296" cy="33503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14" name="矩形: 圆角 4">
              <a:extLst>
                <a:ext uri="{FF2B5EF4-FFF2-40B4-BE49-F238E27FC236}">
                  <a16:creationId xmlns:a16="http://schemas.microsoft.com/office/drawing/2014/main" id="{B1DDB035-49A8-3E5C-6EC4-01CF9C6B465D}"/>
                </a:ext>
              </a:extLst>
            </p:cNvPr>
            <p:cNvSpPr txBox="1"/>
            <p:nvPr/>
          </p:nvSpPr>
          <p:spPr>
            <a:xfrm>
              <a:off x="2729974" y="83576"/>
              <a:ext cx="828586" cy="3023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000" kern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Trap</a:t>
              </a:r>
              <a:endParaRPr lang="zh-CN" altLang="en-US" sz="1000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64492812-51B9-62BB-AD27-5C5B5713A370}"/>
              </a:ext>
            </a:extLst>
          </p:cNvPr>
          <p:cNvGrpSpPr/>
          <p:nvPr/>
        </p:nvGrpSpPr>
        <p:grpSpPr>
          <a:xfrm>
            <a:off x="1884810" y="2452545"/>
            <a:ext cx="861296" cy="335037"/>
            <a:chOff x="2020472" y="3104098"/>
            <a:chExt cx="861296" cy="335037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3F80EAB3-0C0C-6CA9-BC7E-BD23D9E1937A}"/>
                </a:ext>
              </a:extLst>
            </p:cNvPr>
            <p:cNvSpPr/>
            <p:nvPr/>
          </p:nvSpPr>
          <p:spPr>
            <a:xfrm>
              <a:off x="2020472" y="3104098"/>
              <a:ext cx="861296" cy="33503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4244308"/>
                <a:satOff val="7200"/>
                <a:lumOff val="-261"/>
                <a:alphaOff val="0"/>
              </a:schemeClr>
            </a:fillRef>
            <a:effectRef idx="0">
              <a:schemeClr val="accent2">
                <a:hueOff val="4244308"/>
                <a:satOff val="7200"/>
                <a:lumOff val="-261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17" name="矩形: 圆角 4">
              <a:extLst>
                <a:ext uri="{FF2B5EF4-FFF2-40B4-BE49-F238E27FC236}">
                  <a16:creationId xmlns:a16="http://schemas.microsoft.com/office/drawing/2014/main" id="{6A2A24C3-36EC-84DA-E2EE-96346D85CA04}"/>
                </a:ext>
              </a:extLst>
            </p:cNvPr>
            <p:cNvSpPr txBox="1"/>
            <p:nvPr/>
          </p:nvSpPr>
          <p:spPr>
            <a:xfrm>
              <a:off x="2036827" y="3120453"/>
              <a:ext cx="828586" cy="3023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SSH/Telnet</a:t>
              </a:r>
              <a:endParaRPr lang="zh-CN" altLang="en-US" sz="1000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E585BC5D-5199-6B00-0F3D-82D8E0908947}"/>
              </a:ext>
            </a:extLst>
          </p:cNvPr>
          <p:cNvGrpSpPr/>
          <p:nvPr/>
        </p:nvGrpSpPr>
        <p:grpSpPr>
          <a:xfrm>
            <a:off x="6823169" y="2419471"/>
            <a:ext cx="861296" cy="335037"/>
            <a:chOff x="3366984" y="3104098"/>
            <a:chExt cx="940862" cy="335037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E0AB2490-9FA6-62BE-9051-F3EB96F3C905}"/>
                </a:ext>
              </a:extLst>
            </p:cNvPr>
            <p:cNvSpPr/>
            <p:nvPr/>
          </p:nvSpPr>
          <p:spPr>
            <a:xfrm>
              <a:off x="3366984" y="3104098"/>
              <a:ext cx="940862" cy="33503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3183231"/>
                <a:satOff val="5400"/>
                <a:lumOff val="-196"/>
                <a:alphaOff val="0"/>
              </a:schemeClr>
            </a:fillRef>
            <a:effectRef idx="0">
              <a:schemeClr val="accent2">
                <a:hueOff val="3183231"/>
                <a:satOff val="5400"/>
                <a:lumOff val="-196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20" name="矩形: 圆角 4">
              <a:extLst>
                <a:ext uri="{FF2B5EF4-FFF2-40B4-BE49-F238E27FC236}">
                  <a16:creationId xmlns:a16="http://schemas.microsoft.com/office/drawing/2014/main" id="{2221A976-81FE-D416-5A43-B646F1E1757A}"/>
                </a:ext>
              </a:extLst>
            </p:cNvPr>
            <p:cNvSpPr txBox="1"/>
            <p:nvPr/>
          </p:nvSpPr>
          <p:spPr>
            <a:xfrm>
              <a:off x="3383339" y="3120453"/>
              <a:ext cx="908152" cy="3023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000" dirty="0" err="1">
                  <a:latin typeface="微软雅黑" panose="020B0503020204020204" pitchFamily="34" charset="-122"/>
                  <a:ea typeface="微软雅黑" panose="020B0503020204020204" pitchFamily="34" charset="-122"/>
                </a:rPr>
                <a:t>NetConf</a:t>
              </a:r>
              <a:endParaRPr lang="zh-CN" altLang="en-US" sz="1000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E1C725EE-C471-B1DD-218A-8D942736863B}"/>
              </a:ext>
            </a:extLst>
          </p:cNvPr>
          <p:cNvGrpSpPr/>
          <p:nvPr/>
        </p:nvGrpSpPr>
        <p:grpSpPr>
          <a:xfrm>
            <a:off x="6823169" y="1263239"/>
            <a:ext cx="861296" cy="335037"/>
            <a:chOff x="1156132" y="2020249"/>
            <a:chExt cx="861296" cy="335037"/>
          </a:xfrm>
        </p:grpSpPr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E01A7371-92AB-7BE7-7F9C-9265EA09E56B}"/>
                </a:ext>
              </a:extLst>
            </p:cNvPr>
            <p:cNvSpPr/>
            <p:nvPr/>
          </p:nvSpPr>
          <p:spPr>
            <a:xfrm>
              <a:off x="1156132" y="2020249"/>
              <a:ext cx="861296" cy="33503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5305384"/>
                <a:satOff val="9000"/>
                <a:lumOff val="-327"/>
                <a:alphaOff val="0"/>
              </a:schemeClr>
            </a:fillRef>
            <a:effectRef idx="0">
              <a:schemeClr val="accent2">
                <a:hueOff val="5305384"/>
                <a:satOff val="9000"/>
                <a:lumOff val="-327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23" name="矩形: 圆角 4">
              <a:extLst>
                <a:ext uri="{FF2B5EF4-FFF2-40B4-BE49-F238E27FC236}">
                  <a16:creationId xmlns:a16="http://schemas.microsoft.com/office/drawing/2014/main" id="{15AB1FEA-8CCF-AD51-328F-6848209A63C8}"/>
                </a:ext>
              </a:extLst>
            </p:cNvPr>
            <p:cNvSpPr txBox="1"/>
            <p:nvPr/>
          </p:nvSpPr>
          <p:spPr>
            <a:xfrm>
              <a:off x="1172487" y="2036604"/>
              <a:ext cx="828586" cy="3023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000" kern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Telemetry</a:t>
              </a:r>
              <a:endParaRPr lang="zh-CN" altLang="en-US" sz="1000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6622C704-4878-5C09-3497-445940338974}"/>
              </a:ext>
            </a:extLst>
          </p:cNvPr>
          <p:cNvGrpSpPr/>
          <p:nvPr/>
        </p:nvGrpSpPr>
        <p:grpSpPr>
          <a:xfrm>
            <a:off x="5177050" y="2452181"/>
            <a:ext cx="861296" cy="335037"/>
            <a:chOff x="2713619" y="67221"/>
            <a:chExt cx="861296" cy="335037"/>
          </a:xfrm>
        </p:grpSpPr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id="{D3ADAA51-9983-4287-6DEC-1B9599B192FC}"/>
                </a:ext>
              </a:extLst>
            </p:cNvPr>
            <p:cNvSpPr/>
            <p:nvPr/>
          </p:nvSpPr>
          <p:spPr>
            <a:xfrm>
              <a:off x="2713619" y="67221"/>
              <a:ext cx="861296" cy="33503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26" name="矩形: 圆角 4">
              <a:extLst>
                <a:ext uri="{FF2B5EF4-FFF2-40B4-BE49-F238E27FC236}">
                  <a16:creationId xmlns:a16="http://schemas.microsoft.com/office/drawing/2014/main" id="{E585B898-5665-3AC4-C31E-FC14AB9F56B3}"/>
                </a:ext>
              </a:extLst>
            </p:cNvPr>
            <p:cNvSpPr txBox="1"/>
            <p:nvPr/>
          </p:nvSpPr>
          <p:spPr>
            <a:xfrm>
              <a:off x="2729974" y="83576"/>
              <a:ext cx="828586" cy="3023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000" kern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EDP</a:t>
              </a:r>
              <a:endParaRPr lang="zh-CN" altLang="en-US" sz="1000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84B0D210-D85B-70CB-8618-BDA48EC8E453}"/>
              </a:ext>
            </a:extLst>
          </p:cNvPr>
          <p:cNvGrpSpPr/>
          <p:nvPr/>
        </p:nvGrpSpPr>
        <p:grpSpPr>
          <a:xfrm>
            <a:off x="2769809" y="3612477"/>
            <a:ext cx="861296" cy="335037"/>
            <a:chOff x="1156132" y="2020249"/>
            <a:chExt cx="861296" cy="335037"/>
          </a:xfrm>
        </p:grpSpPr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64AFA614-486E-B46D-D0EE-6EA702F5F503}"/>
                </a:ext>
              </a:extLst>
            </p:cNvPr>
            <p:cNvSpPr/>
            <p:nvPr/>
          </p:nvSpPr>
          <p:spPr>
            <a:xfrm>
              <a:off x="1156132" y="2020249"/>
              <a:ext cx="861296" cy="33503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5305384"/>
                <a:satOff val="9000"/>
                <a:lumOff val="-327"/>
                <a:alphaOff val="0"/>
              </a:schemeClr>
            </a:fillRef>
            <a:effectRef idx="0">
              <a:schemeClr val="accent2">
                <a:hueOff val="5305384"/>
                <a:satOff val="9000"/>
                <a:lumOff val="-327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30" name="矩形: 圆角 4">
              <a:extLst>
                <a:ext uri="{FF2B5EF4-FFF2-40B4-BE49-F238E27FC236}">
                  <a16:creationId xmlns:a16="http://schemas.microsoft.com/office/drawing/2014/main" id="{F97AA1CD-C413-E6A6-D463-35E3A088679D}"/>
                </a:ext>
              </a:extLst>
            </p:cNvPr>
            <p:cNvSpPr txBox="1"/>
            <p:nvPr/>
          </p:nvSpPr>
          <p:spPr>
            <a:xfrm>
              <a:off x="1172487" y="2036604"/>
              <a:ext cx="828586" cy="3023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1000" kern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根因分析</a:t>
              </a: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52954313-8E1A-862E-5AEC-6D51FC443761}"/>
              </a:ext>
            </a:extLst>
          </p:cNvPr>
          <p:cNvGrpSpPr/>
          <p:nvPr/>
        </p:nvGrpSpPr>
        <p:grpSpPr>
          <a:xfrm>
            <a:off x="4346134" y="3596122"/>
            <a:ext cx="861296" cy="335037"/>
            <a:chOff x="1156132" y="2020249"/>
            <a:chExt cx="861296" cy="335037"/>
          </a:xfrm>
        </p:grpSpPr>
        <p:sp>
          <p:nvSpPr>
            <p:cNvPr id="32" name="矩形: 圆角 31">
              <a:extLst>
                <a:ext uri="{FF2B5EF4-FFF2-40B4-BE49-F238E27FC236}">
                  <a16:creationId xmlns:a16="http://schemas.microsoft.com/office/drawing/2014/main" id="{264069C5-4A95-8255-6844-883868CAFE9E}"/>
                </a:ext>
              </a:extLst>
            </p:cNvPr>
            <p:cNvSpPr/>
            <p:nvPr/>
          </p:nvSpPr>
          <p:spPr>
            <a:xfrm>
              <a:off x="1156132" y="2020249"/>
              <a:ext cx="861296" cy="33503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5305384"/>
                <a:satOff val="9000"/>
                <a:lumOff val="-327"/>
                <a:alphaOff val="0"/>
              </a:schemeClr>
            </a:fillRef>
            <a:effectRef idx="0">
              <a:schemeClr val="accent2">
                <a:hueOff val="5305384"/>
                <a:satOff val="9000"/>
                <a:lumOff val="-327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33" name="矩形: 圆角 4">
              <a:extLst>
                <a:ext uri="{FF2B5EF4-FFF2-40B4-BE49-F238E27FC236}">
                  <a16:creationId xmlns:a16="http://schemas.microsoft.com/office/drawing/2014/main" id="{C4C4D488-163B-E02C-4F57-1D6F94980B4A}"/>
                </a:ext>
              </a:extLst>
            </p:cNvPr>
            <p:cNvSpPr txBox="1"/>
            <p:nvPr/>
          </p:nvSpPr>
          <p:spPr>
            <a:xfrm>
              <a:off x="1172487" y="2036604"/>
              <a:ext cx="828586" cy="3023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1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数据分析</a:t>
              </a:r>
              <a:endParaRPr lang="zh-CN" altLang="en-US" sz="1000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2F99E998-0199-76FD-DA81-3B882F1B229F}"/>
              </a:ext>
            </a:extLst>
          </p:cNvPr>
          <p:cNvGrpSpPr/>
          <p:nvPr/>
        </p:nvGrpSpPr>
        <p:grpSpPr>
          <a:xfrm>
            <a:off x="5177050" y="1257970"/>
            <a:ext cx="861296" cy="335037"/>
            <a:chOff x="2713619" y="67221"/>
            <a:chExt cx="861296" cy="335037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93063D44-2FB0-56F3-DCB4-134F15B47B5E}"/>
                </a:ext>
              </a:extLst>
            </p:cNvPr>
            <p:cNvSpPr/>
            <p:nvPr/>
          </p:nvSpPr>
          <p:spPr>
            <a:xfrm>
              <a:off x="2713619" y="67221"/>
              <a:ext cx="861296" cy="33503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7" name="矩形: 圆角 4">
              <a:extLst>
                <a:ext uri="{FF2B5EF4-FFF2-40B4-BE49-F238E27FC236}">
                  <a16:creationId xmlns:a16="http://schemas.microsoft.com/office/drawing/2014/main" id="{93178476-02F8-791B-8063-A66C34F128F4}"/>
                </a:ext>
              </a:extLst>
            </p:cNvPr>
            <p:cNvSpPr txBox="1"/>
            <p:nvPr/>
          </p:nvSpPr>
          <p:spPr>
            <a:xfrm>
              <a:off x="2729974" y="83576"/>
              <a:ext cx="828586" cy="3023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000" dirty="0" err="1">
                  <a:latin typeface="微软雅黑" panose="020B0503020204020204" pitchFamily="34" charset="-122"/>
                  <a:ea typeface="微软雅黑" panose="020B0503020204020204" pitchFamily="34" charset="-122"/>
                </a:rPr>
                <a:t>sFlow</a:t>
              </a:r>
              <a:endParaRPr lang="zh-CN" altLang="en-US" sz="1000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EBC6FD49-5C21-AD89-E7FA-E15C9E8A9210}"/>
              </a:ext>
            </a:extLst>
          </p:cNvPr>
          <p:cNvGrpSpPr/>
          <p:nvPr/>
        </p:nvGrpSpPr>
        <p:grpSpPr>
          <a:xfrm>
            <a:off x="5922459" y="3596122"/>
            <a:ext cx="861296" cy="335037"/>
            <a:chOff x="1156132" y="2020249"/>
            <a:chExt cx="861296" cy="335037"/>
          </a:xfrm>
        </p:grpSpPr>
        <p:sp>
          <p:nvSpPr>
            <p:cNvPr id="34" name="矩形: 圆角 33">
              <a:extLst>
                <a:ext uri="{FF2B5EF4-FFF2-40B4-BE49-F238E27FC236}">
                  <a16:creationId xmlns:a16="http://schemas.microsoft.com/office/drawing/2014/main" id="{FDF17986-3837-A2DA-B581-EFE8A8A34D2B}"/>
                </a:ext>
              </a:extLst>
            </p:cNvPr>
            <p:cNvSpPr/>
            <p:nvPr/>
          </p:nvSpPr>
          <p:spPr>
            <a:xfrm>
              <a:off x="1156132" y="2020249"/>
              <a:ext cx="861296" cy="33503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5305384"/>
                <a:satOff val="9000"/>
                <a:lumOff val="-327"/>
                <a:alphaOff val="0"/>
              </a:schemeClr>
            </a:fillRef>
            <a:effectRef idx="0">
              <a:schemeClr val="accent2">
                <a:hueOff val="5305384"/>
                <a:satOff val="9000"/>
                <a:lumOff val="-327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35" name="矩形: 圆角 4">
              <a:extLst>
                <a:ext uri="{FF2B5EF4-FFF2-40B4-BE49-F238E27FC236}">
                  <a16:creationId xmlns:a16="http://schemas.microsoft.com/office/drawing/2014/main" id="{1D0E6861-F2E0-D96C-1A44-4FA7FB35072F}"/>
                </a:ext>
              </a:extLst>
            </p:cNvPr>
            <p:cNvSpPr txBox="1"/>
            <p:nvPr/>
          </p:nvSpPr>
          <p:spPr>
            <a:xfrm>
              <a:off x="1172487" y="2036604"/>
              <a:ext cx="828586" cy="3023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1000" kern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监控</a:t>
              </a:r>
              <a:r>
                <a:rPr lang="en-US" altLang="zh-CN" sz="1000" kern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Agent</a:t>
              </a:r>
              <a:endParaRPr lang="zh-CN" altLang="en-US" sz="1000" kern="12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362964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6"/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842882" y="1197021"/>
            <a:ext cx="7737412" cy="1434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zh-CN" altLang="en-US" sz="10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网络安全是国家安全的重要基础，</a:t>
            </a:r>
          </a:p>
          <a:p>
            <a:pPr algn="ctr" defTabSz="685800">
              <a:lnSpc>
                <a:spcPct val="150000"/>
              </a:lnSpc>
            </a:pPr>
            <a:r>
              <a:rPr lang="zh-CN" altLang="en-US" sz="10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迈普通信作为网络安全和信息化领域国家队，将自主安全作为自身发展战略，</a:t>
            </a:r>
          </a:p>
          <a:p>
            <a:pPr algn="ctr" defTabSz="685800">
              <a:lnSpc>
                <a:spcPct val="150000"/>
              </a:lnSpc>
            </a:pPr>
            <a:r>
              <a:rPr lang="zh-CN" altLang="en-US" sz="10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围绕自主核心技术，坚持“安全为先、需求牵引、迭代发展”的发展理念，</a:t>
            </a:r>
          </a:p>
          <a:p>
            <a:pPr algn="ctr" defTabSz="685800">
              <a:lnSpc>
                <a:spcPct val="150000"/>
              </a:lnSpc>
            </a:pPr>
            <a:r>
              <a:rPr lang="zh-CN" altLang="en-US" sz="10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聚力人才，孵化创新，携信创十年沉淀，铸</a:t>
            </a:r>
            <a:r>
              <a:rPr lang="zh-CN" altLang="en-US" sz="105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网算融合之基</a:t>
            </a:r>
            <a:endParaRPr lang="zh-CN" altLang="en-US" sz="1050" dirty="0">
              <a:solidFill>
                <a:srgbClr val="FFFFFF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algn="ctr" defTabSz="685800">
              <a:lnSpc>
                <a:spcPct val="150000"/>
              </a:lnSpc>
            </a:pPr>
            <a:r>
              <a:rPr lang="zh-CN" altLang="en-US" sz="1800" b="1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网安则国安，国安则民安，守护网络安全，建设网络强国！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487" y="3160557"/>
            <a:ext cx="2542201" cy="170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70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14537</TotalTime>
  <Words>6737</Words>
  <Application>Microsoft Macintosh PowerPoint</Application>
  <PresentationFormat>全屏显示(16:9)</PresentationFormat>
  <Paragraphs>1047</Paragraphs>
  <Slides>94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94</vt:i4>
      </vt:variant>
    </vt:vector>
  </HeadingPairs>
  <TitlesOfParts>
    <vt:vector size="112" baseType="lpstr">
      <vt:lpstr>宋体</vt:lpstr>
      <vt:lpstr>Arial</vt:lpstr>
      <vt:lpstr>微软雅黑 Light</vt:lpstr>
      <vt:lpstr>Calibri</vt:lpstr>
      <vt:lpstr>思源黑体 CN Normal</vt:lpstr>
      <vt:lpstr>Helvetica Neue</vt:lpstr>
      <vt:lpstr>Wingdings</vt:lpstr>
      <vt:lpstr>等线</vt:lpstr>
      <vt:lpstr>Agency FB</vt:lpstr>
      <vt:lpstr>OPPOSans-B</vt:lpstr>
      <vt:lpstr>微软雅黑</vt:lpstr>
      <vt:lpstr>inpin heiti</vt:lpstr>
      <vt:lpstr>新宋体</vt:lpstr>
      <vt:lpstr>Calibri Light</vt:lpstr>
      <vt:lpstr>微软雅黑</vt:lpstr>
      <vt:lpstr>Times New Roman</vt:lpstr>
      <vt:lpstr>自定义设计方案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>稿定设计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稿定设计 ppt</dc:title>
  <dc:subject>www.gaoding.com</dc:subject>
  <dc:creator>薛建磊</dc:creator>
  <cp:keywords/>
  <dc:description/>
  <cp:lastModifiedBy>Xinli Zhou</cp:lastModifiedBy>
  <cp:revision>535</cp:revision>
  <dcterms:created xsi:type="dcterms:W3CDTF">2020-08-13T09:20:49Z</dcterms:created>
  <dcterms:modified xsi:type="dcterms:W3CDTF">2023-09-14T01:52:09Z</dcterms:modified>
  <cp:category/>
</cp:coreProperties>
</file>